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87" r:id="rId2"/>
    <p:sldId id="256" r:id="rId3"/>
    <p:sldId id="257" r:id="rId4"/>
    <p:sldId id="288" r:id="rId5"/>
    <p:sldId id="284" r:id="rId6"/>
    <p:sldId id="274" r:id="rId7"/>
    <p:sldId id="286" r:id="rId8"/>
    <p:sldId id="271" r:id="rId9"/>
    <p:sldId id="289" r:id="rId10"/>
    <p:sldId id="281" r:id="rId11"/>
    <p:sldId id="291" r:id="rId12"/>
    <p:sldId id="292" r:id="rId13"/>
    <p:sldId id="272" r:id="rId14"/>
    <p:sldId id="273" r:id="rId15"/>
    <p:sldId id="290" r:id="rId16"/>
    <p:sldId id="276" r:id="rId17"/>
    <p:sldId id="277" r:id="rId18"/>
    <p:sldId id="279" r:id="rId19"/>
    <p:sldId id="278" r:id="rId20"/>
  </p:sldIdLst>
  <p:sldSz cx="9144000" cy="6858000" type="screen4x3"/>
  <p:notesSz cx="6858000" cy="9144000"/>
  <p:embeddedFontLst>
    <p:embeddedFont>
      <p:font typeface="Bookman Old Style" panose="02050604050505020204" pitchFamily="18" charset="0"/>
      <p:regular r:id="rId22"/>
      <p:bold r:id="rId23"/>
      <p:italic r:id="rId24"/>
      <p:boldItalic r:id="rId25"/>
    </p:embeddedFont>
    <p:embeddedFont>
      <p:font typeface="Buffalo" panose="00000500000000000000" pitchFamily="50" charset="0"/>
      <p:regular r:id="rId26"/>
    </p:embeddedFont>
    <p:embeddedFont>
      <p:font typeface="Cabin" panose="00000500000000000000" pitchFamily="2" charset="0"/>
      <p:regular r:id="rId27"/>
      <p:bold r:id="rId28"/>
      <p:italic r:id="rId29"/>
      <p:boldItalic r:id="rId30"/>
    </p:embeddedFont>
    <p:embeddedFont>
      <p:font typeface="Calibri" panose="020F0502020204030204" pitchFamily="34" charset="0"/>
      <p:regular r:id="rId31"/>
      <p:bold r:id="rId32"/>
    </p:embeddedFont>
    <p:embeddedFont>
      <p:font typeface="Quattrocento Sans" panose="020B0502050000020003" pitchFamily="34" charset="0"/>
      <p:regular r:id="rId33"/>
      <p:bold r:id="rId34"/>
      <p:italic r:id="rId35"/>
      <p:boldItalic r:id="rId36"/>
    </p:embeddedFont>
    <p:embeddedFont>
      <p:font typeface="Sakkal Majalla" panose="02000000000000000000" pitchFamily="2" charset="-78"/>
      <p:regular r:id="rId37"/>
      <p:bold r:id="rId38"/>
    </p:embeddedFont>
    <p:embeddedFont>
      <p:font typeface="Source Sans 3 Light" panose="020B0303030403020204" pitchFamily="34" charset="0"/>
      <p:regular r:id="rId39"/>
    </p:embeddedFont>
    <p:embeddedFont>
      <p:font typeface="Source Sans Pro Light" panose="020B0403030403020204" pitchFamily="34" charset="0"/>
      <p:regular r:id="rId40"/>
      <p:italic r:id="rId41"/>
    </p:embeddedFont>
    <p:embeddedFont>
      <p:font typeface="Source Serif Pro" panose="02040603050405020204" pitchFamily="18" charset="0"/>
      <p:regular r:id="rId42"/>
      <p:bold r:id="rId43"/>
      <p:italic r:id="rId44"/>
      <p:bold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8E8"/>
    <a:srgbClr val="FAD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3421" autoAdjust="0"/>
  </p:normalViewPr>
  <p:slideViewPr>
    <p:cSldViewPr snapToGrid="0">
      <p:cViewPr varScale="1">
        <p:scale>
          <a:sx n="79" d="100"/>
          <a:sy n="79" d="100"/>
        </p:scale>
        <p:origin x="15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4C361-C010-45EF-B261-20145540C68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697240C5-B0E9-4931-8080-5B2B91A190EB}">
      <dgm:prSet phldrT="[Text]"/>
      <dgm:spPr/>
      <dgm:t>
        <a:bodyPr/>
        <a:lstStyle/>
        <a:p>
          <a:r>
            <a:rPr lang="en-GB" dirty="0">
              <a:solidFill>
                <a:schemeClr val="tx1"/>
              </a:solidFill>
              <a:latin typeface="Cabin" panose="00000500000000000000" pitchFamily="2" charset="0"/>
            </a:rPr>
            <a:t>Exercise</a:t>
          </a:r>
        </a:p>
      </dgm:t>
    </dgm:pt>
    <dgm:pt modelId="{1EF4D315-3644-4AFC-A042-6CE78B5C02BB}" type="parTrans" cxnId="{AFED3EBC-1EDF-494A-9B8B-8E398ADEA0DB}">
      <dgm:prSet/>
      <dgm:spPr/>
      <dgm:t>
        <a:bodyPr/>
        <a:lstStyle/>
        <a:p>
          <a:endParaRPr lang="en-GB"/>
        </a:p>
      </dgm:t>
    </dgm:pt>
    <dgm:pt modelId="{FFF1C445-0881-4A8B-B896-E6E1958DD97A}" type="sibTrans" cxnId="{AFED3EBC-1EDF-494A-9B8B-8E398ADEA0DB}">
      <dgm:prSet/>
      <dgm:spPr/>
      <dgm:t>
        <a:bodyPr/>
        <a:lstStyle/>
        <a:p>
          <a:endParaRPr lang="en-GB"/>
        </a:p>
      </dgm:t>
    </dgm:pt>
    <dgm:pt modelId="{188C0F19-CAAE-40BD-83DD-2DD95802EC3B}">
      <dgm:prSet/>
      <dgm:spPr/>
      <dgm:t>
        <a:bodyPr/>
        <a:lstStyle/>
        <a:p>
          <a:r>
            <a:rPr lang="en-GB" dirty="0">
              <a:solidFill>
                <a:schemeClr val="tx1"/>
              </a:solidFill>
              <a:latin typeface="Cabin" panose="00000500000000000000" pitchFamily="2" charset="0"/>
            </a:rPr>
            <a:t>Go outside and get light</a:t>
          </a:r>
        </a:p>
      </dgm:t>
    </dgm:pt>
    <dgm:pt modelId="{7007FCC6-5DF3-447A-89DA-0ED8AF24657A}" type="parTrans" cxnId="{2963F63A-0E79-4561-B558-DF2911594C22}">
      <dgm:prSet/>
      <dgm:spPr/>
      <dgm:t>
        <a:bodyPr/>
        <a:lstStyle/>
        <a:p>
          <a:endParaRPr lang="en-GB"/>
        </a:p>
      </dgm:t>
    </dgm:pt>
    <dgm:pt modelId="{C38E1929-B982-45CB-A3CD-7A1E2A5C58FF}" type="sibTrans" cxnId="{2963F63A-0E79-4561-B558-DF2911594C22}">
      <dgm:prSet/>
      <dgm:spPr/>
      <dgm:t>
        <a:bodyPr/>
        <a:lstStyle/>
        <a:p>
          <a:endParaRPr lang="en-GB"/>
        </a:p>
      </dgm:t>
    </dgm:pt>
    <dgm:pt modelId="{207EB3A2-93A6-400A-AECE-057F8D1E7A4A}">
      <dgm:prSet/>
      <dgm:spPr/>
      <dgm:t>
        <a:bodyPr/>
        <a:lstStyle/>
        <a:p>
          <a:r>
            <a:rPr lang="en-GB">
              <a:solidFill>
                <a:schemeClr val="tx1"/>
              </a:solidFill>
              <a:latin typeface="Cabin" panose="00000500000000000000" pitchFamily="2" charset="0"/>
            </a:rPr>
            <a:t>Eat well</a:t>
          </a:r>
        </a:p>
      </dgm:t>
    </dgm:pt>
    <dgm:pt modelId="{E2CB3D35-7825-4775-A3AF-C452E4A438A0}" type="parTrans" cxnId="{833CB6B8-8004-4ADC-ADB5-D5436A38B1C1}">
      <dgm:prSet/>
      <dgm:spPr/>
      <dgm:t>
        <a:bodyPr/>
        <a:lstStyle/>
        <a:p>
          <a:endParaRPr lang="en-GB"/>
        </a:p>
      </dgm:t>
    </dgm:pt>
    <dgm:pt modelId="{88F3803F-7676-41C2-A3BE-306F8D97C323}" type="sibTrans" cxnId="{833CB6B8-8004-4ADC-ADB5-D5436A38B1C1}">
      <dgm:prSet/>
      <dgm:spPr/>
      <dgm:t>
        <a:bodyPr/>
        <a:lstStyle/>
        <a:p>
          <a:endParaRPr lang="en-GB"/>
        </a:p>
      </dgm:t>
    </dgm:pt>
    <dgm:pt modelId="{CD1165E6-9DF9-4C47-8625-CDC1F14379C6}">
      <dgm:prSet/>
      <dgm:spPr/>
      <dgm:t>
        <a:bodyPr/>
        <a:lstStyle/>
        <a:p>
          <a:r>
            <a:rPr lang="en-GB">
              <a:solidFill>
                <a:schemeClr val="tx1"/>
              </a:solidFill>
              <a:latin typeface="Cabin" panose="00000500000000000000" pitchFamily="2" charset="0"/>
            </a:rPr>
            <a:t>Vitamin D</a:t>
          </a:r>
        </a:p>
      </dgm:t>
    </dgm:pt>
    <dgm:pt modelId="{F55B0163-C205-48B5-A35E-3A92F7DC1D8A}" type="parTrans" cxnId="{5A34182A-F0C4-4C40-A076-B86AF6214DA5}">
      <dgm:prSet/>
      <dgm:spPr/>
      <dgm:t>
        <a:bodyPr/>
        <a:lstStyle/>
        <a:p>
          <a:endParaRPr lang="en-GB"/>
        </a:p>
      </dgm:t>
    </dgm:pt>
    <dgm:pt modelId="{82FF928D-1739-426C-A8E8-2B8551605F45}" type="sibTrans" cxnId="{5A34182A-F0C4-4C40-A076-B86AF6214DA5}">
      <dgm:prSet/>
      <dgm:spPr/>
      <dgm:t>
        <a:bodyPr/>
        <a:lstStyle/>
        <a:p>
          <a:endParaRPr lang="en-GB"/>
        </a:p>
      </dgm:t>
    </dgm:pt>
    <dgm:pt modelId="{76A27C1F-8CD5-4043-93EA-727E1273C6D2}">
      <dgm:prSet/>
      <dgm:spPr/>
      <dgm:t>
        <a:bodyPr/>
        <a:lstStyle/>
        <a:p>
          <a:r>
            <a:rPr lang="en-GB" dirty="0">
              <a:solidFill>
                <a:schemeClr val="tx1"/>
              </a:solidFill>
              <a:latin typeface="Cabin" panose="00000500000000000000" pitchFamily="2" charset="0"/>
            </a:rPr>
            <a:t>Re-orient perspective of winter and make it special &gt;&gt;</a:t>
          </a:r>
        </a:p>
      </dgm:t>
    </dgm:pt>
    <dgm:pt modelId="{412F6C48-C6C6-40A5-A093-9997A5F4AF40}" type="parTrans" cxnId="{44D3072C-E93E-4564-96BF-3540C154C38B}">
      <dgm:prSet/>
      <dgm:spPr/>
      <dgm:t>
        <a:bodyPr/>
        <a:lstStyle/>
        <a:p>
          <a:endParaRPr lang="en-GB"/>
        </a:p>
      </dgm:t>
    </dgm:pt>
    <dgm:pt modelId="{3C215868-5B99-498A-A394-7A6AFFF98F02}" type="sibTrans" cxnId="{44D3072C-E93E-4564-96BF-3540C154C38B}">
      <dgm:prSet/>
      <dgm:spPr/>
      <dgm:t>
        <a:bodyPr/>
        <a:lstStyle/>
        <a:p>
          <a:endParaRPr lang="en-GB"/>
        </a:p>
      </dgm:t>
    </dgm:pt>
    <dgm:pt modelId="{C849418A-90D8-479C-9497-EC4789B5C3E3}" type="pres">
      <dgm:prSet presAssocID="{2994C361-C010-45EF-B261-20145540C681}" presName="diagram" presStyleCnt="0">
        <dgm:presLayoutVars>
          <dgm:dir/>
          <dgm:resizeHandles val="exact"/>
        </dgm:presLayoutVars>
      </dgm:prSet>
      <dgm:spPr/>
    </dgm:pt>
    <dgm:pt modelId="{55D2004C-C0F7-4255-A416-B210358324BC}" type="pres">
      <dgm:prSet presAssocID="{697240C5-B0E9-4931-8080-5B2B91A190EB}" presName="node" presStyleLbl="node1" presStyleIdx="0" presStyleCnt="5">
        <dgm:presLayoutVars>
          <dgm:bulletEnabled val="1"/>
        </dgm:presLayoutVars>
      </dgm:prSet>
      <dgm:spPr>
        <a:prstGeom prst="plaque">
          <a:avLst/>
        </a:prstGeom>
      </dgm:spPr>
    </dgm:pt>
    <dgm:pt modelId="{C878C985-CDA4-42BE-8A65-F21C64C0A47E}" type="pres">
      <dgm:prSet presAssocID="{FFF1C445-0881-4A8B-B896-E6E1958DD97A}" presName="sibTrans" presStyleCnt="0"/>
      <dgm:spPr/>
    </dgm:pt>
    <dgm:pt modelId="{CBFA9570-561E-4DE5-94FF-3F08C24E8FE2}" type="pres">
      <dgm:prSet presAssocID="{188C0F19-CAAE-40BD-83DD-2DD95802EC3B}" presName="node" presStyleLbl="node1" presStyleIdx="1" presStyleCnt="5">
        <dgm:presLayoutVars>
          <dgm:bulletEnabled val="1"/>
        </dgm:presLayoutVars>
      </dgm:prSet>
      <dgm:spPr>
        <a:prstGeom prst="plaque">
          <a:avLst/>
        </a:prstGeom>
      </dgm:spPr>
    </dgm:pt>
    <dgm:pt modelId="{FF396FFB-AAEE-4293-B114-1F0AD0855747}" type="pres">
      <dgm:prSet presAssocID="{C38E1929-B982-45CB-A3CD-7A1E2A5C58FF}" presName="sibTrans" presStyleCnt="0"/>
      <dgm:spPr/>
    </dgm:pt>
    <dgm:pt modelId="{DFFD373D-5EAD-41A4-975A-59F26B5A4545}" type="pres">
      <dgm:prSet presAssocID="{207EB3A2-93A6-400A-AECE-057F8D1E7A4A}" presName="node" presStyleLbl="node1" presStyleIdx="2" presStyleCnt="5">
        <dgm:presLayoutVars>
          <dgm:bulletEnabled val="1"/>
        </dgm:presLayoutVars>
      </dgm:prSet>
      <dgm:spPr>
        <a:prstGeom prst="plaque">
          <a:avLst/>
        </a:prstGeom>
      </dgm:spPr>
    </dgm:pt>
    <dgm:pt modelId="{13257618-0A51-4B29-9490-74C06E73D536}" type="pres">
      <dgm:prSet presAssocID="{88F3803F-7676-41C2-A3BE-306F8D97C323}" presName="sibTrans" presStyleCnt="0"/>
      <dgm:spPr/>
    </dgm:pt>
    <dgm:pt modelId="{B4BE0E9B-165C-44A9-81C3-ECF4FF98B2E7}" type="pres">
      <dgm:prSet presAssocID="{CD1165E6-9DF9-4C47-8625-CDC1F14379C6}" presName="node" presStyleLbl="node1" presStyleIdx="3" presStyleCnt="5">
        <dgm:presLayoutVars>
          <dgm:bulletEnabled val="1"/>
        </dgm:presLayoutVars>
      </dgm:prSet>
      <dgm:spPr>
        <a:prstGeom prst="plaque">
          <a:avLst/>
        </a:prstGeom>
      </dgm:spPr>
    </dgm:pt>
    <dgm:pt modelId="{32DEAAB9-FCCD-44C1-8D0D-5489B4612FCE}" type="pres">
      <dgm:prSet presAssocID="{82FF928D-1739-426C-A8E8-2B8551605F45}" presName="sibTrans" presStyleCnt="0"/>
      <dgm:spPr/>
    </dgm:pt>
    <dgm:pt modelId="{F681E370-B43C-475C-83E1-4163BE3B8B13}" type="pres">
      <dgm:prSet presAssocID="{76A27C1F-8CD5-4043-93EA-727E1273C6D2}" presName="node" presStyleLbl="node1" presStyleIdx="4" presStyleCnt="5">
        <dgm:presLayoutVars>
          <dgm:bulletEnabled val="1"/>
        </dgm:presLayoutVars>
      </dgm:prSet>
      <dgm:spPr>
        <a:prstGeom prst="plaque">
          <a:avLst/>
        </a:prstGeom>
      </dgm:spPr>
    </dgm:pt>
  </dgm:ptLst>
  <dgm:cxnLst>
    <dgm:cxn modelId="{EDF49C0E-7CA9-488C-9F32-4DD998A4427B}" type="presOf" srcId="{697240C5-B0E9-4931-8080-5B2B91A190EB}" destId="{55D2004C-C0F7-4255-A416-B210358324BC}" srcOrd="0" destOrd="0" presId="urn:microsoft.com/office/officeart/2005/8/layout/default"/>
    <dgm:cxn modelId="{5A34182A-F0C4-4C40-A076-B86AF6214DA5}" srcId="{2994C361-C010-45EF-B261-20145540C681}" destId="{CD1165E6-9DF9-4C47-8625-CDC1F14379C6}" srcOrd="3" destOrd="0" parTransId="{F55B0163-C205-48B5-A35E-3A92F7DC1D8A}" sibTransId="{82FF928D-1739-426C-A8E8-2B8551605F45}"/>
    <dgm:cxn modelId="{44D3072C-E93E-4564-96BF-3540C154C38B}" srcId="{2994C361-C010-45EF-B261-20145540C681}" destId="{76A27C1F-8CD5-4043-93EA-727E1273C6D2}" srcOrd="4" destOrd="0" parTransId="{412F6C48-C6C6-40A5-A093-9997A5F4AF40}" sibTransId="{3C215868-5B99-498A-A394-7A6AFFF98F02}"/>
    <dgm:cxn modelId="{877A7932-0505-465A-AB39-5BB46C9FBC67}" type="presOf" srcId="{207EB3A2-93A6-400A-AECE-057F8D1E7A4A}" destId="{DFFD373D-5EAD-41A4-975A-59F26B5A4545}" srcOrd="0" destOrd="0" presId="urn:microsoft.com/office/officeart/2005/8/layout/default"/>
    <dgm:cxn modelId="{2963F63A-0E79-4561-B558-DF2911594C22}" srcId="{2994C361-C010-45EF-B261-20145540C681}" destId="{188C0F19-CAAE-40BD-83DD-2DD95802EC3B}" srcOrd="1" destOrd="0" parTransId="{7007FCC6-5DF3-447A-89DA-0ED8AF24657A}" sibTransId="{C38E1929-B982-45CB-A3CD-7A1E2A5C58FF}"/>
    <dgm:cxn modelId="{6D4E4E3E-4614-49A9-8928-9BC86956B1BA}" type="presOf" srcId="{2994C361-C010-45EF-B261-20145540C681}" destId="{C849418A-90D8-479C-9497-EC4789B5C3E3}" srcOrd="0" destOrd="0" presId="urn:microsoft.com/office/officeart/2005/8/layout/default"/>
    <dgm:cxn modelId="{AD167388-200F-4E4E-860E-65B9BF77D18E}" type="presOf" srcId="{188C0F19-CAAE-40BD-83DD-2DD95802EC3B}" destId="{CBFA9570-561E-4DE5-94FF-3F08C24E8FE2}" srcOrd="0" destOrd="0" presId="urn:microsoft.com/office/officeart/2005/8/layout/default"/>
    <dgm:cxn modelId="{FD0C5FA5-F409-4AFD-9A2E-51552C029F02}" type="presOf" srcId="{CD1165E6-9DF9-4C47-8625-CDC1F14379C6}" destId="{B4BE0E9B-165C-44A9-81C3-ECF4FF98B2E7}" srcOrd="0" destOrd="0" presId="urn:microsoft.com/office/officeart/2005/8/layout/default"/>
    <dgm:cxn modelId="{833CB6B8-8004-4ADC-ADB5-D5436A38B1C1}" srcId="{2994C361-C010-45EF-B261-20145540C681}" destId="{207EB3A2-93A6-400A-AECE-057F8D1E7A4A}" srcOrd="2" destOrd="0" parTransId="{E2CB3D35-7825-4775-A3AF-C452E4A438A0}" sibTransId="{88F3803F-7676-41C2-A3BE-306F8D97C323}"/>
    <dgm:cxn modelId="{82870CB9-48E1-45A2-9D88-5F4F27D384E2}" type="presOf" srcId="{76A27C1F-8CD5-4043-93EA-727E1273C6D2}" destId="{F681E370-B43C-475C-83E1-4163BE3B8B13}" srcOrd="0" destOrd="0" presId="urn:microsoft.com/office/officeart/2005/8/layout/default"/>
    <dgm:cxn modelId="{AFED3EBC-1EDF-494A-9B8B-8E398ADEA0DB}" srcId="{2994C361-C010-45EF-B261-20145540C681}" destId="{697240C5-B0E9-4931-8080-5B2B91A190EB}" srcOrd="0" destOrd="0" parTransId="{1EF4D315-3644-4AFC-A042-6CE78B5C02BB}" sibTransId="{FFF1C445-0881-4A8B-B896-E6E1958DD97A}"/>
    <dgm:cxn modelId="{477BB020-3C97-4173-93BA-A43743868A67}" type="presParOf" srcId="{C849418A-90D8-479C-9497-EC4789B5C3E3}" destId="{55D2004C-C0F7-4255-A416-B210358324BC}" srcOrd="0" destOrd="0" presId="urn:microsoft.com/office/officeart/2005/8/layout/default"/>
    <dgm:cxn modelId="{FEB29088-99E0-4A26-9BEC-12D9C8F33361}" type="presParOf" srcId="{C849418A-90D8-479C-9497-EC4789B5C3E3}" destId="{C878C985-CDA4-42BE-8A65-F21C64C0A47E}" srcOrd="1" destOrd="0" presId="urn:microsoft.com/office/officeart/2005/8/layout/default"/>
    <dgm:cxn modelId="{E0DD81F1-0E01-4829-BEB8-F52C6316FF6E}" type="presParOf" srcId="{C849418A-90D8-479C-9497-EC4789B5C3E3}" destId="{CBFA9570-561E-4DE5-94FF-3F08C24E8FE2}" srcOrd="2" destOrd="0" presId="urn:microsoft.com/office/officeart/2005/8/layout/default"/>
    <dgm:cxn modelId="{34ED8CBF-1510-4D1D-B44B-306F51763C9A}" type="presParOf" srcId="{C849418A-90D8-479C-9497-EC4789B5C3E3}" destId="{FF396FFB-AAEE-4293-B114-1F0AD0855747}" srcOrd="3" destOrd="0" presId="urn:microsoft.com/office/officeart/2005/8/layout/default"/>
    <dgm:cxn modelId="{E2D24889-B173-48ED-89CE-93697EC21E7B}" type="presParOf" srcId="{C849418A-90D8-479C-9497-EC4789B5C3E3}" destId="{DFFD373D-5EAD-41A4-975A-59F26B5A4545}" srcOrd="4" destOrd="0" presId="urn:microsoft.com/office/officeart/2005/8/layout/default"/>
    <dgm:cxn modelId="{FE785907-A226-4291-815B-D859E8FF34F2}" type="presParOf" srcId="{C849418A-90D8-479C-9497-EC4789B5C3E3}" destId="{13257618-0A51-4B29-9490-74C06E73D536}" srcOrd="5" destOrd="0" presId="urn:microsoft.com/office/officeart/2005/8/layout/default"/>
    <dgm:cxn modelId="{2660B3B7-E044-47FB-B07C-123D42997B8B}" type="presParOf" srcId="{C849418A-90D8-479C-9497-EC4789B5C3E3}" destId="{B4BE0E9B-165C-44A9-81C3-ECF4FF98B2E7}" srcOrd="6" destOrd="0" presId="urn:microsoft.com/office/officeart/2005/8/layout/default"/>
    <dgm:cxn modelId="{B7966E6F-3F69-4DE6-AB72-B84BD0FA8D47}" type="presParOf" srcId="{C849418A-90D8-479C-9497-EC4789B5C3E3}" destId="{32DEAAB9-FCCD-44C1-8D0D-5489B4612FCE}" srcOrd="7" destOrd="0" presId="urn:microsoft.com/office/officeart/2005/8/layout/default"/>
    <dgm:cxn modelId="{88A89AD5-124D-4295-B478-03A461312574}" type="presParOf" srcId="{C849418A-90D8-479C-9497-EC4789B5C3E3}" destId="{F681E370-B43C-475C-83E1-4163BE3B8B13}"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14621-545E-441C-A2E7-AA1BD7CC1476}" type="doc">
      <dgm:prSet loTypeId="urn:microsoft.com/office/officeart/2005/8/layout/vList5" loCatId="list" qsTypeId="urn:microsoft.com/office/officeart/2005/8/quickstyle/simple1" qsCatId="simple" csTypeId="urn:microsoft.com/office/officeart/2005/8/colors/accent3_1" csCatId="accent3" phldr="1"/>
      <dgm:spPr/>
      <dgm:t>
        <a:bodyPr/>
        <a:lstStyle/>
        <a:p>
          <a:endParaRPr lang="en-GB"/>
        </a:p>
      </dgm:t>
    </dgm:pt>
    <dgm:pt modelId="{5292F951-065A-42A2-A7D7-0D9C5EC1CDCF}">
      <dgm:prSet phldrT="[Text]" custT="1"/>
      <dgm:spPr>
        <a:solidFill>
          <a:schemeClr val="accent2"/>
        </a:solidFill>
      </dgm:spPr>
      <dgm:t>
        <a:bodyPr/>
        <a:lstStyle/>
        <a:p>
          <a:r>
            <a:rPr lang="en-GB" sz="2800" dirty="0">
              <a:latin typeface="Quattrocento Sans" panose="020B0502050000020003" pitchFamily="34" charset="0"/>
            </a:rPr>
            <a:t>When it rains</a:t>
          </a:r>
        </a:p>
      </dgm:t>
    </dgm:pt>
    <dgm:pt modelId="{344C9A88-7F59-40BB-9760-DEDA687493EB}" type="parTrans" cxnId="{84763003-9D09-49B3-A009-FFC67D76F65C}">
      <dgm:prSet/>
      <dgm:spPr/>
      <dgm:t>
        <a:bodyPr/>
        <a:lstStyle/>
        <a:p>
          <a:endParaRPr lang="en-GB"/>
        </a:p>
      </dgm:t>
    </dgm:pt>
    <dgm:pt modelId="{71D999AF-B11A-4279-8775-990A5BEBD8A1}" type="sibTrans" cxnId="{84763003-9D09-49B3-A009-FFC67D76F65C}">
      <dgm:prSet/>
      <dgm:spPr/>
      <dgm:t>
        <a:bodyPr/>
        <a:lstStyle/>
        <a:p>
          <a:endParaRPr lang="en-GB"/>
        </a:p>
      </dgm:t>
    </dgm:pt>
    <dgm:pt modelId="{997FD91E-7C82-449D-8F10-DF00D99BA53E}">
      <dgm:prSet phldrT="[Text]" custT="1"/>
      <dgm:spPr/>
      <dgm:t>
        <a:bodyPr/>
        <a:lstStyle/>
        <a:p>
          <a:pPr algn="ctr">
            <a:buNone/>
          </a:pPr>
          <a:r>
            <a:rPr lang="ar-SA" sz="2400" dirty="0">
              <a:latin typeface="Sakkal Majalla" panose="02000000000000000000" pitchFamily="2" charset="-78"/>
              <a:cs typeface="Sakkal Majalla" panose="02000000000000000000" pitchFamily="2" charset="-78"/>
            </a:rPr>
            <a:t>اَللّٰهُمَّ صَيِّبًا نَّافِعًا</a:t>
          </a:r>
          <a:endParaRPr lang="en-GB" sz="2400" dirty="0">
            <a:latin typeface="Sakkal Majalla" panose="02000000000000000000" pitchFamily="2" charset="-78"/>
            <a:cs typeface="Sakkal Majalla" panose="02000000000000000000" pitchFamily="2" charset="-78"/>
          </a:endParaRPr>
        </a:p>
      </dgm:t>
    </dgm:pt>
    <dgm:pt modelId="{38799365-6942-4A9B-8BE1-D6B41E13FC96}" type="parTrans" cxnId="{A1E41F53-0AAE-4CF1-968E-3688ABF63282}">
      <dgm:prSet/>
      <dgm:spPr/>
      <dgm:t>
        <a:bodyPr/>
        <a:lstStyle/>
        <a:p>
          <a:endParaRPr lang="en-GB"/>
        </a:p>
      </dgm:t>
    </dgm:pt>
    <dgm:pt modelId="{49F914E7-EE25-4BBE-9DC5-B85EEB85D274}" type="sibTrans" cxnId="{A1E41F53-0AAE-4CF1-968E-3688ABF63282}">
      <dgm:prSet/>
      <dgm:spPr/>
      <dgm:t>
        <a:bodyPr/>
        <a:lstStyle/>
        <a:p>
          <a:endParaRPr lang="en-GB"/>
        </a:p>
      </dgm:t>
    </dgm:pt>
    <dgm:pt modelId="{C37287B4-73EA-4060-823D-A0C8057E9D81}">
      <dgm:prSet phldrT="[Text]" custT="1"/>
      <dgm:spPr>
        <a:solidFill>
          <a:schemeClr val="accent2"/>
        </a:solidFill>
      </dgm:spPr>
      <dgm:t>
        <a:bodyPr/>
        <a:lstStyle/>
        <a:p>
          <a:r>
            <a:rPr lang="en-GB" sz="2800" dirty="0">
              <a:latin typeface="Quattrocento Sans" panose="020B0502050000020003" pitchFamily="34" charset="0"/>
            </a:rPr>
            <a:t>On hearing thunder</a:t>
          </a:r>
        </a:p>
      </dgm:t>
    </dgm:pt>
    <dgm:pt modelId="{A8696719-F50F-4881-927D-80D6568EECB7}" type="parTrans" cxnId="{534E6DF1-439B-4CE9-869E-276466806023}">
      <dgm:prSet/>
      <dgm:spPr/>
      <dgm:t>
        <a:bodyPr/>
        <a:lstStyle/>
        <a:p>
          <a:endParaRPr lang="en-GB"/>
        </a:p>
      </dgm:t>
    </dgm:pt>
    <dgm:pt modelId="{75AFD845-C98B-463C-9FDD-E2D4FB56801A}" type="sibTrans" cxnId="{534E6DF1-439B-4CE9-869E-276466806023}">
      <dgm:prSet/>
      <dgm:spPr/>
      <dgm:t>
        <a:bodyPr/>
        <a:lstStyle/>
        <a:p>
          <a:endParaRPr lang="en-GB"/>
        </a:p>
      </dgm:t>
    </dgm:pt>
    <dgm:pt modelId="{42C90F33-EBAD-4BB5-9823-289EC4AB0568}">
      <dgm:prSet phldrT="[Text]" custT="1"/>
      <dgm:spPr/>
      <dgm:t>
        <a:bodyPr/>
        <a:lstStyle/>
        <a:p>
          <a:pPr algn="ctr">
            <a:buNone/>
          </a:pPr>
          <a:r>
            <a:rPr lang="ar-SA" sz="2400" dirty="0">
              <a:latin typeface="Sakkal Majalla" panose="02000000000000000000" pitchFamily="2" charset="-78"/>
              <a:cs typeface="Sakkal Majalla" panose="02000000000000000000" pitchFamily="2" charset="-78"/>
            </a:rPr>
            <a:t>سُبْحَانَ الَّذِيْ يُسَبِّحُ الرَّعْدُ بِحَمْدِهِ وَالْمَلَائِكَةُ مِنْ خِيْفَتِهِ</a:t>
          </a:r>
          <a:endParaRPr lang="en-GB" sz="2400" dirty="0">
            <a:latin typeface="Sakkal Majalla" panose="02000000000000000000" pitchFamily="2" charset="-78"/>
            <a:cs typeface="Sakkal Majalla" panose="02000000000000000000" pitchFamily="2" charset="-78"/>
          </a:endParaRPr>
        </a:p>
      </dgm:t>
    </dgm:pt>
    <dgm:pt modelId="{263E4BEF-84CB-4EC6-A83F-1AC8A00A5624}" type="parTrans" cxnId="{151758EE-8CE7-420D-874D-373C4D7C7F66}">
      <dgm:prSet/>
      <dgm:spPr/>
      <dgm:t>
        <a:bodyPr/>
        <a:lstStyle/>
        <a:p>
          <a:endParaRPr lang="en-GB"/>
        </a:p>
      </dgm:t>
    </dgm:pt>
    <dgm:pt modelId="{8A3C4DD3-78E8-4B07-9574-2EF312CA826C}" type="sibTrans" cxnId="{151758EE-8CE7-420D-874D-373C4D7C7F66}">
      <dgm:prSet/>
      <dgm:spPr/>
      <dgm:t>
        <a:bodyPr/>
        <a:lstStyle/>
        <a:p>
          <a:endParaRPr lang="en-GB"/>
        </a:p>
      </dgm:t>
    </dgm:pt>
    <dgm:pt modelId="{03BE713A-1FE2-4D2B-8F60-335DB968FED5}">
      <dgm:prSet phldrT="[Text]" custT="1"/>
      <dgm:spPr>
        <a:solidFill>
          <a:schemeClr val="accent2"/>
        </a:solidFill>
      </dgm:spPr>
      <dgm:t>
        <a:bodyPr/>
        <a:lstStyle/>
        <a:p>
          <a:r>
            <a:rPr lang="en-GB" sz="2800" dirty="0">
              <a:latin typeface="Quattrocento Sans" panose="020B0502050000020003" pitchFamily="34" charset="0"/>
            </a:rPr>
            <a:t>When it’s very windy</a:t>
          </a:r>
        </a:p>
      </dgm:t>
    </dgm:pt>
    <dgm:pt modelId="{189BBF8D-5635-4F61-A926-C225DE0E894E}" type="parTrans" cxnId="{3186AAB5-2B63-46C2-8C4B-3F25986DD4F7}">
      <dgm:prSet/>
      <dgm:spPr/>
      <dgm:t>
        <a:bodyPr/>
        <a:lstStyle/>
        <a:p>
          <a:endParaRPr lang="en-GB"/>
        </a:p>
      </dgm:t>
    </dgm:pt>
    <dgm:pt modelId="{B963B8F4-6EDB-44A1-9215-CDD455353882}" type="sibTrans" cxnId="{3186AAB5-2B63-46C2-8C4B-3F25986DD4F7}">
      <dgm:prSet/>
      <dgm:spPr/>
      <dgm:t>
        <a:bodyPr/>
        <a:lstStyle/>
        <a:p>
          <a:endParaRPr lang="en-GB"/>
        </a:p>
      </dgm:t>
    </dgm:pt>
    <dgm:pt modelId="{15DE4EB5-0BCB-4076-91DF-D2FE7A9532C4}">
      <dgm:prSet custT="1"/>
      <dgm:spPr/>
      <dgm:t>
        <a:bodyPr/>
        <a:lstStyle/>
        <a:p>
          <a:pPr algn="ctr">
            <a:buNone/>
          </a:pPr>
          <a:r>
            <a:rPr lang="ar-SA" sz="2400">
              <a:latin typeface="Sakkal Majalla" panose="02000000000000000000" pitchFamily="2" charset="-78"/>
              <a:cs typeface="Sakkal Majalla" panose="02000000000000000000" pitchFamily="2" charset="-78"/>
            </a:rPr>
            <a:t>اَللّٰهُمَّ إِنِّيْ أَسْأَلُكَ خَيْرَهَا وَخَيْرَ مَا فِيْهَا وَخَيْرَ مَا أُرْسِلَتْ بِهِ ، وَأَعُوْذُ بِكَ مِنْ شَرِّهَا وَشَرِّ مَا فِيْهَا وَشَرِّ مَا أُرْسِلَتْ بِهِ</a:t>
          </a:r>
          <a:endParaRPr lang="en-GB" sz="2400">
            <a:latin typeface="Sakkal Majalla" panose="02000000000000000000" pitchFamily="2" charset="-78"/>
            <a:cs typeface="Sakkal Majalla" panose="02000000000000000000" pitchFamily="2" charset="-78"/>
          </a:endParaRPr>
        </a:p>
      </dgm:t>
    </dgm:pt>
    <dgm:pt modelId="{94046C7C-0A40-48E4-9124-DB9180171107}" type="parTrans" cxnId="{2E63A1B0-94B4-4591-8C16-538D8D91DB5C}">
      <dgm:prSet/>
      <dgm:spPr/>
      <dgm:t>
        <a:bodyPr/>
        <a:lstStyle/>
        <a:p>
          <a:endParaRPr lang="en-GB"/>
        </a:p>
      </dgm:t>
    </dgm:pt>
    <dgm:pt modelId="{9E76626E-61AC-4EAD-92BE-C347A7DA2322}" type="sibTrans" cxnId="{2E63A1B0-94B4-4591-8C16-538D8D91DB5C}">
      <dgm:prSet/>
      <dgm:spPr/>
      <dgm:t>
        <a:bodyPr/>
        <a:lstStyle/>
        <a:p>
          <a:endParaRPr lang="en-GB"/>
        </a:p>
      </dgm:t>
    </dgm:pt>
    <dgm:pt modelId="{401C252C-60A2-44FD-90C8-4BDA7493542F}" type="pres">
      <dgm:prSet presAssocID="{F2814621-545E-441C-A2E7-AA1BD7CC1476}" presName="Name0" presStyleCnt="0">
        <dgm:presLayoutVars>
          <dgm:dir/>
          <dgm:animLvl val="lvl"/>
          <dgm:resizeHandles val="exact"/>
        </dgm:presLayoutVars>
      </dgm:prSet>
      <dgm:spPr/>
    </dgm:pt>
    <dgm:pt modelId="{BE3A2483-7C7A-4C53-BBC6-6FA83DD0FD10}" type="pres">
      <dgm:prSet presAssocID="{5292F951-065A-42A2-A7D7-0D9C5EC1CDCF}" presName="linNode" presStyleCnt="0"/>
      <dgm:spPr/>
    </dgm:pt>
    <dgm:pt modelId="{9444C813-EE49-46B5-B303-139582F54817}" type="pres">
      <dgm:prSet presAssocID="{5292F951-065A-42A2-A7D7-0D9C5EC1CDCF}" presName="parentText" presStyleLbl="node1" presStyleIdx="0" presStyleCnt="3">
        <dgm:presLayoutVars>
          <dgm:chMax val="1"/>
          <dgm:bulletEnabled val="1"/>
        </dgm:presLayoutVars>
      </dgm:prSet>
      <dgm:spPr/>
    </dgm:pt>
    <dgm:pt modelId="{8C226CD1-042E-408F-8542-045BC3EBFD35}" type="pres">
      <dgm:prSet presAssocID="{5292F951-065A-42A2-A7D7-0D9C5EC1CDCF}" presName="descendantText" presStyleLbl="alignAccFollowNode1" presStyleIdx="0" presStyleCnt="3">
        <dgm:presLayoutVars>
          <dgm:bulletEnabled val="1"/>
        </dgm:presLayoutVars>
      </dgm:prSet>
      <dgm:spPr/>
    </dgm:pt>
    <dgm:pt modelId="{E4EC63BE-0E25-4D87-A0DC-4C6FAA44B84B}" type="pres">
      <dgm:prSet presAssocID="{71D999AF-B11A-4279-8775-990A5BEBD8A1}" presName="sp" presStyleCnt="0"/>
      <dgm:spPr/>
    </dgm:pt>
    <dgm:pt modelId="{B9D84638-1A8B-417C-BC7C-19ACA3045961}" type="pres">
      <dgm:prSet presAssocID="{C37287B4-73EA-4060-823D-A0C8057E9D81}" presName="linNode" presStyleCnt="0"/>
      <dgm:spPr/>
    </dgm:pt>
    <dgm:pt modelId="{E976B081-B0D5-4CE2-86FD-CF8299F282AD}" type="pres">
      <dgm:prSet presAssocID="{C37287B4-73EA-4060-823D-A0C8057E9D81}" presName="parentText" presStyleLbl="node1" presStyleIdx="1" presStyleCnt="3">
        <dgm:presLayoutVars>
          <dgm:chMax val="1"/>
          <dgm:bulletEnabled val="1"/>
        </dgm:presLayoutVars>
      </dgm:prSet>
      <dgm:spPr/>
    </dgm:pt>
    <dgm:pt modelId="{A8AD00E9-A297-4E9E-B159-64550B2899B0}" type="pres">
      <dgm:prSet presAssocID="{C37287B4-73EA-4060-823D-A0C8057E9D81}" presName="descendantText" presStyleLbl="alignAccFollowNode1" presStyleIdx="1" presStyleCnt="3">
        <dgm:presLayoutVars>
          <dgm:bulletEnabled val="1"/>
        </dgm:presLayoutVars>
      </dgm:prSet>
      <dgm:spPr/>
    </dgm:pt>
    <dgm:pt modelId="{77685DF3-0CC6-41AF-835E-FA9A9FDE4421}" type="pres">
      <dgm:prSet presAssocID="{75AFD845-C98B-463C-9FDD-E2D4FB56801A}" presName="sp" presStyleCnt="0"/>
      <dgm:spPr/>
    </dgm:pt>
    <dgm:pt modelId="{481BB17A-4B3E-43CF-AD17-F151B2BD93EC}" type="pres">
      <dgm:prSet presAssocID="{03BE713A-1FE2-4D2B-8F60-335DB968FED5}" presName="linNode" presStyleCnt="0"/>
      <dgm:spPr/>
    </dgm:pt>
    <dgm:pt modelId="{3292FAC0-916A-4DDD-99E3-F6C846E0D3E2}" type="pres">
      <dgm:prSet presAssocID="{03BE713A-1FE2-4D2B-8F60-335DB968FED5}" presName="parentText" presStyleLbl="node1" presStyleIdx="2" presStyleCnt="3">
        <dgm:presLayoutVars>
          <dgm:chMax val="1"/>
          <dgm:bulletEnabled val="1"/>
        </dgm:presLayoutVars>
      </dgm:prSet>
      <dgm:spPr/>
    </dgm:pt>
    <dgm:pt modelId="{20F543EC-706B-4573-90ED-30277D29B474}" type="pres">
      <dgm:prSet presAssocID="{03BE713A-1FE2-4D2B-8F60-335DB968FED5}" presName="descendantText" presStyleLbl="alignAccFollowNode1" presStyleIdx="2" presStyleCnt="3">
        <dgm:presLayoutVars>
          <dgm:bulletEnabled val="1"/>
        </dgm:presLayoutVars>
      </dgm:prSet>
      <dgm:spPr/>
    </dgm:pt>
  </dgm:ptLst>
  <dgm:cxnLst>
    <dgm:cxn modelId="{84763003-9D09-49B3-A009-FFC67D76F65C}" srcId="{F2814621-545E-441C-A2E7-AA1BD7CC1476}" destId="{5292F951-065A-42A2-A7D7-0D9C5EC1CDCF}" srcOrd="0" destOrd="0" parTransId="{344C9A88-7F59-40BB-9760-DEDA687493EB}" sibTransId="{71D999AF-B11A-4279-8775-990A5BEBD8A1}"/>
    <dgm:cxn modelId="{37975D3F-D5C4-4C99-8DED-61DEE8B11B85}" type="presOf" srcId="{F2814621-545E-441C-A2E7-AA1BD7CC1476}" destId="{401C252C-60A2-44FD-90C8-4BDA7493542F}" srcOrd="0" destOrd="0" presId="urn:microsoft.com/office/officeart/2005/8/layout/vList5"/>
    <dgm:cxn modelId="{B43A6B4E-97BD-485B-8162-2170794F43D5}" type="presOf" srcId="{03BE713A-1FE2-4D2B-8F60-335DB968FED5}" destId="{3292FAC0-916A-4DDD-99E3-F6C846E0D3E2}" srcOrd="0" destOrd="0" presId="urn:microsoft.com/office/officeart/2005/8/layout/vList5"/>
    <dgm:cxn modelId="{D8076770-DC66-497F-AB31-4FDBFBF04EDE}" type="presOf" srcId="{C37287B4-73EA-4060-823D-A0C8057E9D81}" destId="{E976B081-B0D5-4CE2-86FD-CF8299F282AD}" srcOrd="0" destOrd="0" presId="urn:microsoft.com/office/officeart/2005/8/layout/vList5"/>
    <dgm:cxn modelId="{28F11C51-DB5F-4329-92C2-6042333362E8}" type="presOf" srcId="{5292F951-065A-42A2-A7D7-0D9C5EC1CDCF}" destId="{9444C813-EE49-46B5-B303-139582F54817}" srcOrd="0" destOrd="0" presId="urn:microsoft.com/office/officeart/2005/8/layout/vList5"/>
    <dgm:cxn modelId="{A1E41F53-0AAE-4CF1-968E-3688ABF63282}" srcId="{5292F951-065A-42A2-A7D7-0D9C5EC1CDCF}" destId="{997FD91E-7C82-449D-8F10-DF00D99BA53E}" srcOrd="0" destOrd="0" parTransId="{38799365-6942-4A9B-8BE1-D6B41E13FC96}" sibTransId="{49F914E7-EE25-4BBE-9DC5-B85EEB85D274}"/>
    <dgm:cxn modelId="{6DEE2374-56C6-4913-8E0B-FC2599CB75BA}" type="presOf" srcId="{42C90F33-EBAD-4BB5-9823-289EC4AB0568}" destId="{A8AD00E9-A297-4E9E-B159-64550B2899B0}" srcOrd="0" destOrd="0" presId="urn:microsoft.com/office/officeart/2005/8/layout/vList5"/>
    <dgm:cxn modelId="{2E63A1B0-94B4-4591-8C16-538D8D91DB5C}" srcId="{03BE713A-1FE2-4D2B-8F60-335DB968FED5}" destId="{15DE4EB5-0BCB-4076-91DF-D2FE7A9532C4}" srcOrd="0" destOrd="0" parTransId="{94046C7C-0A40-48E4-9124-DB9180171107}" sibTransId="{9E76626E-61AC-4EAD-92BE-C347A7DA2322}"/>
    <dgm:cxn modelId="{3186AAB5-2B63-46C2-8C4B-3F25986DD4F7}" srcId="{F2814621-545E-441C-A2E7-AA1BD7CC1476}" destId="{03BE713A-1FE2-4D2B-8F60-335DB968FED5}" srcOrd="2" destOrd="0" parTransId="{189BBF8D-5635-4F61-A926-C225DE0E894E}" sibTransId="{B963B8F4-6EDB-44A1-9215-CDD455353882}"/>
    <dgm:cxn modelId="{0A9EEBB9-791B-4213-BF4C-80D65D4B076C}" type="presOf" srcId="{997FD91E-7C82-449D-8F10-DF00D99BA53E}" destId="{8C226CD1-042E-408F-8542-045BC3EBFD35}" srcOrd="0" destOrd="0" presId="urn:microsoft.com/office/officeart/2005/8/layout/vList5"/>
    <dgm:cxn modelId="{845B15E4-0842-476B-AAF7-5968E1041F2D}" type="presOf" srcId="{15DE4EB5-0BCB-4076-91DF-D2FE7A9532C4}" destId="{20F543EC-706B-4573-90ED-30277D29B474}" srcOrd="0" destOrd="0" presId="urn:microsoft.com/office/officeart/2005/8/layout/vList5"/>
    <dgm:cxn modelId="{151758EE-8CE7-420D-874D-373C4D7C7F66}" srcId="{C37287B4-73EA-4060-823D-A0C8057E9D81}" destId="{42C90F33-EBAD-4BB5-9823-289EC4AB0568}" srcOrd="0" destOrd="0" parTransId="{263E4BEF-84CB-4EC6-A83F-1AC8A00A5624}" sibTransId="{8A3C4DD3-78E8-4B07-9574-2EF312CA826C}"/>
    <dgm:cxn modelId="{534E6DF1-439B-4CE9-869E-276466806023}" srcId="{F2814621-545E-441C-A2E7-AA1BD7CC1476}" destId="{C37287B4-73EA-4060-823D-A0C8057E9D81}" srcOrd="1" destOrd="0" parTransId="{A8696719-F50F-4881-927D-80D6568EECB7}" sibTransId="{75AFD845-C98B-463C-9FDD-E2D4FB56801A}"/>
    <dgm:cxn modelId="{41183CEE-103D-40BA-A6CB-1A07219C1ED4}" type="presParOf" srcId="{401C252C-60A2-44FD-90C8-4BDA7493542F}" destId="{BE3A2483-7C7A-4C53-BBC6-6FA83DD0FD10}" srcOrd="0" destOrd="0" presId="urn:microsoft.com/office/officeart/2005/8/layout/vList5"/>
    <dgm:cxn modelId="{4E971187-B4E7-400A-A7B4-F5CDC17247E7}" type="presParOf" srcId="{BE3A2483-7C7A-4C53-BBC6-6FA83DD0FD10}" destId="{9444C813-EE49-46B5-B303-139582F54817}" srcOrd="0" destOrd="0" presId="urn:microsoft.com/office/officeart/2005/8/layout/vList5"/>
    <dgm:cxn modelId="{35016E37-1358-41D6-BB53-EAAF2F5F2BBA}" type="presParOf" srcId="{BE3A2483-7C7A-4C53-BBC6-6FA83DD0FD10}" destId="{8C226CD1-042E-408F-8542-045BC3EBFD35}" srcOrd="1" destOrd="0" presId="urn:microsoft.com/office/officeart/2005/8/layout/vList5"/>
    <dgm:cxn modelId="{3D978319-4C08-4E4B-81BF-DBC85ECA0844}" type="presParOf" srcId="{401C252C-60A2-44FD-90C8-4BDA7493542F}" destId="{E4EC63BE-0E25-4D87-A0DC-4C6FAA44B84B}" srcOrd="1" destOrd="0" presId="urn:microsoft.com/office/officeart/2005/8/layout/vList5"/>
    <dgm:cxn modelId="{AC67F9F2-7E08-49DE-8470-D741CFC6D771}" type="presParOf" srcId="{401C252C-60A2-44FD-90C8-4BDA7493542F}" destId="{B9D84638-1A8B-417C-BC7C-19ACA3045961}" srcOrd="2" destOrd="0" presId="urn:microsoft.com/office/officeart/2005/8/layout/vList5"/>
    <dgm:cxn modelId="{F805500E-1453-441C-8F15-6D6F79C1C588}" type="presParOf" srcId="{B9D84638-1A8B-417C-BC7C-19ACA3045961}" destId="{E976B081-B0D5-4CE2-86FD-CF8299F282AD}" srcOrd="0" destOrd="0" presId="urn:microsoft.com/office/officeart/2005/8/layout/vList5"/>
    <dgm:cxn modelId="{A68C1E34-EEDA-4201-8DEA-B0418AED60D2}" type="presParOf" srcId="{B9D84638-1A8B-417C-BC7C-19ACA3045961}" destId="{A8AD00E9-A297-4E9E-B159-64550B2899B0}" srcOrd="1" destOrd="0" presId="urn:microsoft.com/office/officeart/2005/8/layout/vList5"/>
    <dgm:cxn modelId="{4C536DB5-46D5-4595-AEE9-D5433557237B}" type="presParOf" srcId="{401C252C-60A2-44FD-90C8-4BDA7493542F}" destId="{77685DF3-0CC6-41AF-835E-FA9A9FDE4421}" srcOrd="3" destOrd="0" presId="urn:microsoft.com/office/officeart/2005/8/layout/vList5"/>
    <dgm:cxn modelId="{81C6D5B7-3147-470A-B010-F951E95C4837}" type="presParOf" srcId="{401C252C-60A2-44FD-90C8-4BDA7493542F}" destId="{481BB17A-4B3E-43CF-AD17-F151B2BD93EC}" srcOrd="4" destOrd="0" presId="urn:microsoft.com/office/officeart/2005/8/layout/vList5"/>
    <dgm:cxn modelId="{D077836D-CEE8-4351-818C-CE0F03762B17}" type="presParOf" srcId="{481BB17A-4B3E-43CF-AD17-F151B2BD93EC}" destId="{3292FAC0-916A-4DDD-99E3-F6C846E0D3E2}" srcOrd="0" destOrd="0" presId="urn:microsoft.com/office/officeart/2005/8/layout/vList5"/>
    <dgm:cxn modelId="{A682CD4A-F1E0-48DA-ACAB-D6198538CF4F}" type="presParOf" srcId="{481BB17A-4B3E-43CF-AD17-F151B2BD93EC}" destId="{20F543EC-706B-4573-90ED-30277D29B47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0F3ABD-6E47-40BA-A0AB-1977DA80E00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1460DAE7-A1D3-46C0-BDA7-A1E173BB3460}">
      <dgm:prSet phldrT="[Text]" custT="1"/>
      <dgm:spPr/>
      <dgm:t>
        <a:bodyPr/>
        <a:lstStyle/>
        <a:p>
          <a:r>
            <a:rPr lang="en-GB" sz="2400" dirty="0">
              <a:solidFill>
                <a:schemeClr val="tx2"/>
              </a:solidFill>
              <a:latin typeface="Quattrocento Sans" panose="020B0502050000020003" pitchFamily="34" charset="0"/>
            </a:rPr>
            <a:t>1) Its Days are Perfect for Fasting</a:t>
          </a:r>
        </a:p>
      </dgm:t>
    </dgm:pt>
    <dgm:pt modelId="{664B9225-31FE-49B4-A86F-847B1C046445}" type="parTrans" cxnId="{CD752E09-36D3-4679-B2F1-E47589B52B27}">
      <dgm:prSet/>
      <dgm:spPr/>
      <dgm:t>
        <a:bodyPr/>
        <a:lstStyle/>
        <a:p>
          <a:endParaRPr lang="en-GB"/>
        </a:p>
      </dgm:t>
    </dgm:pt>
    <dgm:pt modelId="{CD25438E-BBD1-4FB0-9393-954E2E5CCEBC}" type="sibTrans" cxnId="{CD752E09-36D3-4679-B2F1-E47589B52B27}">
      <dgm:prSet/>
      <dgm:spPr/>
      <dgm:t>
        <a:bodyPr/>
        <a:lstStyle/>
        <a:p>
          <a:endParaRPr lang="en-GB"/>
        </a:p>
      </dgm:t>
    </dgm:pt>
    <dgm:pt modelId="{F0276DD3-2FBB-4FF3-9B52-C053EF3FC42F}">
      <dgm:prSet phldrT="[Text]" custT="1"/>
      <dgm:spPr/>
      <dgm:t>
        <a:bodyPr/>
        <a:lstStyle/>
        <a:p>
          <a:r>
            <a:rPr lang="en-GB" sz="2400" dirty="0">
              <a:solidFill>
                <a:schemeClr val="tx2"/>
              </a:solidFill>
              <a:latin typeface="Quattrocento Sans" panose="020B0502050000020003" pitchFamily="34" charset="0"/>
            </a:rPr>
            <a:t>2) A Chance to Enjoy the Night Prayer</a:t>
          </a:r>
        </a:p>
      </dgm:t>
    </dgm:pt>
    <dgm:pt modelId="{EB45FC7E-6BB0-4415-B629-645C2273209C}" type="parTrans" cxnId="{D0FA7598-A496-4C81-8FBE-57CA07C4F7A4}">
      <dgm:prSet/>
      <dgm:spPr/>
      <dgm:t>
        <a:bodyPr/>
        <a:lstStyle/>
        <a:p>
          <a:endParaRPr lang="en-GB"/>
        </a:p>
      </dgm:t>
    </dgm:pt>
    <dgm:pt modelId="{E3A42D1F-0C9E-4672-8B3F-CC981647A301}" type="sibTrans" cxnId="{D0FA7598-A496-4C81-8FBE-57CA07C4F7A4}">
      <dgm:prSet/>
      <dgm:spPr/>
      <dgm:t>
        <a:bodyPr/>
        <a:lstStyle/>
        <a:p>
          <a:endParaRPr lang="en-GB"/>
        </a:p>
      </dgm:t>
    </dgm:pt>
    <dgm:pt modelId="{E78CCFAA-0DF0-41D8-88CD-ADB1FDAD506C}">
      <dgm:prSet phldrT="[Text]" custT="1"/>
      <dgm:spPr/>
      <dgm:t>
        <a:bodyPr/>
        <a:lstStyle/>
        <a:p>
          <a:r>
            <a:rPr lang="en-GB" sz="2400" dirty="0">
              <a:solidFill>
                <a:schemeClr val="tx2"/>
              </a:solidFill>
              <a:latin typeface="Quattrocento Sans" panose="020B0502050000020003" pitchFamily="34" charset="0"/>
            </a:rPr>
            <a:t>3) A Reminder of the Hell-fire</a:t>
          </a:r>
        </a:p>
      </dgm:t>
    </dgm:pt>
    <dgm:pt modelId="{D8E55276-38FC-4650-9061-3E64F63DF140}" type="parTrans" cxnId="{7380B617-8F6A-4BE7-A3E4-4AAA5BB01F3A}">
      <dgm:prSet/>
      <dgm:spPr/>
      <dgm:t>
        <a:bodyPr/>
        <a:lstStyle/>
        <a:p>
          <a:endParaRPr lang="en-GB"/>
        </a:p>
      </dgm:t>
    </dgm:pt>
    <dgm:pt modelId="{DE910D02-DAF0-44C0-9FDD-520B274A947A}" type="sibTrans" cxnId="{7380B617-8F6A-4BE7-A3E4-4AAA5BB01F3A}">
      <dgm:prSet/>
      <dgm:spPr/>
      <dgm:t>
        <a:bodyPr/>
        <a:lstStyle/>
        <a:p>
          <a:endParaRPr lang="en-GB"/>
        </a:p>
      </dgm:t>
    </dgm:pt>
    <dgm:pt modelId="{31566DB6-07A0-40D2-814A-7ECE1F61CD72}">
      <dgm:prSet phldrT="[Text]" custT="1"/>
      <dgm:spPr/>
      <dgm:t>
        <a:bodyPr/>
        <a:lstStyle/>
        <a:p>
          <a:r>
            <a:rPr lang="en-GB" sz="2400" dirty="0">
              <a:solidFill>
                <a:schemeClr val="tx2"/>
              </a:solidFill>
              <a:latin typeface="Quattrocento Sans" panose="020B0502050000020003" pitchFamily="34" charset="0"/>
            </a:rPr>
            <a:t>4) A Means to Thank Allah and Help Others</a:t>
          </a:r>
        </a:p>
      </dgm:t>
    </dgm:pt>
    <dgm:pt modelId="{4A2F153A-56E3-49DC-9DD6-961DC8EE259E}" type="parTrans" cxnId="{EF03D06D-F7B9-452E-B68A-8BD9D148F807}">
      <dgm:prSet/>
      <dgm:spPr/>
      <dgm:t>
        <a:bodyPr/>
        <a:lstStyle/>
        <a:p>
          <a:endParaRPr lang="en-GB"/>
        </a:p>
      </dgm:t>
    </dgm:pt>
    <dgm:pt modelId="{1B4BA17C-03F8-48B7-9496-CDA7EB37C992}" type="sibTrans" cxnId="{EF03D06D-F7B9-452E-B68A-8BD9D148F807}">
      <dgm:prSet/>
      <dgm:spPr/>
      <dgm:t>
        <a:bodyPr/>
        <a:lstStyle/>
        <a:p>
          <a:endParaRPr lang="en-GB"/>
        </a:p>
      </dgm:t>
    </dgm:pt>
    <dgm:pt modelId="{A3C911EE-37A7-4419-9AC6-9245081D6A5D}">
      <dgm:prSet phldrT="[Text]" custT="1"/>
      <dgm:spPr/>
      <dgm:t>
        <a:bodyPr/>
        <a:lstStyle/>
        <a:p>
          <a:r>
            <a:rPr lang="en-GB" sz="2400" dirty="0">
              <a:solidFill>
                <a:schemeClr val="tx2"/>
              </a:solidFill>
              <a:latin typeface="Quattrocento Sans" panose="020B0502050000020003" pitchFamily="34" charset="0"/>
            </a:rPr>
            <a:t>5) More Opportunities to have </a:t>
          </a:r>
          <a:r>
            <a:rPr lang="en-GB" sz="2400" dirty="0" err="1">
              <a:solidFill>
                <a:schemeClr val="tx2"/>
              </a:solidFill>
              <a:latin typeface="Quattrocento Sans" panose="020B0502050000020003" pitchFamily="34" charset="0"/>
            </a:rPr>
            <a:t>Du‘as</a:t>
          </a:r>
          <a:r>
            <a:rPr lang="en-GB" sz="2400" dirty="0">
              <a:solidFill>
                <a:schemeClr val="tx2"/>
              </a:solidFill>
              <a:latin typeface="Quattrocento Sans" panose="020B0502050000020003" pitchFamily="34" charset="0"/>
            </a:rPr>
            <a:t> Accepted</a:t>
          </a:r>
        </a:p>
      </dgm:t>
    </dgm:pt>
    <dgm:pt modelId="{69C7ABBC-18B9-415E-80C5-C76BD6498EBA}" type="parTrans" cxnId="{08DED61F-A7D5-470E-9697-41AD9B1108B8}">
      <dgm:prSet/>
      <dgm:spPr/>
      <dgm:t>
        <a:bodyPr/>
        <a:lstStyle/>
        <a:p>
          <a:endParaRPr lang="en-GB"/>
        </a:p>
      </dgm:t>
    </dgm:pt>
    <dgm:pt modelId="{4333FD80-ABC4-40B3-ADC8-7055673F1258}" type="sibTrans" cxnId="{08DED61F-A7D5-470E-9697-41AD9B1108B8}">
      <dgm:prSet/>
      <dgm:spPr/>
      <dgm:t>
        <a:bodyPr/>
        <a:lstStyle/>
        <a:p>
          <a:endParaRPr lang="en-GB"/>
        </a:p>
      </dgm:t>
    </dgm:pt>
    <dgm:pt modelId="{F311E304-B815-421D-B904-39FC1F881377}" type="pres">
      <dgm:prSet presAssocID="{6C0F3ABD-6E47-40BA-A0AB-1977DA80E00B}" presName="linear" presStyleCnt="0">
        <dgm:presLayoutVars>
          <dgm:animLvl val="lvl"/>
          <dgm:resizeHandles val="exact"/>
        </dgm:presLayoutVars>
      </dgm:prSet>
      <dgm:spPr/>
    </dgm:pt>
    <dgm:pt modelId="{80AAA459-70C7-4F45-8FF2-37B48B5D9E2A}" type="pres">
      <dgm:prSet presAssocID="{1460DAE7-A1D3-46C0-BDA7-A1E173BB3460}" presName="parentText" presStyleLbl="node1" presStyleIdx="0" presStyleCnt="5">
        <dgm:presLayoutVars>
          <dgm:chMax val="0"/>
          <dgm:bulletEnabled val="1"/>
        </dgm:presLayoutVars>
      </dgm:prSet>
      <dgm:spPr/>
    </dgm:pt>
    <dgm:pt modelId="{68205FEB-677F-4B2D-BA04-AF7D07366526}" type="pres">
      <dgm:prSet presAssocID="{CD25438E-BBD1-4FB0-9393-954E2E5CCEBC}" presName="spacer" presStyleCnt="0"/>
      <dgm:spPr/>
    </dgm:pt>
    <dgm:pt modelId="{456C2063-5E61-454D-B793-F1AF548745AF}" type="pres">
      <dgm:prSet presAssocID="{F0276DD3-2FBB-4FF3-9B52-C053EF3FC42F}" presName="parentText" presStyleLbl="node1" presStyleIdx="1" presStyleCnt="5">
        <dgm:presLayoutVars>
          <dgm:chMax val="0"/>
          <dgm:bulletEnabled val="1"/>
        </dgm:presLayoutVars>
      </dgm:prSet>
      <dgm:spPr/>
    </dgm:pt>
    <dgm:pt modelId="{9E6D8C37-AF5F-4100-AECF-87A64E89B3E4}" type="pres">
      <dgm:prSet presAssocID="{E3A42D1F-0C9E-4672-8B3F-CC981647A301}" presName="spacer" presStyleCnt="0"/>
      <dgm:spPr/>
    </dgm:pt>
    <dgm:pt modelId="{1F3D4EF5-15B5-4352-9F56-3EDFA1105B82}" type="pres">
      <dgm:prSet presAssocID="{E78CCFAA-0DF0-41D8-88CD-ADB1FDAD506C}" presName="parentText" presStyleLbl="node1" presStyleIdx="2" presStyleCnt="5">
        <dgm:presLayoutVars>
          <dgm:chMax val="0"/>
          <dgm:bulletEnabled val="1"/>
        </dgm:presLayoutVars>
      </dgm:prSet>
      <dgm:spPr/>
    </dgm:pt>
    <dgm:pt modelId="{C7F2D5B1-3B9D-4BC7-94C3-4F3E423F435D}" type="pres">
      <dgm:prSet presAssocID="{DE910D02-DAF0-44C0-9FDD-520B274A947A}" presName="spacer" presStyleCnt="0"/>
      <dgm:spPr/>
    </dgm:pt>
    <dgm:pt modelId="{ADA50431-CA94-44A8-8165-D79D577B5585}" type="pres">
      <dgm:prSet presAssocID="{31566DB6-07A0-40D2-814A-7ECE1F61CD72}" presName="parentText" presStyleLbl="node1" presStyleIdx="3" presStyleCnt="5">
        <dgm:presLayoutVars>
          <dgm:chMax val="0"/>
          <dgm:bulletEnabled val="1"/>
        </dgm:presLayoutVars>
      </dgm:prSet>
      <dgm:spPr/>
    </dgm:pt>
    <dgm:pt modelId="{C5B5954A-F88D-4B13-B1F1-3AB64E195D01}" type="pres">
      <dgm:prSet presAssocID="{1B4BA17C-03F8-48B7-9496-CDA7EB37C992}" presName="spacer" presStyleCnt="0"/>
      <dgm:spPr/>
    </dgm:pt>
    <dgm:pt modelId="{912DD131-FDD3-461A-9038-1FAB7C908864}" type="pres">
      <dgm:prSet presAssocID="{A3C911EE-37A7-4419-9AC6-9245081D6A5D}" presName="parentText" presStyleLbl="node1" presStyleIdx="4" presStyleCnt="5">
        <dgm:presLayoutVars>
          <dgm:chMax val="0"/>
          <dgm:bulletEnabled val="1"/>
        </dgm:presLayoutVars>
      </dgm:prSet>
      <dgm:spPr/>
    </dgm:pt>
  </dgm:ptLst>
  <dgm:cxnLst>
    <dgm:cxn modelId="{72FA8005-F766-4C87-981A-62316E2AE4BB}" type="presOf" srcId="{6C0F3ABD-6E47-40BA-A0AB-1977DA80E00B}" destId="{F311E304-B815-421D-B904-39FC1F881377}" srcOrd="0" destOrd="0" presId="urn:microsoft.com/office/officeart/2005/8/layout/vList2"/>
    <dgm:cxn modelId="{CD752E09-36D3-4679-B2F1-E47589B52B27}" srcId="{6C0F3ABD-6E47-40BA-A0AB-1977DA80E00B}" destId="{1460DAE7-A1D3-46C0-BDA7-A1E173BB3460}" srcOrd="0" destOrd="0" parTransId="{664B9225-31FE-49B4-A86F-847B1C046445}" sibTransId="{CD25438E-BBD1-4FB0-9393-954E2E5CCEBC}"/>
    <dgm:cxn modelId="{7380B617-8F6A-4BE7-A3E4-4AAA5BB01F3A}" srcId="{6C0F3ABD-6E47-40BA-A0AB-1977DA80E00B}" destId="{E78CCFAA-0DF0-41D8-88CD-ADB1FDAD506C}" srcOrd="2" destOrd="0" parTransId="{D8E55276-38FC-4650-9061-3E64F63DF140}" sibTransId="{DE910D02-DAF0-44C0-9FDD-520B274A947A}"/>
    <dgm:cxn modelId="{08DED61F-A7D5-470E-9697-41AD9B1108B8}" srcId="{6C0F3ABD-6E47-40BA-A0AB-1977DA80E00B}" destId="{A3C911EE-37A7-4419-9AC6-9245081D6A5D}" srcOrd="4" destOrd="0" parTransId="{69C7ABBC-18B9-415E-80C5-C76BD6498EBA}" sibTransId="{4333FD80-ABC4-40B3-ADC8-7055673F1258}"/>
    <dgm:cxn modelId="{ABC78D2B-4CFB-495B-901B-97336A7D8CC0}" type="presOf" srcId="{1460DAE7-A1D3-46C0-BDA7-A1E173BB3460}" destId="{80AAA459-70C7-4F45-8FF2-37B48B5D9E2A}" srcOrd="0" destOrd="0" presId="urn:microsoft.com/office/officeart/2005/8/layout/vList2"/>
    <dgm:cxn modelId="{293C9034-8A30-4C5D-B024-441E2092F3A9}" type="presOf" srcId="{31566DB6-07A0-40D2-814A-7ECE1F61CD72}" destId="{ADA50431-CA94-44A8-8165-D79D577B5585}" srcOrd="0" destOrd="0" presId="urn:microsoft.com/office/officeart/2005/8/layout/vList2"/>
    <dgm:cxn modelId="{EF03D06D-F7B9-452E-B68A-8BD9D148F807}" srcId="{6C0F3ABD-6E47-40BA-A0AB-1977DA80E00B}" destId="{31566DB6-07A0-40D2-814A-7ECE1F61CD72}" srcOrd="3" destOrd="0" parTransId="{4A2F153A-56E3-49DC-9DD6-961DC8EE259E}" sibTransId="{1B4BA17C-03F8-48B7-9496-CDA7EB37C992}"/>
    <dgm:cxn modelId="{D0FA7598-A496-4C81-8FBE-57CA07C4F7A4}" srcId="{6C0F3ABD-6E47-40BA-A0AB-1977DA80E00B}" destId="{F0276DD3-2FBB-4FF3-9B52-C053EF3FC42F}" srcOrd="1" destOrd="0" parTransId="{EB45FC7E-6BB0-4415-B629-645C2273209C}" sibTransId="{E3A42D1F-0C9E-4672-8B3F-CC981647A301}"/>
    <dgm:cxn modelId="{089FAECE-2590-4A22-B635-24B0866B6BFF}" type="presOf" srcId="{E78CCFAA-0DF0-41D8-88CD-ADB1FDAD506C}" destId="{1F3D4EF5-15B5-4352-9F56-3EDFA1105B82}" srcOrd="0" destOrd="0" presId="urn:microsoft.com/office/officeart/2005/8/layout/vList2"/>
    <dgm:cxn modelId="{536243DB-8DB1-46B4-A621-510CFEBD7ED3}" type="presOf" srcId="{A3C911EE-37A7-4419-9AC6-9245081D6A5D}" destId="{912DD131-FDD3-461A-9038-1FAB7C908864}" srcOrd="0" destOrd="0" presId="urn:microsoft.com/office/officeart/2005/8/layout/vList2"/>
    <dgm:cxn modelId="{806E24F1-8701-43A4-93A9-C188EC0D4EAC}" type="presOf" srcId="{F0276DD3-2FBB-4FF3-9B52-C053EF3FC42F}" destId="{456C2063-5E61-454D-B793-F1AF548745AF}" srcOrd="0" destOrd="0" presId="urn:microsoft.com/office/officeart/2005/8/layout/vList2"/>
    <dgm:cxn modelId="{C8DE5A94-CA9B-4277-BA03-70DC68660FE7}" type="presParOf" srcId="{F311E304-B815-421D-B904-39FC1F881377}" destId="{80AAA459-70C7-4F45-8FF2-37B48B5D9E2A}" srcOrd="0" destOrd="0" presId="urn:microsoft.com/office/officeart/2005/8/layout/vList2"/>
    <dgm:cxn modelId="{E708CC51-4223-40D5-8D13-BA9FF83F146A}" type="presParOf" srcId="{F311E304-B815-421D-B904-39FC1F881377}" destId="{68205FEB-677F-4B2D-BA04-AF7D07366526}" srcOrd="1" destOrd="0" presId="urn:microsoft.com/office/officeart/2005/8/layout/vList2"/>
    <dgm:cxn modelId="{B69E7B05-129A-4061-A72A-4911E8CDE36E}" type="presParOf" srcId="{F311E304-B815-421D-B904-39FC1F881377}" destId="{456C2063-5E61-454D-B793-F1AF548745AF}" srcOrd="2" destOrd="0" presId="urn:microsoft.com/office/officeart/2005/8/layout/vList2"/>
    <dgm:cxn modelId="{7F1B39E2-3C05-471A-8F3A-884561DABEFA}" type="presParOf" srcId="{F311E304-B815-421D-B904-39FC1F881377}" destId="{9E6D8C37-AF5F-4100-AECF-87A64E89B3E4}" srcOrd="3" destOrd="0" presId="urn:microsoft.com/office/officeart/2005/8/layout/vList2"/>
    <dgm:cxn modelId="{FB920FD4-21D5-4AE4-B60A-E467C1FDAD4E}" type="presParOf" srcId="{F311E304-B815-421D-B904-39FC1F881377}" destId="{1F3D4EF5-15B5-4352-9F56-3EDFA1105B82}" srcOrd="4" destOrd="0" presId="urn:microsoft.com/office/officeart/2005/8/layout/vList2"/>
    <dgm:cxn modelId="{9B577994-03B6-4681-8DB1-393736A27AF4}" type="presParOf" srcId="{F311E304-B815-421D-B904-39FC1F881377}" destId="{C7F2D5B1-3B9D-4BC7-94C3-4F3E423F435D}" srcOrd="5" destOrd="0" presId="urn:microsoft.com/office/officeart/2005/8/layout/vList2"/>
    <dgm:cxn modelId="{2FE71013-7249-4055-962D-0692214D350F}" type="presParOf" srcId="{F311E304-B815-421D-B904-39FC1F881377}" destId="{ADA50431-CA94-44A8-8165-D79D577B5585}" srcOrd="6" destOrd="0" presId="urn:microsoft.com/office/officeart/2005/8/layout/vList2"/>
    <dgm:cxn modelId="{2D519FE2-0B9F-4111-A8DB-62EF0B9D90DD}" type="presParOf" srcId="{F311E304-B815-421D-B904-39FC1F881377}" destId="{C5B5954A-F88D-4B13-B1F1-3AB64E195D01}" srcOrd="7" destOrd="0" presId="urn:microsoft.com/office/officeart/2005/8/layout/vList2"/>
    <dgm:cxn modelId="{6C3CB964-EE5D-4F47-B6AB-956CF0BDC3F1}" type="presParOf" srcId="{F311E304-B815-421D-B904-39FC1F881377}" destId="{912DD131-FDD3-461A-9038-1FAB7C90886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004C-C0F7-4255-A416-B210358324BC}">
      <dsp:nvSpPr>
        <dsp:cNvPr id="0" name=""/>
        <dsp:cNvSpPr/>
      </dsp:nvSpPr>
      <dsp:spPr>
        <a:xfrm>
          <a:off x="0" y="246684"/>
          <a:ext cx="1595437" cy="957262"/>
        </a:xfrm>
        <a:prstGeom prst="plaqu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latin typeface="Cabin" panose="00000500000000000000" pitchFamily="2" charset="0"/>
            </a:rPr>
            <a:t>Exercise</a:t>
          </a:r>
        </a:p>
      </dsp:txBody>
      <dsp:txXfrm>
        <a:off x="112817" y="359501"/>
        <a:ext cx="1369803" cy="731628"/>
      </dsp:txXfrm>
    </dsp:sp>
    <dsp:sp modelId="{CBFA9570-561E-4DE5-94FF-3F08C24E8FE2}">
      <dsp:nvSpPr>
        <dsp:cNvPr id="0" name=""/>
        <dsp:cNvSpPr/>
      </dsp:nvSpPr>
      <dsp:spPr>
        <a:xfrm>
          <a:off x="1754981" y="246684"/>
          <a:ext cx="1595437" cy="957262"/>
        </a:xfrm>
        <a:prstGeom prst="plaque">
          <a:avLst/>
        </a:prstGeom>
        <a:solidFill>
          <a:schemeClr val="accent2">
            <a:hueOff val="367344"/>
            <a:satOff val="-1833"/>
            <a:lumOff val="-2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latin typeface="Cabin" panose="00000500000000000000" pitchFamily="2" charset="0"/>
            </a:rPr>
            <a:t>Go outside and get light</a:t>
          </a:r>
        </a:p>
      </dsp:txBody>
      <dsp:txXfrm>
        <a:off x="1867798" y="359501"/>
        <a:ext cx="1369803" cy="731628"/>
      </dsp:txXfrm>
    </dsp:sp>
    <dsp:sp modelId="{DFFD373D-5EAD-41A4-975A-59F26B5A4545}">
      <dsp:nvSpPr>
        <dsp:cNvPr id="0" name=""/>
        <dsp:cNvSpPr/>
      </dsp:nvSpPr>
      <dsp:spPr>
        <a:xfrm>
          <a:off x="3509962" y="246684"/>
          <a:ext cx="1595437" cy="957262"/>
        </a:xfrm>
        <a:prstGeom prst="plaque">
          <a:avLst/>
        </a:prstGeom>
        <a:solidFill>
          <a:schemeClr val="accent2">
            <a:hueOff val="734689"/>
            <a:satOff val="-3667"/>
            <a:lumOff val="-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latin typeface="Cabin" panose="00000500000000000000" pitchFamily="2" charset="0"/>
            </a:rPr>
            <a:t>Eat well</a:t>
          </a:r>
        </a:p>
      </dsp:txBody>
      <dsp:txXfrm>
        <a:off x="3622779" y="359501"/>
        <a:ext cx="1369803" cy="731628"/>
      </dsp:txXfrm>
    </dsp:sp>
    <dsp:sp modelId="{B4BE0E9B-165C-44A9-81C3-ECF4FF98B2E7}">
      <dsp:nvSpPr>
        <dsp:cNvPr id="0" name=""/>
        <dsp:cNvSpPr/>
      </dsp:nvSpPr>
      <dsp:spPr>
        <a:xfrm>
          <a:off x="877490" y="1363490"/>
          <a:ext cx="1595437" cy="957262"/>
        </a:xfrm>
        <a:prstGeom prst="plaque">
          <a:avLst/>
        </a:prstGeom>
        <a:solidFill>
          <a:schemeClr val="accent2">
            <a:hueOff val="1102033"/>
            <a:satOff val="-5500"/>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tx1"/>
              </a:solidFill>
              <a:latin typeface="Cabin" panose="00000500000000000000" pitchFamily="2" charset="0"/>
            </a:rPr>
            <a:t>Vitamin D</a:t>
          </a:r>
        </a:p>
      </dsp:txBody>
      <dsp:txXfrm>
        <a:off x="990307" y="1476307"/>
        <a:ext cx="1369803" cy="731628"/>
      </dsp:txXfrm>
    </dsp:sp>
    <dsp:sp modelId="{F681E370-B43C-475C-83E1-4163BE3B8B13}">
      <dsp:nvSpPr>
        <dsp:cNvPr id="0" name=""/>
        <dsp:cNvSpPr/>
      </dsp:nvSpPr>
      <dsp:spPr>
        <a:xfrm>
          <a:off x="2632471" y="1363490"/>
          <a:ext cx="1595437" cy="957262"/>
        </a:xfrm>
        <a:prstGeom prst="plaque">
          <a:avLst/>
        </a:prstGeom>
        <a:solidFill>
          <a:schemeClr val="accent2">
            <a:hueOff val="1469377"/>
            <a:satOff val="-7333"/>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latin typeface="Cabin" panose="00000500000000000000" pitchFamily="2" charset="0"/>
            </a:rPr>
            <a:t>Re-orient perspective of winter and make it special &gt;&gt;</a:t>
          </a:r>
        </a:p>
      </dsp:txBody>
      <dsp:txXfrm>
        <a:off x="2745288" y="1476307"/>
        <a:ext cx="1369803" cy="731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26CD1-042E-408F-8542-045BC3EBFD35}">
      <dsp:nvSpPr>
        <dsp:cNvPr id="0" name=""/>
        <dsp:cNvSpPr/>
      </dsp:nvSpPr>
      <dsp:spPr>
        <a:xfrm rot="5400000">
          <a:off x="5091346" y="-1990437"/>
          <a:ext cx="1035471" cy="5279136"/>
        </a:xfrm>
        <a:prstGeom prst="round2Same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066800">
            <a:lnSpc>
              <a:spcPct val="90000"/>
            </a:lnSpc>
            <a:spcBef>
              <a:spcPct val="0"/>
            </a:spcBef>
            <a:spcAft>
              <a:spcPct val="15000"/>
            </a:spcAft>
            <a:buNone/>
          </a:pPr>
          <a:r>
            <a:rPr lang="ar-SA" sz="2400" kern="1200" dirty="0">
              <a:latin typeface="Sakkal Majalla" panose="02000000000000000000" pitchFamily="2" charset="-78"/>
              <a:cs typeface="Sakkal Majalla" panose="02000000000000000000" pitchFamily="2" charset="-78"/>
            </a:rPr>
            <a:t>اَللّٰهُمَّ صَيِّبًا نَّافِعًا</a:t>
          </a:r>
          <a:endParaRPr lang="en-GB" sz="2400" kern="1200" dirty="0">
            <a:latin typeface="Sakkal Majalla" panose="02000000000000000000" pitchFamily="2" charset="-78"/>
            <a:cs typeface="Sakkal Majalla" panose="02000000000000000000" pitchFamily="2" charset="-78"/>
          </a:endParaRPr>
        </a:p>
      </dsp:txBody>
      <dsp:txXfrm rot="-5400000">
        <a:off x="2969514" y="181943"/>
        <a:ext cx="5228588" cy="934375"/>
      </dsp:txXfrm>
    </dsp:sp>
    <dsp:sp modelId="{9444C813-EE49-46B5-B303-139582F54817}">
      <dsp:nvSpPr>
        <dsp:cNvPr id="0" name=""/>
        <dsp:cNvSpPr/>
      </dsp:nvSpPr>
      <dsp:spPr>
        <a:xfrm>
          <a:off x="0" y="1961"/>
          <a:ext cx="2969514" cy="1294339"/>
        </a:xfrm>
        <a:prstGeom prst="roundRect">
          <a:avLst/>
        </a:prstGeom>
        <a:solidFill>
          <a:schemeClr val="accent2"/>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Quattrocento Sans" panose="020B0502050000020003" pitchFamily="34" charset="0"/>
            </a:rPr>
            <a:t>When it rains</a:t>
          </a:r>
        </a:p>
      </dsp:txBody>
      <dsp:txXfrm>
        <a:off x="63184" y="65145"/>
        <a:ext cx="2843146" cy="1167971"/>
      </dsp:txXfrm>
    </dsp:sp>
    <dsp:sp modelId="{A8AD00E9-A297-4E9E-B159-64550B2899B0}">
      <dsp:nvSpPr>
        <dsp:cNvPr id="0" name=""/>
        <dsp:cNvSpPr/>
      </dsp:nvSpPr>
      <dsp:spPr>
        <a:xfrm rot="5400000">
          <a:off x="5091346" y="-631380"/>
          <a:ext cx="1035471" cy="5279136"/>
        </a:xfrm>
        <a:prstGeom prst="round2Same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066800">
            <a:lnSpc>
              <a:spcPct val="90000"/>
            </a:lnSpc>
            <a:spcBef>
              <a:spcPct val="0"/>
            </a:spcBef>
            <a:spcAft>
              <a:spcPct val="15000"/>
            </a:spcAft>
            <a:buNone/>
          </a:pPr>
          <a:r>
            <a:rPr lang="ar-SA" sz="2400" kern="1200" dirty="0">
              <a:latin typeface="Sakkal Majalla" panose="02000000000000000000" pitchFamily="2" charset="-78"/>
              <a:cs typeface="Sakkal Majalla" panose="02000000000000000000" pitchFamily="2" charset="-78"/>
            </a:rPr>
            <a:t>سُبْحَانَ الَّذِيْ يُسَبِّحُ الرَّعْدُ بِحَمْدِهِ وَالْمَلَائِكَةُ مِنْ خِيْفَتِهِ</a:t>
          </a:r>
          <a:endParaRPr lang="en-GB" sz="2400" kern="1200" dirty="0">
            <a:latin typeface="Sakkal Majalla" panose="02000000000000000000" pitchFamily="2" charset="-78"/>
            <a:cs typeface="Sakkal Majalla" panose="02000000000000000000" pitchFamily="2" charset="-78"/>
          </a:endParaRPr>
        </a:p>
      </dsp:txBody>
      <dsp:txXfrm rot="-5400000">
        <a:off x="2969514" y="1541000"/>
        <a:ext cx="5228588" cy="934375"/>
      </dsp:txXfrm>
    </dsp:sp>
    <dsp:sp modelId="{E976B081-B0D5-4CE2-86FD-CF8299F282AD}">
      <dsp:nvSpPr>
        <dsp:cNvPr id="0" name=""/>
        <dsp:cNvSpPr/>
      </dsp:nvSpPr>
      <dsp:spPr>
        <a:xfrm>
          <a:off x="0" y="1361017"/>
          <a:ext cx="2969514" cy="1294339"/>
        </a:xfrm>
        <a:prstGeom prst="roundRect">
          <a:avLst/>
        </a:prstGeom>
        <a:solidFill>
          <a:schemeClr val="accent2"/>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Quattrocento Sans" panose="020B0502050000020003" pitchFamily="34" charset="0"/>
            </a:rPr>
            <a:t>On hearing thunder</a:t>
          </a:r>
        </a:p>
      </dsp:txBody>
      <dsp:txXfrm>
        <a:off x="63184" y="1424201"/>
        <a:ext cx="2843146" cy="1167971"/>
      </dsp:txXfrm>
    </dsp:sp>
    <dsp:sp modelId="{20F543EC-706B-4573-90ED-30277D29B474}">
      <dsp:nvSpPr>
        <dsp:cNvPr id="0" name=""/>
        <dsp:cNvSpPr/>
      </dsp:nvSpPr>
      <dsp:spPr>
        <a:xfrm rot="5400000">
          <a:off x="5091346" y="727675"/>
          <a:ext cx="1035471" cy="5279136"/>
        </a:xfrm>
        <a:prstGeom prst="round2Same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066800">
            <a:lnSpc>
              <a:spcPct val="90000"/>
            </a:lnSpc>
            <a:spcBef>
              <a:spcPct val="0"/>
            </a:spcBef>
            <a:spcAft>
              <a:spcPct val="15000"/>
            </a:spcAft>
            <a:buNone/>
          </a:pPr>
          <a:r>
            <a:rPr lang="ar-SA" sz="2400" kern="1200">
              <a:latin typeface="Sakkal Majalla" panose="02000000000000000000" pitchFamily="2" charset="-78"/>
              <a:cs typeface="Sakkal Majalla" panose="02000000000000000000" pitchFamily="2" charset="-78"/>
            </a:rPr>
            <a:t>اَللّٰهُمَّ إِنِّيْ أَسْأَلُكَ خَيْرَهَا وَخَيْرَ مَا فِيْهَا وَخَيْرَ مَا أُرْسِلَتْ بِهِ ، وَأَعُوْذُ بِكَ مِنْ شَرِّهَا وَشَرِّ مَا فِيْهَا وَشَرِّ مَا أُرْسِلَتْ بِهِ</a:t>
          </a:r>
          <a:endParaRPr lang="en-GB" sz="2400" kern="1200">
            <a:latin typeface="Sakkal Majalla" panose="02000000000000000000" pitchFamily="2" charset="-78"/>
            <a:cs typeface="Sakkal Majalla" panose="02000000000000000000" pitchFamily="2" charset="-78"/>
          </a:endParaRPr>
        </a:p>
      </dsp:txBody>
      <dsp:txXfrm rot="-5400000">
        <a:off x="2969514" y="2900055"/>
        <a:ext cx="5228588" cy="934375"/>
      </dsp:txXfrm>
    </dsp:sp>
    <dsp:sp modelId="{3292FAC0-916A-4DDD-99E3-F6C846E0D3E2}">
      <dsp:nvSpPr>
        <dsp:cNvPr id="0" name=""/>
        <dsp:cNvSpPr/>
      </dsp:nvSpPr>
      <dsp:spPr>
        <a:xfrm>
          <a:off x="0" y="2720073"/>
          <a:ext cx="2969514" cy="1294339"/>
        </a:xfrm>
        <a:prstGeom prst="roundRect">
          <a:avLst/>
        </a:prstGeom>
        <a:solidFill>
          <a:schemeClr val="accent2"/>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Quattrocento Sans" panose="020B0502050000020003" pitchFamily="34" charset="0"/>
            </a:rPr>
            <a:t>When it’s very windy</a:t>
          </a:r>
        </a:p>
      </dsp:txBody>
      <dsp:txXfrm>
        <a:off x="63184" y="2783257"/>
        <a:ext cx="2843146" cy="1167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AA459-70C7-4F45-8FF2-37B48B5D9E2A}">
      <dsp:nvSpPr>
        <dsp:cNvPr id="0" name=""/>
        <dsp:cNvSpPr/>
      </dsp:nvSpPr>
      <dsp:spPr>
        <a:xfrm>
          <a:off x="0" y="20709"/>
          <a:ext cx="7886700"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2"/>
              </a:solidFill>
              <a:latin typeface="Quattrocento Sans" panose="020B0502050000020003" pitchFamily="34" charset="0"/>
            </a:rPr>
            <a:t>1) Its Days are Perfect for Fasting</a:t>
          </a:r>
        </a:p>
      </dsp:txBody>
      <dsp:txXfrm>
        <a:off x="37467" y="58176"/>
        <a:ext cx="7811766" cy="692586"/>
      </dsp:txXfrm>
    </dsp:sp>
    <dsp:sp modelId="{456C2063-5E61-454D-B793-F1AF548745AF}">
      <dsp:nvSpPr>
        <dsp:cNvPr id="0" name=""/>
        <dsp:cNvSpPr/>
      </dsp:nvSpPr>
      <dsp:spPr>
        <a:xfrm>
          <a:off x="0" y="906309"/>
          <a:ext cx="7886700" cy="767520"/>
        </a:xfrm>
        <a:prstGeom prst="roundRect">
          <a:avLst/>
        </a:prstGeom>
        <a:solidFill>
          <a:schemeClr val="accent2">
            <a:hueOff val="367344"/>
            <a:satOff val="-1833"/>
            <a:lumOff val="-2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2"/>
              </a:solidFill>
              <a:latin typeface="Quattrocento Sans" panose="020B0502050000020003" pitchFamily="34" charset="0"/>
            </a:rPr>
            <a:t>2) A Chance to Enjoy the Night Prayer</a:t>
          </a:r>
        </a:p>
      </dsp:txBody>
      <dsp:txXfrm>
        <a:off x="37467" y="943776"/>
        <a:ext cx="7811766" cy="692586"/>
      </dsp:txXfrm>
    </dsp:sp>
    <dsp:sp modelId="{1F3D4EF5-15B5-4352-9F56-3EDFA1105B82}">
      <dsp:nvSpPr>
        <dsp:cNvPr id="0" name=""/>
        <dsp:cNvSpPr/>
      </dsp:nvSpPr>
      <dsp:spPr>
        <a:xfrm>
          <a:off x="0" y="1791909"/>
          <a:ext cx="7886700" cy="767520"/>
        </a:xfrm>
        <a:prstGeom prst="roundRect">
          <a:avLst/>
        </a:prstGeom>
        <a:solidFill>
          <a:schemeClr val="accent2">
            <a:hueOff val="734689"/>
            <a:satOff val="-3667"/>
            <a:lumOff val="-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2"/>
              </a:solidFill>
              <a:latin typeface="Quattrocento Sans" panose="020B0502050000020003" pitchFamily="34" charset="0"/>
            </a:rPr>
            <a:t>3) A Reminder of the Hell-fire</a:t>
          </a:r>
        </a:p>
      </dsp:txBody>
      <dsp:txXfrm>
        <a:off x="37467" y="1829376"/>
        <a:ext cx="7811766" cy="692586"/>
      </dsp:txXfrm>
    </dsp:sp>
    <dsp:sp modelId="{ADA50431-CA94-44A8-8165-D79D577B5585}">
      <dsp:nvSpPr>
        <dsp:cNvPr id="0" name=""/>
        <dsp:cNvSpPr/>
      </dsp:nvSpPr>
      <dsp:spPr>
        <a:xfrm>
          <a:off x="0" y="2677509"/>
          <a:ext cx="7886700" cy="767520"/>
        </a:xfrm>
        <a:prstGeom prst="roundRect">
          <a:avLst/>
        </a:prstGeom>
        <a:solidFill>
          <a:schemeClr val="accent2">
            <a:hueOff val="1102033"/>
            <a:satOff val="-5500"/>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2"/>
              </a:solidFill>
              <a:latin typeface="Quattrocento Sans" panose="020B0502050000020003" pitchFamily="34" charset="0"/>
            </a:rPr>
            <a:t>4) A Means to Thank Allah and Help Others</a:t>
          </a:r>
        </a:p>
      </dsp:txBody>
      <dsp:txXfrm>
        <a:off x="37467" y="2714976"/>
        <a:ext cx="7811766" cy="692586"/>
      </dsp:txXfrm>
    </dsp:sp>
    <dsp:sp modelId="{912DD131-FDD3-461A-9038-1FAB7C908864}">
      <dsp:nvSpPr>
        <dsp:cNvPr id="0" name=""/>
        <dsp:cNvSpPr/>
      </dsp:nvSpPr>
      <dsp:spPr>
        <a:xfrm>
          <a:off x="0" y="3563109"/>
          <a:ext cx="7886700" cy="767520"/>
        </a:xfrm>
        <a:prstGeom prst="roundRect">
          <a:avLst/>
        </a:prstGeom>
        <a:solidFill>
          <a:schemeClr val="accent2">
            <a:hueOff val="1469377"/>
            <a:satOff val="-7333"/>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2"/>
              </a:solidFill>
              <a:latin typeface="Quattrocento Sans" panose="020B0502050000020003" pitchFamily="34" charset="0"/>
            </a:rPr>
            <a:t>5) More Opportunities to have </a:t>
          </a:r>
          <a:r>
            <a:rPr lang="en-GB" sz="2400" kern="1200" dirty="0" err="1">
              <a:solidFill>
                <a:schemeClr val="tx2"/>
              </a:solidFill>
              <a:latin typeface="Quattrocento Sans" panose="020B0502050000020003" pitchFamily="34" charset="0"/>
            </a:rPr>
            <a:t>Du‘as</a:t>
          </a:r>
          <a:r>
            <a:rPr lang="en-GB" sz="2400" kern="1200" dirty="0">
              <a:solidFill>
                <a:schemeClr val="tx2"/>
              </a:solidFill>
              <a:latin typeface="Quattrocento Sans" panose="020B0502050000020003" pitchFamily="34" charset="0"/>
            </a:rPr>
            <a:t> Accepted</a:t>
          </a:r>
        </a:p>
      </dsp:txBody>
      <dsp:txXfrm>
        <a:off x="37467" y="3600576"/>
        <a:ext cx="78117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A22F-82AB-4298-82D9-2F07DA0C7623}" type="datetimeFigureOut">
              <a:rPr lang="en-GB" smtClean="0"/>
              <a:t>18/11/2022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4D48A-EAF6-41CD-A8BC-17491EA739BA}" type="slidenum">
              <a:rPr lang="en-GB" smtClean="0"/>
              <a:t>‹#›</a:t>
            </a:fld>
            <a:endParaRPr lang="en-GB"/>
          </a:p>
        </p:txBody>
      </p:sp>
    </p:spTree>
    <p:extLst>
      <p:ext uri="{BB962C8B-B14F-4D97-AF65-F5344CB8AC3E}">
        <p14:creationId xmlns:p14="http://schemas.microsoft.com/office/powerpoint/2010/main" val="123123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round the class and orally ask students: What is the 1</a:t>
            </a:r>
            <a:r>
              <a:rPr lang="en-GB" baseline="30000" dirty="0"/>
              <a:t>st</a:t>
            </a:r>
            <a:r>
              <a:rPr lang="en-GB" dirty="0"/>
              <a:t> thing that comes to your mind when you think of winter?</a:t>
            </a:r>
          </a:p>
          <a:p>
            <a:endParaRPr lang="en-GB" dirty="0"/>
          </a:p>
          <a:p>
            <a:r>
              <a:rPr lang="en-GB" dirty="0"/>
              <a:t>OR:</a:t>
            </a:r>
          </a:p>
          <a:p>
            <a:endParaRPr lang="en-GB" dirty="0"/>
          </a:p>
          <a:p>
            <a:r>
              <a:rPr lang="en-GB" dirty="0"/>
              <a:t>On your mini whiteboard, write down the </a:t>
            </a:r>
            <a:r>
              <a:rPr lang="en-GB" dirty="0" err="1"/>
              <a:t>du’a</a:t>
            </a:r>
            <a:r>
              <a:rPr lang="en-GB" dirty="0"/>
              <a:t> for when it rains.</a:t>
            </a:r>
          </a:p>
        </p:txBody>
      </p:sp>
      <p:sp>
        <p:nvSpPr>
          <p:cNvPr id="4" name="Slide Number Placeholder 3"/>
          <p:cNvSpPr>
            <a:spLocks noGrp="1"/>
          </p:cNvSpPr>
          <p:nvPr>
            <p:ph type="sldNum" sz="quarter" idx="5"/>
          </p:nvPr>
        </p:nvSpPr>
        <p:spPr/>
        <p:txBody>
          <a:bodyPr/>
          <a:lstStyle/>
          <a:p>
            <a:fld id="{72E4D48A-EAF6-41CD-A8BC-17491EA739BA}" type="slidenum">
              <a:rPr lang="en-GB" smtClean="0"/>
              <a:t>1</a:t>
            </a:fld>
            <a:endParaRPr lang="en-GB"/>
          </a:p>
        </p:txBody>
      </p:sp>
    </p:spTree>
    <p:extLst>
      <p:ext uri="{BB962C8B-B14F-4D97-AF65-F5344CB8AC3E}">
        <p14:creationId xmlns:p14="http://schemas.microsoft.com/office/powerpoint/2010/main" val="1032008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often associate the extreme heat with Hell-fire, but even the cold should remind us of what awaits the wrong-doers.</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13</a:t>
            </a:fld>
            <a:endParaRPr lang="en-GB"/>
          </a:p>
        </p:txBody>
      </p:sp>
    </p:spTree>
    <p:extLst>
      <p:ext uri="{BB962C8B-B14F-4D97-AF65-F5344CB8AC3E}">
        <p14:creationId xmlns:p14="http://schemas.microsoft.com/office/powerpoint/2010/main" val="144572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Winter is </a:t>
            </a:r>
            <a:r>
              <a:rPr lang="en-GB" b="1" dirty="0"/>
              <a:t>a reminder of how many blessings Allah has bestowed upon us</a:t>
            </a:r>
            <a:r>
              <a:rPr lang="en-GB" dirty="0"/>
              <a:t>. There are thousands of homeless people on our streets, shivering through the long nights whilst we remain warm in our homes. Similarly, there are countless more around the world facing even worse difficulties. Let us be grateful to Allah for giving us roofs that shelter us, heating facilities that keep us warm, and clothing which protects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best ways to thank Him is to help those less fortunate than us. Don’t hesitate to buy a homeless person a hot meal/drink or donate to a charitable cause, whether it’s local or global.</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List 5 specific blessings we have that others don’t have in this season.</a:t>
            </a:r>
          </a:p>
          <a:p>
            <a:r>
              <a:rPr lang="en-GB" dirty="0"/>
              <a:t>For example: Roofs over our heads, coats, jumpers, warm socks, heating, hot food etc</a:t>
            </a:r>
          </a:p>
        </p:txBody>
      </p:sp>
      <p:sp>
        <p:nvSpPr>
          <p:cNvPr id="4" name="Slide Number Placeholder 3"/>
          <p:cNvSpPr>
            <a:spLocks noGrp="1"/>
          </p:cNvSpPr>
          <p:nvPr>
            <p:ph type="sldNum" sz="quarter" idx="5"/>
          </p:nvPr>
        </p:nvSpPr>
        <p:spPr/>
        <p:txBody>
          <a:bodyPr/>
          <a:lstStyle/>
          <a:p>
            <a:fld id="{72E4D48A-EAF6-41CD-A8BC-17491EA739BA}" type="slidenum">
              <a:rPr lang="en-GB" smtClean="0"/>
              <a:t>14</a:t>
            </a:fld>
            <a:endParaRPr lang="en-GB"/>
          </a:p>
        </p:txBody>
      </p:sp>
    </p:spTree>
    <p:extLst>
      <p:ext uri="{BB962C8B-B14F-4D97-AF65-F5344CB8AC3E}">
        <p14:creationId xmlns:p14="http://schemas.microsoft.com/office/powerpoint/2010/main" val="65401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rains more in the winter, which means even more opportunities to have our </a:t>
            </a:r>
            <a:r>
              <a:rPr lang="en-GB" dirty="0" err="1"/>
              <a:t>du‘ās</a:t>
            </a:r>
            <a:r>
              <a:rPr lang="en-GB" dirty="0"/>
              <a:t> accepted. The Messenger of Allah </a:t>
            </a:r>
            <a:r>
              <a:rPr lang="ar-SA" dirty="0"/>
              <a:t>ﷺ </a:t>
            </a:r>
            <a:r>
              <a:rPr lang="en-GB" dirty="0"/>
              <a:t>said, “Two are not rejected: the </a:t>
            </a:r>
            <a:r>
              <a:rPr lang="en-GB" dirty="0" err="1"/>
              <a:t>du‘ā</a:t>
            </a:r>
            <a:r>
              <a:rPr lang="en-GB" dirty="0"/>
              <a:t>’ made at the time of </a:t>
            </a:r>
            <a:r>
              <a:rPr lang="en-GB" dirty="0" err="1"/>
              <a:t>adhān</a:t>
            </a:r>
            <a:r>
              <a:rPr lang="en-GB" dirty="0"/>
              <a:t>, and under the rain.” (</a:t>
            </a:r>
            <a:r>
              <a:rPr lang="en-GB" dirty="0" err="1"/>
              <a:t>Ḥākim</a:t>
            </a:r>
            <a:r>
              <a:rPr lang="en-GB" dirty="0"/>
              <a:t>)</a:t>
            </a:r>
          </a:p>
          <a:p>
            <a:r>
              <a:rPr lang="en-GB" dirty="0"/>
              <a:t>Instead of grumbling about the rain, let us turn to Allah and </a:t>
            </a:r>
            <a:r>
              <a:rPr lang="en-GB" b="1" dirty="0"/>
              <a:t>pour our hearts out to al-</a:t>
            </a:r>
            <a:r>
              <a:rPr lang="en-GB" b="1" dirty="0" err="1"/>
              <a:t>Mujīb</a:t>
            </a:r>
            <a:r>
              <a:rPr lang="en-GB" dirty="0"/>
              <a:t>, who never disappoints.</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16</a:t>
            </a:fld>
            <a:endParaRPr lang="en-GB"/>
          </a:p>
        </p:txBody>
      </p:sp>
    </p:spTree>
    <p:extLst>
      <p:ext uri="{BB962C8B-B14F-4D97-AF65-F5344CB8AC3E}">
        <p14:creationId xmlns:p14="http://schemas.microsoft.com/office/powerpoint/2010/main" val="314906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Translation and references: https://lifewithallah.com/nature/</a:t>
            </a:r>
          </a:p>
          <a:p>
            <a:endParaRPr lang="en-GB" dirty="0"/>
          </a:p>
          <a:p>
            <a:r>
              <a:rPr lang="en-GB" dirty="0"/>
              <a:t>OR</a:t>
            </a:r>
          </a:p>
          <a:p>
            <a:endParaRPr lang="en-GB" dirty="0"/>
          </a:p>
          <a:p>
            <a:r>
              <a:rPr lang="en-GB" dirty="0"/>
              <a:t>Dhikr &amp; </a:t>
            </a:r>
            <a:r>
              <a:rPr lang="en-GB" dirty="0" err="1"/>
              <a:t>Dua</a:t>
            </a:r>
            <a:r>
              <a:rPr lang="en-GB" dirty="0"/>
              <a:t> App: https://lifewithallah.com/app/</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17</a:t>
            </a:fld>
            <a:endParaRPr lang="en-GB"/>
          </a:p>
        </p:txBody>
      </p:sp>
    </p:spTree>
    <p:extLst>
      <p:ext uri="{BB962C8B-B14F-4D97-AF65-F5344CB8AC3E}">
        <p14:creationId xmlns:p14="http://schemas.microsoft.com/office/powerpoint/2010/main" val="8897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19</a:t>
            </a:fld>
            <a:endParaRPr lang="en-GB"/>
          </a:p>
        </p:txBody>
      </p:sp>
    </p:spTree>
    <p:extLst>
      <p:ext uri="{BB962C8B-B14F-4D97-AF65-F5344CB8AC3E}">
        <p14:creationId xmlns:p14="http://schemas.microsoft.com/office/powerpoint/2010/main" val="295798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session with Bismillah, Praises of Allah and </a:t>
            </a:r>
            <a:r>
              <a:rPr lang="en-GB" dirty="0" err="1"/>
              <a:t>Salawat</a:t>
            </a:r>
            <a:endParaRPr lang="en-GB" dirty="0"/>
          </a:p>
          <a:p>
            <a:endParaRPr lang="en-GB" dirty="0"/>
          </a:p>
          <a:p>
            <a:r>
              <a:rPr lang="en-GB" dirty="0"/>
              <a:t>Resource article: https://lifewithallah.com/the-believers-season/</a:t>
            </a:r>
          </a:p>
          <a:p>
            <a:endParaRPr lang="en-GB" dirty="0"/>
          </a:p>
          <a:p>
            <a:r>
              <a:rPr lang="en-GB"/>
              <a:t>Optional: To </a:t>
            </a:r>
            <a:r>
              <a:rPr lang="en-GB" dirty="0"/>
              <a:t>create a positive association with this lesson, especially to encourage learners to pray </a:t>
            </a:r>
            <a:r>
              <a:rPr lang="en-GB" dirty="0" err="1"/>
              <a:t>tahajjud</a:t>
            </a:r>
            <a:r>
              <a:rPr lang="en-GB" dirty="0"/>
              <a:t> and fast, give out hot chocolate/mint tea to the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a:lnSpc>
                <a:spcPct val="120000"/>
              </a:lnSpc>
            </a:pPr>
            <a:r>
              <a:rPr lang="en-GB" dirty="0"/>
              <a:t>Feel free to adjust this ppt to your learners’ needs.</a:t>
            </a:r>
          </a:p>
          <a:p>
            <a:pPr>
              <a:lnSpc>
                <a:spcPct val="120000"/>
              </a:lnSpc>
            </a:pPr>
            <a:r>
              <a:rPr lang="en-GB" dirty="0"/>
              <a:t>The ppts sometimes assume prior knowledge and/or knowledge of Arabic.</a:t>
            </a:r>
          </a:p>
          <a:p>
            <a:pPr>
              <a:lnSpc>
                <a:spcPct val="120000"/>
              </a:lnSpc>
            </a:pPr>
            <a:r>
              <a:rPr lang="en-GB" dirty="0"/>
              <a:t>Read the notes before delivering the lesson.</a:t>
            </a:r>
          </a:p>
          <a:p>
            <a:pPr>
              <a:lnSpc>
                <a:spcPct val="120000"/>
              </a:lnSpc>
            </a:pPr>
            <a:r>
              <a:rPr lang="en-GB" dirty="0"/>
              <a:t>[A] = Activity. This can be done orally, in writing, on mini whiteboards (MWB), classroom board, through discussion; individually, in pairs, groups etc, and through other methods.</a:t>
            </a:r>
          </a:p>
          <a:p>
            <a:pPr>
              <a:lnSpc>
                <a:spcPct val="120000"/>
              </a:lnSpc>
            </a:pPr>
            <a:r>
              <a:rPr lang="en-GB" dirty="0"/>
              <a:t>LWA is not responsible for external links.</a:t>
            </a:r>
          </a:p>
          <a:p>
            <a:pPr>
              <a:lnSpc>
                <a:spcPct val="120000"/>
              </a:lnSpc>
            </a:pPr>
            <a:endParaRPr lang="en-GB" dirty="0"/>
          </a:p>
          <a:p>
            <a:pPr marL="0" marR="0" lvl="0" indent="0" algn="l" defTabSz="914400" rtl="0" eaLnBrk="1" fontAlgn="auto" latinLnBrk="0" hangingPunct="1">
              <a:lnSpc>
                <a:spcPct val="120000"/>
              </a:lnSpc>
              <a:spcBef>
                <a:spcPts val="0"/>
              </a:spcBef>
              <a:spcAft>
                <a:spcPts val="0"/>
              </a:spcAft>
              <a:buClrTx/>
              <a:buSzTx/>
              <a:buFontTx/>
              <a:buNone/>
              <a:tabLst/>
              <a:defRPr/>
            </a:pPr>
            <a:r>
              <a:rPr lang="en-GB" i="0" dirty="0"/>
              <a:t>Please give us feedback on these slides by filling in this short feedback form (you can remain anonymous): https://forms.gle/yP45KNYEbemxT7hS6</a:t>
            </a:r>
          </a:p>
          <a:p>
            <a:pPr>
              <a:lnSpc>
                <a:spcPct val="120000"/>
              </a:lnSpc>
            </a:pPr>
            <a:endParaRPr lang="en-GB" dirty="0"/>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2</a:t>
            </a:fld>
            <a:endParaRPr lang="en-GB"/>
          </a:p>
        </p:txBody>
      </p:sp>
    </p:spTree>
    <p:extLst>
      <p:ext uri="{BB962C8B-B14F-4D97-AF65-F5344CB8AC3E}">
        <p14:creationId xmlns:p14="http://schemas.microsoft.com/office/powerpoint/2010/main" val="143366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Seasonal affective disorder</a:t>
            </a:r>
            <a:r>
              <a:rPr lang="en-GB" dirty="0"/>
              <a:t> (</a:t>
            </a:r>
            <a:r>
              <a:rPr lang="en-GB" b="1" dirty="0"/>
              <a:t>SAD</a:t>
            </a:r>
            <a:r>
              <a:rPr lang="en-GB" dirty="0"/>
              <a:t>) is a type of depression that you experience during particular seasons or times of year, most commonly in winter.</a:t>
            </a:r>
          </a:p>
          <a:p>
            <a:endParaRPr lang="en-GB" dirty="0"/>
          </a:p>
          <a:p>
            <a:r>
              <a:rPr lang="en-GB" dirty="0"/>
              <a:t>Some people may not struggle with the disorder but may struggle with low levels for e.g. they may feel a bit down, sad, sluggish, not as interested in their tasks etc. </a:t>
            </a:r>
          </a:p>
          <a:p>
            <a:endParaRPr lang="en-GB" dirty="0"/>
          </a:p>
          <a:p>
            <a:r>
              <a:rPr lang="en-GB" dirty="0"/>
              <a:t>Some of the ways to overcome this, as doctors advise, is:</a:t>
            </a:r>
          </a:p>
          <a:p>
            <a:r>
              <a:rPr lang="en-GB" dirty="0"/>
              <a:t>Exercise, even if it is just for a little while.</a:t>
            </a:r>
          </a:p>
          <a:p>
            <a:r>
              <a:rPr lang="en-GB" dirty="0"/>
              <a:t>Going outdoors, and exercising outdoors is the perfect combination. E.g. go for a short walk at lunch time OR play some football at break time, instead of staying indoors etc</a:t>
            </a:r>
          </a:p>
          <a:p>
            <a:endParaRPr lang="en-GB" dirty="0"/>
          </a:p>
          <a:p>
            <a:r>
              <a:rPr lang="en-GB" dirty="0"/>
              <a:t>It’s also useful for many people to take vitamin D.</a:t>
            </a:r>
          </a:p>
          <a:p>
            <a:endParaRPr lang="en-GB" dirty="0"/>
          </a:p>
          <a:p>
            <a:r>
              <a:rPr lang="en-GB" dirty="0"/>
              <a:t>What really helps is a perspective shift. Yes, there are going to be some struggles, but changing how we think of winter, and focusing on the positives we can get out of it, rather than dwelling on the negatives, will help us inshallah.  </a:t>
            </a:r>
          </a:p>
          <a:p>
            <a:endParaRPr lang="en-GB" dirty="0"/>
          </a:p>
          <a:p>
            <a:r>
              <a:rPr lang="en-GB" dirty="0"/>
              <a:t>Our predecessors described winter as the believer’s best season. Why do you think they said this?</a:t>
            </a:r>
          </a:p>
        </p:txBody>
      </p:sp>
      <p:sp>
        <p:nvSpPr>
          <p:cNvPr id="4" name="Slide Number Placeholder 3"/>
          <p:cNvSpPr>
            <a:spLocks noGrp="1"/>
          </p:cNvSpPr>
          <p:nvPr>
            <p:ph type="sldNum" sz="quarter" idx="5"/>
          </p:nvPr>
        </p:nvSpPr>
        <p:spPr/>
        <p:txBody>
          <a:bodyPr/>
          <a:lstStyle/>
          <a:p>
            <a:fld id="{72E4D48A-EAF6-41CD-A8BC-17491EA739BA}" type="slidenum">
              <a:rPr lang="en-GB" smtClean="0"/>
              <a:t>4</a:t>
            </a:fld>
            <a:endParaRPr lang="en-GB"/>
          </a:p>
        </p:txBody>
      </p:sp>
    </p:spTree>
    <p:extLst>
      <p:ext uri="{BB962C8B-B14F-4D97-AF65-F5344CB8AC3E}">
        <p14:creationId xmlns:p14="http://schemas.microsoft.com/office/powerpoint/2010/main" val="2626693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Mondays and Thursdays and, the three middle days (13th, 14th and 15th) of the Hijri month (also known as </a:t>
            </a:r>
            <a:r>
              <a:rPr lang="en-GB" i="1" dirty="0" err="1"/>
              <a:t>ayyām</a:t>
            </a:r>
            <a:r>
              <a:rPr lang="en-GB" i="1" dirty="0"/>
              <a:t> </a:t>
            </a:r>
            <a:r>
              <a:rPr lang="en-GB" i="1" dirty="0" err="1"/>
              <a:t>bīḍ</a:t>
            </a:r>
            <a:r>
              <a:rPr lang="en-GB" dirty="0"/>
              <a:t>).</a:t>
            </a:r>
          </a:p>
        </p:txBody>
      </p:sp>
      <p:sp>
        <p:nvSpPr>
          <p:cNvPr id="4" name="Slide Number Placeholder 3"/>
          <p:cNvSpPr>
            <a:spLocks noGrp="1"/>
          </p:cNvSpPr>
          <p:nvPr>
            <p:ph type="sldNum" sz="quarter" idx="5"/>
          </p:nvPr>
        </p:nvSpPr>
        <p:spPr/>
        <p:txBody>
          <a:bodyPr/>
          <a:lstStyle/>
          <a:p>
            <a:fld id="{72E4D48A-EAF6-41CD-A8BC-17491EA739BA}" type="slidenum">
              <a:rPr lang="en-GB" smtClean="0"/>
              <a:t>6</a:t>
            </a:fld>
            <a:endParaRPr lang="en-GB"/>
          </a:p>
        </p:txBody>
      </p:sp>
    </p:spTree>
    <p:extLst>
      <p:ext uri="{BB962C8B-B14F-4D97-AF65-F5344CB8AC3E}">
        <p14:creationId xmlns:p14="http://schemas.microsoft.com/office/powerpoint/2010/main" val="58391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8</a:t>
            </a:fld>
            <a:endParaRPr lang="en-GB"/>
          </a:p>
        </p:txBody>
      </p:sp>
    </p:spTree>
    <p:extLst>
      <p:ext uri="{BB962C8B-B14F-4D97-AF65-F5344CB8AC3E}">
        <p14:creationId xmlns:p14="http://schemas.microsoft.com/office/powerpoint/2010/main" val="75703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From His immense kindness, Allah al-Barr (The Kind), has concealed a magnificent everlasting reward for His slaves who hid away from His creation, pushed their cosy duvets away, and turned to Him in the depths of the night. He (swt) says,</a:t>
            </a:r>
          </a:p>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“Their sides shun their beds, praying to their Lord in fear and hope; and they spend (in charity) some of what We have given them</a:t>
            </a:r>
            <a:r>
              <a:rPr lang="en-GB" sz="1800" b="1" dirty="0">
                <a:effectLst/>
                <a:latin typeface="Calibri" panose="020F0502020204030204" pitchFamily="34" charset="0"/>
                <a:ea typeface="Calibri" panose="020F0502020204030204" pitchFamily="34" charset="0"/>
                <a:cs typeface="Arial" panose="020B0604020202020204" pitchFamily="34" charset="0"/>
              </a:rPr>
              <a:t>. Not a single soul is aware of the blissful delight that has been reserved for them in secret</a:t>
            </a:r>
            <a:r>
              <a:rPr lang="en-GB" sz="1800" dirty="0">
                <a:effectLst/>
                <a:latin typeface="Calibri" panose="020F0502020204030204" pitchFamily="34" charset="0"/>
                <a:ea typeface="Calibri" panose="020F0502020204030204" pitchFamily="34" charset="0"/>
                <a:cs typeface="Arial" panose="020B0604020202020204" pitchFamily="34" charset="0"/>
              </a:rPr>
              <a:t>, as a reward of what they used to do.” (32:17)</a:t>
            </a:r>
          </a:p>
          <a:p>
            <a:pPr algn="ct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Al-</a:t>
            </a:r>
            <a:r>
              <a:rPr lang="en-GB" sz="1800" dirty="0" err="1">
                <a:effectLst/>
                <a:latin typeface="Calibri" panose="020F0502020204030204" pitchFamily="34" charset="0"/>
                <a:ea typeface="Calibri" panose="020F0502020204030204" pitchFamily="34" charset="0"/>
                <a:cs typeface="Arial" panose="020B0604020202020204" pitchFamily="34" charset="0"/>
              </a:rPr>
              <a:t>Ḥasan</a:t>
            </a:r>
            <a:r>
              <a:rPr lang="en-GB" sz="1800" dirty="0">
                <a:effectLst/>
                <a:latin typeface="Calibri" panose="020F0502020204030204" pitchFamily="34" charset="0"/>
                <a:ea typeface="Calibri" panose="020F0502020204030204" pitchFamily="34" charset="0"/>
                <a:cs typeface="Arial" panose="020B0604020202020204" pitchFamily="34" charset="0"/>
              </a:rPr>
              <a:t> al-</a:t>
            </a:r>
            <a:r>
              <a:rPr lang="en-GB" sz="1800" dirty="0" err="1">
                <a:effectLst/>
                <a:latin typeface="Calibri" panose="020F0502020204030204" pitchFamily="34" charset="0"/>
                <a:ea typeface="Calibri" panose="020F0502020204030204" pitchFamily="34" charset="0"/>
                <a:cs typeface="Arial" panose="020B0604020202020204" pitchFamily="34" charset="0"/>
              </a:rPr>
              <a:t>Basrī</a:t>
            </a:r>
            <a:r>
              <a:rPr lang="en-GB" sz="1800" dirty="0">
                <a:effectLst/>
                <a:latin typeface="Calibri" panose="020F0502020204030204" pitchFamily="34" charset="0"/>
                <a:ea typeface="Calibri" panose="020F0502020204030204" pitchFamily="34" charset="0"/>
                <a:cs typeface="Arial" panose="020B0604020202020204" pitchFamily="34" charset="0"/>
              </a:rPr>
              <a:t> r said: </a:t>
            </a:r>
            <a:r>
              <a:rPr lang="en-GB" sz="1800" b="1" dirty="0">
                <a:effectLst/>
                <a:latin typeface="Calibri" panose="020F0502020204030204" pitchFamily="34" charset="0"/>
                <a:ea typeface="Calibri" panose="020F0502020204030204" pitchFamily="34" charset="0"/>
                <a:cs typeface="Arial" panose="020B0604020202020204" pitchFamily="34" charset="0"/>
              </a:rPr>
              <a:t>“The people concealed their deeds, so Allah reserved for them in secret what no eye has seen and what has not crossed the mind of any human being.”</a:t>
            </a:r>
          </a:p>
          <a:p>
            <a:endParaRPr lang="en-GB" sz="1800" b="1" dirty="0">
              <a:effectLst/>
              <a:latin typeface="Calibri" panose="020F0502020204030204" pitchFamily="34" charset="0"/>
              <a:cs typeface="Arial" panose="020B0604020202020204" pitchFamily="34" charset="0"/>
            </a:endParaRPr>
          </a:p>
          <a:p>
            <a:endParaRPr lang="en-GB" sz="1800" b="1" dirty="0">
              <a:effectLst/>
              <a:latin typeface="Calibri" panose="020F0502020204030204" pitchFamily="34" charset="0"/>
              <a:cs typeface="Arial" panose="020B0604020202020204" pitchFamily="34" charset="0"/>
            </a:endParaRPr>
          </a:p>
          <a:p>
            <a:pPr marL="0" indent="0">
              <a:buNone/>
            </a:pPr>
            <a:r>
              <a:rPr lang="en-GB" dirty="0"/>
              <a:t>Qur’anic Focus (QF)</a:t>
            </a:r>
          </a:p>
          <a:p>
            <a:pPr marL="0" indent="0">
              <a:buNone/>
            </a:pPr>
            <a:r>
              <a:rPr lang="en-GB" dirty="0"/>
              <a:t>This is an attempt to connect learners’ to the Qur’an and form a strong personal bond with it. </a:t>
            </a:r>
          </a:p>
          <a:p>
            <a:r>
              <a:rPr lang="en-GB" dirty="0"/>
              <a:t>At the beginning of the year, instruct learners to bring in their personal </a:t>
            </a:r>
            <a:r>
              <a:rPr lang="en-GB" dirty="0" err="1"/>
              <a:t>mushaf</a:t>
            </a:r>
            <a:r>
              <a:rPr lang="en-GB" dirty="0"/>
              <a:t> to every class.</a:t>
            </a:r>
          </a:p>
          <a:p>
            <a:r>
              <a:rPr lang="en-GB" sz="1200" dirty="0"/>
              <a:t>Each lesson (wherever possible), physically make them open the </a:t>
            </a:r>
            <a:r>
              <a:rPr lang="en-GB" sz="1200" dirty="0" err="1"/>
              <a:t>Mushaf</a:t>
            </a:r>
            <a:r>
              <a:rPr lang="en-GB" sz="1200" dirty="0"/>
              <a:t> at least once.</a:t>
            </a:r>
          </a:p>
          <a:p>
            <a:r>
              <a:rPr lang="en-GB" dirty="0"/>
              <a:t>Ask learners to write down the chosen ayah in their books. Ask one student to recite. Ask another student to attempt a translation. Discuss and explain the meaning of the ayah.  </a:t>
            </a:r>
          </a:p>
          <a:p>
            <a:endParaRPr lang="en-GB" b="1" dirty="0"/>
          </a:p>
        </p:txBody>
      </p:sp>
      <p:sp>
        <p:nvSpPr>
          <p:cNvPr id="4" name="Slide Number Placeholder 3"/>
          <p:cNvSpPr>
            <a:spLocks noGrp="1"/>
          </p:cNvSpPr>
          <p:nvPr>
            <p:ph type="sldNum" sz="quarter" idx="5"/>
          </p:nvPr>
        </p:nvSpPr>
        <p:spPr/>
        <p:txBody>
          <a:bodyPr/>
          <a:lstStyle/>
          <a:p>
            <a:fld id="{72E4D48A-EAF6-41CD-A8BC-17491EA739BA}" type="slidenum">
              <a:rPr lang="en-GB" smtClean="0"/>
              <a:t>9</a:t>
            </a:fld>
            <a:endParaRPr lang="en-GB"/>
          </a:p>
        </p:txBody>
      </p:sp>
    </p:spTree>
    <p:extLst>
      <p:ext uri="{BB962C8B-B14F-4D97-AF65-F5344CB8AC3E}">
        <p14:creationId xmlns:p14="http://schemas.microsoft.com/office/powerpoint/2010/main" val="378463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TAHAJJUD UNLOCKS A PARADISE ON EARTH</a:t>
            </a:r>
          </a:p>
          <a:p>
            <a:r>
              <a:rPr lang="en-GB" dirty="0"/>
              <a:t>https://www.youtube.com/watch?v=O0O5-IjfF4Q</a:t>
            </a:r>
          </a:p>
        </p:txBody>
      </p:sp>
      <p:sp>
        <p:nvSpPr>
          <p:cNvPr id="4" name="Slide Number Placeholder 3"/>
          <p:cNvSpPr>
            <a:spLocks noGrp="1"/>
          </p:cNvSpPr>
          <p:nvPr>
            <p:ph type="sldNum" sz="quarter" idx="5"/>
          </p:nvPr>
        </p:nvSpPr>
        <p:spPr/>
        <p:txBody>
          <a:bodyPr/>
          <a:lstStyle/>
          <a:p>
            <a:fld id="{72E4D48A-EAF6-41CD-A8BC-17491EA739BA}" type="slidenum">
              <a:rPr lang="en-GB" smtClean="0"/>
              <a:t>10</a:t>
            </a:fld>
            <a:endParaRPr lang="en-GB"/>
          </a:p>
        </p:txBody>
      </p:sp>
    </p:spTree>
    <p:extLst>
      <p:ext uri="{BB962C8B-B14F-4D97-AF65-F5344CB8AC3E}">
        <p14:creationId xmlns:p14="http://schemas.microsoft.com/office/powerpoint/2010/main" val="183603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 to write down a specific time, even if it’s 10 mins; and to make a sincere intention and </a:t>
            </a:r>
            <a:r>
              <a:rPr lang="en-GB" dirty="0" err="1"/>
              <a:t>dua</a:t>
            </a:r>
            <a:r>
              <a:rPr lang="en-GB" dirty="0"/>
              <a:t> to wake up before </a:t>
            </a:r>
            <a:r>
              <a:rPr lang="en-GB" dirty="0" err="1"/>
              <a:t>Fajr</a:t>
            </a:r>
            <a:r>
              <a:rPr lang="en-GB" dirty="0"/>
              <a:t> to pray </a:t>
            </a:r>
            <a:r>
              <a:rPr lang="en-GB" dirty="0" err="1"/>
              <a:t>tahajjud</a:t>
            </a:r>
            <a:r>
              <a:rPr lang="en-GB" dirty="0"/>
              <a:t>.</a:t>
            </a:r>
          </a:p>
        </p:txBody>
      </p:sp>
      <p:sp>
        <p:nvSpPr>
          <p:cNvPr id="4" name="Slide Number Placeholder 3"/>
          <p:cNvSpPr>
            <a:spLocks noGrp="1"/>
          </p:cNvSpPr>
          <p:nvPr>
            <p:ph type="sldNum" sz="quarter" idx="5"/>
          </p:nvPr>
        </p:nvSpPr>
        <p:spPr/>
        <p:txBody>
          <a:bodyPr/>
          <a:lstStyle/>
          <a:p>
            <a:fld id="{72E4D48A-EAF6-41CD-A8BC-17491EA739BA}" type="slidenum">
              <a:rPr lang="en-GB" smtClean="0"/>
              <a:t>11</a:t>
            </a:fld>
            <a:endParaRPr lang="en-GB"/>
          </a:p>
        </p:txBody>
      </p:sp>
    </p:spTree>
    <p:extLst>
      <p:ext uri="{BB962C8B-B14F-4D97-AF65-F5344CB8AC3E}">
        <p14:creationId xmlns:p14="http://schemas.microsoft.com/office/powerpoint/2010/main" val="103103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legitimate question. But inshallah let’s aim high. They say, ‘</a:t>
            </a:r>
            <a:r>
              <a:rPr lang="en-GB" dirty="0"/>
              <a:t>Aim for the moon. If you miss, you may hit a star.’; which may not be technically true, but the idea is true. </a:t>
            </a:r>
            <a:r>
              <a:rPr lang="en-GB" sz="1200" dirty="0"/>
              <a:t>By aiming high – for </a:t>
            </a:r>
            <a:r>
              <a:rPr lang="en-GB" sz="1200" dirty="0" err="1"/>
              <a:t>tahajjud</a:t>
            </a:r>
            <a:r>
              <a:rPr lang="en-GB" sz="1200" dirty="0"/>
              <a:t> – inshallah you will never miss any of the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sports, it’s usually said that s</a:t>
            </a:r>
            <a:r>
              <a:rPr lang="en-GB" dirty="0"/>
              <a:t>printers win their races by focusing on a place PAST the finish line and they aim for that. ‘You want to be running at full tilt through that tape, not strolling through it catching your breath.’</a:t>
            </a:r>
            <a:endParaRPr lang="en-GB" sz="1200" dirty="0"/>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12</a:t>
            </a:fld>
            <a:endParaRPr lang="en-GB"/>
          </a:p>
        </p:txBody>
      </p:sp>
    </p:spTree>
    <p:extLst>
      <p:ext uri="{BB962C8B-B14F-4D97-AF65-F5344CB8AC3E}">
        <p14:creationId xmlns:p14="http://schemas.microsoft.com/office/powerpoint/2010/main" val="377367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87447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8486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44340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BB973C-B174-4017-9BE1-ADAB9678EB57}"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12914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B973C-B174-4017-9BE1-ADAB9678EB57}" type="datetimeFigureOut">
              <a:rPr lang="en-GB" smtClean="0"/>
              <a:t>18/11/2022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14665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B973C-B174-4017-9BE1-ADAB9678EB57}"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9010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CBB973C-B174-4017-9BE1-ADAB9678EB57}" type="datetimeFigureOut">
              <a:rPr lang="en-GB" smtClean="0"/>
              <a:t>18/11/2022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2940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BB973C-B174-4017-9BE1-ADAB9678EB57}" type="datetimeFigureOut">
              <a:rPr lang="en-GB" smtClean="0"/>
              <a:t>18/11/2022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58695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B973C-B174-4017-9BE1-ADAB9678EB57}" type="datetimeFigureOut">
              <a:rPr lang="en-GB" smtClean="0"/>
              <a:t>18/11/2022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30786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73389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83916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B973C-B174-4017-9BE1-ADAB9678EB57}" type="datetimeFigureOut">
              <a:rPr lang="en-GB" smtClean="0"/>
              <a:t>18/11/2022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1372-4FD6-402E-AE1B-BA47B7410715}" type="slidenum">
              <a:rPr lang="en-GB" smtClean="0"/>
              <a:t>‹#›</a:t>
            </a:fld>
            <a:endParaRPr lang="en-GB"/>
          </a:p>
        </p:txBody>
      </p:sp>
    </p:spTree>
    <p:extLst>
      <p:ext uri="{BB962C8B-B14F-4D97-AF65-F5344CB8AC3E}">
        <p14:creationId xmlns:p14="http://schemas.microsoft.com/office/powerpoint/2010/main" val="81249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l" defTabSz="914400" rtl="0" eaLnBrk="1" latinLnBrk="0" hangingPunct="1">
        <a:lnSpc>
          <a:spcPct val="90000"/>
        </a:lnSpc>
        <a:spcBef>
          <a:spcPct val="0"/>
        </a:spcBef>
        <a:buNone/>
        <a:defRPr sz="4400" kern="1200">
          <a:solidFill>
            <a:schemeClr val="accent1"/>
          </a:solidFill>
          <a:latin typeface="Quattrocento Sans" panose="020B0502050000020003"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O0O5-IjfF4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7C07-FA79-227F-E392-D564E907BA93}"/>
              </a:ext>
            </a:extLst>
          </p:cNvPr>
          <p:cNvSpPr>
            <a:spLocks noGrp="1"/>
          </p:cNvSpPr>
          <p:nvPr>
            <p:ph type="title"/>
          </p:nvPr>
        </p:nvSpPr>
        <p:spPr/>
        <p:txBody>
          <a:bodyPr/>
          <a:lstStyle/>
          <a:p>
            <a:r>
              <a:rPr lang="en-US" dirty="0"/>
              <a:t>Starter: Word Association</a:t>
            </a:r>
            <a:endParaRPr lang="en-GB" dirty="0"/>
          </a:p>
        </p:txBody>
      </p:sp>
      <p:sp>
        <p:nvSpPr>
          <p:cNvPr id="3" name="Content Placeholder 2">
            <a:extLst>
              <a:ext uri="{FF2B5EF4-FFF2-40B4-BE49-F238E27FC236}">
                <a16:creationId xmlns:a16="http://schemas.microsoft.com/office/drawing/2014/main" id="{F798B1E0-AF19-B64E-7FE9-C1AE5D217F92}"/>
              </a:ext>
            </a:extLst>
          </p:cNvPr>
          <p:cNvSpPr>
            <a:spLocks noGrp="1"/>
          </p:cNvSpPr>
          <p:nvPr>
            <p:ph idx="1"/>
          </p:nvPr>
        </p:nvSpPr>
        <p:spPr>
          <a:prstGeom prst="bevel">
            <a:avLst/>
          </a:prstGeom>
          <a:solidFill>
            <a:schemeClr val="bg2">
              <a:lumMod val="20000"/>
              <a:lumOff val="80000"/>
            </a:schemeClr>
          </a:solidFill>
        </p:spPr>
        <p:txBody>
          <a:bodyPr>
            <a:normAutofit/>
          </a:bodyPr>
          <a:lstStyle/>
          <a:p>
            <a:endParaRPr lang="en-US" dirty="0"/>
          </a:p>
          <a:p>
            <a:pPr marL="0" indent="0" algn="ctr">
              <a:buNone/>
            </a:pPr>
            <a:r>
              <a:rPr lang="en-US" sz="13800" dirty="0">
                <a:solidFill>
                  <a:schemeClr val="accent2">
                    <a:lumMod val="50000"/>
                  </a:schemeClr>
                </a:solidFill>
                <a:latin typeface="Quattrocento Sans" panose="020B0502050000020003" pitchFamily="34" charset="0"/>
              </a:rPr>
              <a:t>WINTER</a:t>
            </a:r>
            <a:endParaRPr lang="en-GB" sz="13800" dirty="0">
              <a:solidFill>
                <a:schemeClr val="accent2">
                  <a:lumMod val="50000"/>
                </a:schemeClr>
              </a:solidFill>
              <a:latin typeface="Quattrocento Sans" panose="020B0502050000020003" pitchFamily="34" charset="0"/>
            </a:endParaRPr>
          </a:p>
        </p:txBody>
      </p:sp>
    </p:spTree>
    <p:extLst>
      <p:ext uri="{BB962C8B-B14F-4D97-AF65-F5344CB8AC3E}">
        <p14:creationId xmlns:p14="http://schemas.microsoft.com/office/powerpoint/2010/main" val="281908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B2E4-362E-6930-0F79-1F87952C6CE1}"/>
              </a:ext>
            </a:extLst>
          </p:cNvPr>
          <p:cNvSpPr>
            <a:spLocks noGrp="1"/>
          </p:cNvSpPr>
          <p:nvPr>
            <p:ph type="title"/>
          </p:nvPr>
        </p:nvSpPr>
        <p:spPr/>
        <p:txBody>
          <a:bodyPr/>
          <a:lstStyle/>
          <a:p>
            <a:r>
              <a:rPr lang="en-GB" dirty="0" err="1"/>
              <a:t>Tahajjud</a:t>
            </a:r>
            <a:r>
              <a:rPr lang="en-GB" dirty="0"/>
              <a:t> Tips</a:t>
            </a:r>
          </a:p>
        </p:txBody>
      </p:sp>
      <p:sp>
        <p:nvSpPr>
          <p:cNvPr id="3" name="Content Placeholder 2">
            <a:extLst>
              <a:ext uri="{FF2B5EF4-FFF2-40B4-BE49-F238E27FC236}">
                <a16:creationId xmlns:a16="http://schemas.microsoft.com/office/drawing/2014/main" id="{56D491E7-DE4B-9A51-F101-77F702534BF7}"/>
              </a:ext>
            </a:extLst>
          </p:cNvPr>
          <p:cNvSpPr>
            <a:spLocks noGrp="1"/>
          </p:cNvSpPr>
          <p:nvPr>
            <p:ph idx="1"/>
          </p:nvPr>
        </p:nvSpPr>
        <p:spPr/>
        <p:txBody>
          <a:bodyPr>
            <a:normAutofit fontScale="92500" lnSpcReduction="20000"/>
          </a:bodyPr>
          <a:lstStyle/>
          <a:p>
            <a:pPr marL="0" indent="0">
              <a:buNone/>
            </a:pPr>
            <a:r>
              <a:rPr lang="en-GB" dirty="0">
                <a:highlight>
                  <a:srgbClr val="B2E8E8"/>
                </a:highlight>
              </a:rPr>
              <a:t>What advice would you give Ahmad? </a:t>
            </a:r>
          </a:p>
          <a:p>
            <a:endParaRPr lang="en-GB" dirty="0"/>
          </a:p>
          <a:p>
            <a:r>
              <a:rPr lang="en-GB" dirty="0" err="1"/>
              <a:t>Duʿa</a:t>
            </a:r>
            <a:endParaRPr lang="en-GB" dirty="0"/>
          </a:p>
          <a:p>
            <a:r>
              <a:rPr lang="en-GB" dirty="0"/>
              <a:t>Stay away from sins &amp; </a:t>
            </a:r>
            <a:r>
              <a:rPr lang="en-GB" dirty="0" err="1"/>
              <a:t>istighfar</a:t>
            </a:r>
            <a:endParaRPr lang="en-GB" dirty="0"/>
          </a:p>
          <a:p>
            <a:r>
              <a:rPr lang="en-GB" dirty="0"/>
              <a:t>Drink lots of water before sleeping</a:t>
            </a:r>
          </a:p>
          <a:p>
            <a:r>
              <a:rPr lang="en-GB" dirty="0" err="1"/>
              <a:t>Tahajjud</a:t>
            </a:r>
            <a:r>
              <a:rPr lang="en-GB" dirty="0"/>
              <a:t> buddy. Ask a friend/family member to wake you up.</a:t>
            </a:r>
          </a:p>
          <a:p>
            <a:r>
              <a:rPr lang="en-GB" dirty="0"/>
              <a:t>Sleep early! </a:t>
            </a:r>
          </a:p>
          <a:p>
            <a:r>
              <a:rPr lang="en-GB" dirty="0" err="1"/>
              <a:t>Qaylulah</a:t>
            </a:r>
            <a:endParaRPr lang="en-GB" dirty="0"/>
          </a:p>
          <a:p>
            <a:r>
              <a:rPr lang="en-GB" dirty="0">
                <a:hlinkClick r:id="rId3"/>
              </a:rPr>
              <a:t>Watch Video</a:t>
            </a:r>
            <a:endParaRPr lang="en-GB" dirty="0"/>
          </a:p>
        </p:txBody>
      </p:sp>
      <p:sp>
        <p:nvSpPr>
          <p:cNvPr id="4" name="Speech Bubble: Oval 3">
            <a:extLst>
              <a:ext uri="{FF2B5EF4-FFF2-40B4-BE49-F238E27FC236}">
                <a16:creationId xmlns:a16="http://schemas.microsoft.com/office/drawing/2014/main" id="{DC846BCC-05B9-99E7-5A6C-E57CAA3BBC6E}"/>
              </a:ext>
            </a:extLst>
          </p:cNvPr>
          <p:cNvSpPr/>
          <p:nvPr/>
        </p:nvSpPr>
        <p:spPr>
          <a:xfrm>
            <a:off x="5779911" y="681037"/>
            <a:ext cx="2935111" cy="18965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1000"/>
              </a:spcBef>
              <a:spcAft>
                <a:spcPts val="0"/>
              </a:spcAft>
              <a:buClrTx/>
              <a:buSzTx/>
              <a:tabLst/>
              <a:defRPr/>
            </a:pPr>
            <a:r>
              <a:rPr kumimoji="0" lang="en-GB" b="0" i="0" u="none" strike="noStrike" kern="1200" cap="none" spc="0" normalizeH="0" baseline="0" noProof="0" dirty="0">
                <a:ln>
                  <a:noFill/>
                </a:ln>
                <a:solidFill>
                  <a:schemeClr val="accent2"/>
                </a:solidFill>
                <a:effectLst/>
                <a:uLnTx/>
                <a:uFillTx/>
                <a:latin typeface="Quattrocento Sans" panose="020B0502050000020003" pitchFamily="34" charset="0"/>
                <a:ea typeface="Open Sans Light" panose="020B0306030504020204" pitchFamily="34" charset="0"/>
                <a:cs typeface="Open Sans Light" panose="020B0306030504020204" pitchFamily="34" charset="0"/>
              </a:rPr>
              <a:t>“I really want to wake up for </a:t>
            </a:r>
            <a:r>
              <a:rPr kumimoji="0" lang="en-GB" b="0" i="0" u="none" strike="noStrike" kern="1200" cap="none" spc="0" normalizeH="0" baseline="0" noProof="0" dirty="0" err="1">
                <a:ln>
                  <a:noFill/>
                </a:ln>
                <a:solidFill>
                  <a:schemeClr val="accent2"/>
                </a:solidFill>
                <a:effectLst/>
                <a:uLnTx/>
                <a:uFillTx/>
                <a:latin typeface="Quattrocento Sans" panose="020B0502050000020003" pitchFamily="34" charset="0"/>
                <a:ea typeface="Open Sans Light" panose="020B0306030504020204" pitchFamily="34" charset="0"/>
                <a:cs typeface="Open Sans Light" panose="020B0306030504020204" pitchFamily="34" charset="0"/>
              </a:rPr>
              <a:t>tahajjud</a:t>
            </a:r>
            <a:r>
              <a:rPr kumimoji="0" lang="en-GB" b="0" i="0" u="none" strike="noStrike" kern="1200" cap="none" spc="0" normalizeH="0" baseline="0" noProof="0" dirty="0">
                <a:ln>
                  <a:noFill/>
                </a:ln>
                <a:solidFill>
                  <a:schemeClr val="accent2"/>
                </a:solidFill>
                <a:effectLst/>
                <a:uLnTx/>
                <a:uFillTx/>
                <a:latin typeface="Quattrocento Sans" panose="020B0502050000020003" pitchFamily="34" charset="0"/>
                <a:ea typeface="Open Sans Light" panose="020B0306030504020204" pitchFamily="34" charset="0"/>
                <a:cs typeface="Open Sans Light" panose="020B0306030504020204" pitchFamily="34" charset="0"/>
              </a:rPr>
              <a:t>, but I find it really tough” – Ahmad, 15.</a:t>
            </a:r>
          </a:p>
        </p:txBody>
      </p:sp>
    </p:spTree>
    <p:extLst>
      <p:ext uri="{BB962C8B-B14F-4D97-AF65-F5344CB8AC3E}">
        <p14:creationId xmlns:p14="http://schemas.microsoft.com/office/powerpoint/2010/main" val="398774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25D1E8-3FAE-9398-29B5-A1698902559A}"/>
              </a:ext>
            </a:extLst>
          </p:cNvPr>
          <p:cNvPicPr>
            <a:picLocks noChangeAspect="1"/>
          </p:cNvPicPr>
          <p:nvPr/>
        </p:nvPicPr>
        <p:blipFill rotWithShape="1">
          <a:blip r:embed="rId3">
            <a:extLst>
              <a:ext uri="{28A0092B-C50C-407E-A947-70E740481C1C}">
                <a14:useLocalDpi xmlns:a14="http://schemas.microsoft.com/office/drawing/2010/main" val="0"/>
              </a:ext>
            </a:extLst>
          </a:blip>
          <a:srcRect r="11303"/>
          <a:stretch/>
        </p:blipFill>
        <p:spPr>
          <a:xfrm>
            <a:off x="4277718" y="-2"/>
            <a:ext cx="4866282" cy="6942669"/>
          </a:xfrm>
          <a:prstGeom prst="rect">
            <a:avLst/>
          </a:prstGeom>
        </p:spPr>
      </p:pic>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1" y="1"/>
            <a:ext cx="4800600" cy="6858000"/>
          </a:xfrm>
          <a:prstGeom prst="rect">
            <a:avLst/>
          </a:prstGeom>
          <a:solidFill>
            <a:schemeClr val="accent5">
              <a:lumMod val="20000"/>
              <a:lumOff val="80000"/>
            </a:schemeClr>
          </a:solidFill>
        </p:spPr>
        <p:txBody>
          <a:bodyPr numCol="1">
            <a:normAutofit/>
          </a:bodyPr>
          <a:lstStyle/>
          <a:p>
            <a:pPr marL="0" indent="0" algn="ctr">
              <a:buNone/>
            </a:pPr>
            <a:endParaRPr lang="en-GB" sz="3600" dirty="0"/>
          </a:p>
          <a:p>
            <a:pPr marL="0" indent="0" algn="ctr">
              <a:buNone/>
            </a:pPr>
            <a:endParaRPr lang="en-GB" sz="3600" dirty="0"/>
          </a:p>
          <a:p>
            <a:pPr marL="0" indent="0" algn="ctr">
              <a:buNone/>
            </a:pPr>
            <a:r>
              <a:rPr lang="en-GB" sz="2000" i="1" dirty="0">
                <a:latin typeface="Source Serif Pro" panose="02040603050405020204" pitchFamily="18" charset="0"/>
                <a:ea typeface="Source Serif Pro" panose="02040603050405020204" pitchFamily="18" charset="0"/>
              </a:rPr>
              <a:t>“By Allah, if it wasn’t for the night prayer (</a:t>
            </a:r>
            <a:r>
              <a:rPr lang="en-GB" sz="2000" i="1" dirty="0" err="1">
                <a:latin typeface="Source Serif Pro" panose="02040603050405020204" pitchFamily="18" charset="0"/>
                <a:ea typeface="Source Serif Pro" panose="02040603050405020204" pitchFamily="18" charset="0"/>
              </a:rPr>
              <a:t>qiyām</a:t>
            </a:r>
            <a:r>
              <a:rPr lang="en-GB" sz="2000" i="1" dirty="0">
                <a:latin typeface="Source Serif Pro" panose="02040603050405020204" pitchFamily="18" charset="0"/>
                <a:ea typeface="Source Serif Pro" panose="02040603050405020204" pitchFamily="18" charset="0"/>
              </a:rPr>
              <a:t> al-</a:t>
            </a:r>
            <a:r>
              <a:rPr lang="en-GB" sz="2000" i="1" dirty="0" err="1">
                <a:latin typeface="Source Serif Pro" panose="02040603050405020204" pitchFamily="18" charset="0"/>
                <a:ea typeface="Source Serif Pro" panose="02040603050405020204" pitchFamily="18" charset="0"/>
              </a:rPr>
              <a:t>layl</a:t>
            </a:r>
            <a:r>
              <a:rPr lang="en-GB" sz="2000" i="1" dirty="0">
                <a:latin typeface="Source Serif Pro" panose="02040603050405020204" pitchFamily="18" charset="0"/>
                <a:ea typeface="Source Serif Pro" panose="02040603050405020204" pitchFamily="18" charset="0"/>
              </a:rPr>
              <a:t>), I would not have loved the world. By Allah, the people of the night (prayer) experience more delight in their night than the people of entertainment experience in their entertainment. Sometimes the hearts experience moments in which they leap out of joy due to the remembrance of Allah, to the extent that I say: ‘If the people of Paradise have anything like this, then how blissful must their lives be!’” </a:t>
            </a:r>
          </a:p>
          <a:p>
            <a:pPr marL="0" indent="0" algn="ctr">
              <a:buNone/>
            </a:pPr>
            <a:r>
              <a:rPr lang="en-GB" sz="1600" dirty="0"/>
              <a:t>(Abū </a:t>
            </a:r>
            <a:r>
              <a:rPr lang="en-GB" sz="1600" dirty="0" err="1"/>
              <a:t>Sulaymān</a:t>
            </a:r>
            <a:r>
              <a:rPr lang="en-GB" sz="1600" dirty="0"/>
              <a:t> al-</a:t>
            </a:r>
            <a:r>
              <a:rPr lang="en-GB" sz="1600" dirty="0" err="1"/>
              <a:t>Dārānī</a:t>
            </a:r>
            <a:r>
              <a:rPr lang="en-GB" sz="1600" dirty="0"/>
              <a:t>)</a:t>
            </a:r>
            <a:endParaRPr lang="en-GB" sz="2400" dirty="0"/>
          </a:p>
        </p:txBody>
      </p:sp>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1724551" y="6195217"/>
            <a:ext cx="3864558" cy="1325563"/>
          </a:xfrm>
        </p:spPr>
        <p:txBody>
          <a:bodyPr>
            <a:noAutofit/>
          </a:bodyPr>
          <a:lstStyle/>
          <a:p>
            <a:r>
              <a:rPr lang="en-GB" sz="20000" dirty="0">
                <a:solidFill>
                  <a:schemeClr val="accent2">
                    <a:lumMod val="50000"/>
                  </a:schemeClr>
                </a:solidFill>
                <a:latin typeface="Bookman Old Style" panose="02050604050505020204" pitchFamily="18" charset="0"/>
              </a:rPr>
              <a:t>“</a:t>
            </a:r>
          </a:p>
        </p:txBody>
      </p:sp>
    </p:spTree>
    <p:extLst>
      <p:ext uri="{BB962C8B-B14F-4D97-AF65-F5344CB8AC3E}">
        <p14:creationId xmlns:p14="http://schemas.microsoft.com/office/powerpoint/2010/main" val="331813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DBB9EB-C74C-6043-B33F-AEB0C0A3C093}"/>
              </a:ext>
            </a:extLst>
          </p:cNvPr>
          <p:cNvPicPr>
            <a:picLocks noGrp="1" noChangeAspect="1"/>
          </p:cNvPicPr>
          <p:nvPr>
            <p:ph idx="1"/>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4810" b="7863"/>
          <a:stretch/>
        </p:blipFill>
        <p:spPr>
          <a:xfrm>
            <a:off x="5296493" y="138111"/>
            <a:ext cx="3847507" cy="6719889"/>
          </a:xfrm>
        </p:spPr>
      </p:pic>
      <p:sp>
        <p:nvSpPr>
          <p:cNvPr id="2" name="Title 1">
            <a:extLst>
              <a:ext uri="{FF2B5EF4-FFF2-40B4-BE49-F238E27FC236}">
                <a16:creationId xmlns:a16="http://schemas.microsoft.com/office/drawing/2014/main" id="{2CB04A35-27BF-1171-E9BD-2E3426812473}"/>
              </a:ext>
            </a:extLst>
          </p:cNvPr>
          <p:cNvSpPr>
            <a:spLocks noGrp="1"/>
          </p:cNvSpPr>
          <p:nvPr>
            <p:ph type="title"/>
          </p:nvPr>
        </p:nvSpPr>
        <p:spPr/>
        <p:txBody>
          <a:bodyPr/>
          <a:lstStyle/>
          <a:p>
            <a:r>
              <a:rPr lang="en-GB" dirty="0"/>
              <a:t>“But I struggle with </a:t>
            </a:r>
            <a:br>
              <a:rPr lang="en-GB" dirty="0"/>
            </a:br>
            <a:r>
              <a:rPr lang="en-GB" dirty="0"/>
              <a:t>maintaining the 5 </a:t>
            </a:r>
            <a:r>
              <a:rPr lang="en-GB" dirty="0" err="1"/>
              <a:t>Salahs</a:t>
            </a:r>
            <a:r>
              <a:rPr lang="en-GB" dirty="0"/>
              <a:t>”</a:t>
            </a:r>
          </a:p>
        </p:txBody>
      </p:sp>
      <p:sp>
        <p:nvSpPr>
          <p:cNvPr id="9" name="Content Placeholder 2">
            <a:extLst>
              <a:ext uri="{FF2B5EF4-FFF2-40B4-BE49-F238E27FC236}">
                <a16:creationId xmlns:a16="http://schemas.microsoft.com/office/drawing/2014/main" id="{F91ED69C-8A64-14B5-4F47-3B2616CE0BA4}"/>
              </a:ext>
            </a:extLst>
          </p:cNvPr>
          <p:cNvSpPr txBox="1">
            <a:spLocks/>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2400" dirty="0"/>
          </a:p>
        </p:txBody>
      </p:sp>
      <p:sp>
        <p:nvSpPr>
          <p:cNvPr id="10" name="Content Placeholder 2">
            <a:extLst>
              <a:ext uri="{FF2B5EF4-FFF2-40B4-BE49-F238E27FC236}">
                <a16:creationId xmlns:a16="http://schemas.microsoft.com/office/drawing/2014/main" id="{3B7C7054-25C4-C217-A660-45F47FC3EB46}"/>
              </a:ext>
            </a:extLst>
          </p:cNvPr>
          <p:cNvSpPr txBox="1">
            <a:spLocks/>
          </p:cNvSpPr>
          <p:nvPr/>
        </p:nvSpPr>
        <p:spPr>
          <a:xfrm>
            <a:off x="781050" y="1978025"/>
            <a:ext cx="31623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dirty="0"/>
              <a:t>By aiming high – for </a:t>
            </a:r>
            <a:r>
              <a:rPr lang="en-GB" sz="3200" dirty="0" err="1"/>
              <a:t>tahajjud</a:t>
            </a:r>
            <a:r>
              <a:rPr lang="en-GB" sz="3200" dirty="0"/>
              <a:t> – inshallah you will never miss any of the 5.</a:t>
            </a:r>
          </a:p>
          <a:p>
            <a:pPr marL="0" indent="0" algn="ctr">
              <a:buFont typeface="Arial" panose="020B0604020202020204" pitchFamily="34" charset="0"/>
              <a:buNone/>
            </a:pPr>
            <a:endParaRPr lang="en-GB" sz="2400" dirty="0"/>
          </a:p>
        </p:txBody>
      </p:sp>
      <p:pic>
        <p:nvPicPr>
          <p:cNvPr id="12" name="Picture 11">
            <a:extLst>
              <a:ext uri="{FF2B5EF4-FFF2-40B4-BE49-F238E27FC236}">
                <a16:creationId xmlns:a16="http://schemas.microsoft.com/office/drawing/2014/main" id="{49456CD4-F79F-3911-FC12-8AE8B6D3CFDB}"/>
              </a:ext>
            </a:extLst>
          </p:cNvPr>
          <p:cNvPicPr>
            <a:picLocks noChangeAspect="1"/>
          </p:cNvPicPr>
          <p:nvPr/>
        </p:nvPicPr>
        <p:blipFill>
          <a:blip r:embed="rId4"/>
          <a:stretch>
            <a:fillRect/>
          </a:stretch>
        </p:blipFill>
        <p:spPr>
          <a:xfrm>
            <a:off x="997373" y="4863076"/>
            <a:ext cx="2648320" cy="1652818"/>
          </a:xfrm>
          <a:prstGeom prst="rect">
            <a:avLst/>
          </a:prstGeom>
        </p:spPr>
      </p:pic>
    </p:spTree>
    <p:extLst>
      <p:ext uri="{BB962C8B-B14F-4D97-AF65-F5344CB8AC3E}">
        <p14:creationId xmlns:p14="http://schemas.microsoft.com/office/powerpoint/2010/main" val="37633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58B5-1953-B84D-BBE3-536C4675F655}"/>
              </a:ext>
            </a:extLst>
          </p:cNvPr>
          <p:cNvSpPr>
            <a:spLocks noGrp="1"/>
          </p:cNvSpPr>
          <p:nvPr>
            <p:ph type="title"/>
          </p:nvPr>
        </p:nvSpPr>
        <p:spPr/>
        <p:txBody>
          <a:bodyPr/>
          <a:lstStyle/>
          <a:p>
            <a:r>
              <a:rPr lang="en-GB" dirty="0"/>
              <a:t>3) A Reminder of the Hell-fire</a:t>
            </a:r>
          </a:p>
        </p:txBody>
      </p:sp>
      <p:sp>
        <p:nvSpPr>
          <p:cNvPr id="3" name="Content Placeholder 2">
            <a:extLst>
              <a:ext uri="{FF2B5EF4-FFF2-40B4-BE49-F238E27FC236}">
                <a16:creationId xmlns:a16="http://schemas.microsoft.com/office/drawing/2014/main" id="{9C8CB4C2-8182-CC3F-A70E-6C7D77999626}"/>
              </a:ext>
            </a:extLst>
          </p:cNvPr>
          <p:cNvSpPr>
            <a:spLocks noGrp="1"/>
          </p:cNvSpPr>
          <p:nvPr>
            <p:ph idx="1"/>
          </p:nvPr>
        </p:nvSpPr>
        <p:spPr/>
        <p:txBody>
          <a:bodyPr>
            <a:normAutofit/>
          </a:bodyPr>
          <a:lstStyle/>
          <a:p>
            <a:pPr marL="0" indent="0" algn="ctr">
              <a:buNone/>
            </a:pPr>
            <a:r>
              <a:rPr lang="en-GB" sz="3200" dirty="0"/>
              <a:t>The Messenger of Allah </a:t>
            </a:r>
            <a:r>
              <a:rPr lang="ar-SA" sz="3200" dirty="0"/>
              <a:t>ﷺ </a:t>
            </a:r>
            <a:r>
              <a:rPr lang="en-GB" sz="3200" dirty="0"/>
              <a:t> said:</a:t>
            </a:r>
          </a:p>
          <a:p>
            <a:pPr marL="0" indent="0" algn="ctr">
              <a:buNone/>
            </a:pPr>
            <a:r>
              <a:rPr lang="en-GB" sz="3200" dirty="0"/>
              <a:t>“Hell-fire complained to its Lord, saying: ‘Parts of me have consumed other parts.’ So, He allowed it to breathe out twice: one in the winter and one in the summer. This is the extreme heat that you experience, and the bitter cold that you experience.” </a:t>
            </a:r>
          </a:p>
          <a:p>
            <a:pPr marL="0" indent="0" algn="ctr">
              <a:buNone/>
            </a:pPr>
            <a:r>
              <a:rPr lang="en-GB" sz="2400" dirty="0"/>
              <a:t>(Bukhārī)</a:t>
            </a:r>
          </a:p>
        </p:txBody>
      </p:sp>
    </p:spTree>
    <p:extLst>
      <p:ext uri="{BB962C8B-B14F-4D97-AF65-F5344CB8AC3E}">
        <p14:creationId xmlns:p14="http://schemas.microsoft.com/office/powerpoint/2010/main" val="413315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6573-C1DD-09EE-331E-F53528B06700}"/>
              </a:ext>
            </a:extLst>
          </p:cNvPr>
          <p:cNvSpPr>
            <a:spLocks noGrp="1"/>
          </p:cNvSpPr>
          <p:nvPr>
            <p:ph type="title"/>
          </p:nvPr>
        </p:nvSpPr>
        <p:spPr/>
        <p:txBody>
          <a:bodyPr/>
          <a:lstStyle/>
          <a:p>
            <a:r>
              <a:rPr lang="en-GB" dirty="0"/>
              <a:t>4) Thank Allah and Help Others</a:t>
            </a:r>
          </a:p>
        </p:txBody>
      </p:sp>
      <p:sp>
        <p:nvSpPr>
          <p:cNvPr id="3" name="Content Placeholder 2">
            <a:extLst>
              <a:ext uri="{FF2B5EF4-FFF2-40B4-BE49-F238E27FC236}">
                <a16:creationId xmlns:a16="http://schemas.microsoft.com/office/drawing/2014/main" id="{D143370F-6931-1FE5-D2BD-5A380D2DC2CB}"/>
              </a:ext>
            </a:extLst>
          </p:cNvPr>
          <p:cNvSpPr>
            <a:spLocks noGrp="1"/>
          </p:cNvSpPr>
          <p:nvPr>
            <p:ph idx="1"/>
          </p:nvPr>
        </p:nvSpPr>
        <p:spPr/>
        <p:txBody>
          <a:bodyPr>
            <a:normAutofit/>
          </a:bodyPr>
          <a:lstStyle/>
          <a:p>
            <a:r>
              <a:rPr lang="en-GB" dirty="0"/>
              <a:t>Winter is a reminder of how many blessings Allah has bestowed upon us. </a:t>
            </a:r>
          </a:p>
          <a:p>
            <a:r>
              <a:rPr lang="en-GB" dirty="0"/>
              <a:t>[A] List 5 specific blessings we have that others don’t have in this season.</a:t>
            </a:r>
          </a:p>
          <a:p>
            <a:r>
              <a:rPr lang="en-GB" dirty="0"/>
              <a:t>[A] How can we thank Allah for all our blessings?</a:t>
            </a:r>
          </a:p>
        </p:txBody>
      </p:sp>
      <p:pic>
        <p:nvPicPr>
          <p:cNvPr id="5" name="Picture 4">
            <a:extLst>
              <a:ext uri="{FF2B5EF4-FFF2-40B4-BE49-F238E27FC236}">
                <a16:creationId xmlns:a16="http://schemas.microsoft.com/office/drawing/2014/main" id="{4B51A4C0-25E5-B915-9182-F8D9E1A38F3E}"/>
              </a:ext>
            </a:extLst>
          </p:cNvPr>
          <p:cNvPicPr>
            <a:picLocks noChangeAspect="1"/>
          </p:cNvPicPr>
          <p:nvPr/>
        </p:nvPicPr>
        <p:blipFill>
          <a:blip r:embed="rId3"/>
          <a:stretch>
            <a:fillRect/>
          </a:stretch>
        </p:blipFill>
        <p:spPr>
          <a:xfrm>
            <a:off x="6112113" y="4492542"/>
            <a:ext cx="2403237" cy="2117307"/>
          </a:xfrm>
          <a:prstGeom prst="rect">
            <a:avLst/>
          </a:prstGeom>
        </p:spPr>
      </p:pic>
      <p:pic>
        <p:nvPicPr>
          <p:cNvPr id="6" name="Picture 5">
            <a:extLst>
              <a:ext uri="{FF2B5EF4-FFF2-40B4-BE49-F238E27FC236}">
                <a16:creationId xmlns:a16="http://schemas.microsoft.com/office/drawing/2014/main" id="{BF9ED82D-D6DE-F260-EC2E-E65CB7004082}"/>
              </a:ext>
            </a:extLst>
          </p:cNvPr>
          <p:cNvPicPr>
            <a:picLocks noChangeAspect="1"/>
          </p:cNvPicPr>
          <p:nvPr/>
        </p:nvPicPr>
        <p:blipFill>
          <a:blip r:embed="rId4"/>
          <a:stretch>
            <a:fillRect/>
          </a:stretch>
        </p:blipFill>
        <p:spPr>
          <a:xfrm>
            <a:off x="3515108" y="4492542"/>
            <a:ext cx="2113784" cy="2117307"/>
          </a:xfrm>
          <a:prstGeom prst="rect">
            <a:avLst/>
          </a:prstGeom>
        </p:spPr>
      </p:pic>
      <p:pic>
        <p:nvPicPr>
          <p:cNvPr id="8" name="Picture 7">
            <a:extLst>
              <a:ext uri="{FF2B5EF4-FFF2-40B4-BE49-F238E27FC236}">
                <a16:creationId xmlns:a16="http://schemas.microsoft.com/office/drawing/2014/main" id="{9CD2A699-7EE9-13E8-A7BF-16A7AE175403}"/>
              </a:ext>
            </a:extLst>
          </p:cNvPr>
          <p:cNvPicPr>
            <a:picLocks noChangeAspect="1"/>
          </p:cNvPicPr>
          <p:nvPr/>
        </p:nvPicPr>
        <p:blipFill>
          <a:blip r:embed="rId5"/>
          <a:stretch>
            <a:fillRect/>
          </a:stretch>
        </p:blipFill>
        <p:spPr>
          <a:xfrm>
            <a:off x="820561" y="4492542"/>
            <a:ext cx="2113784" cy="2045043"/>
          </a:xfrm>
          <a:prstGeom prst="rect">
            <a:avLst/>
          </a:prstGeom>
        </p:spPr>
      </p:pic>
    </p:spTree>
    <p:extLst>
      <p:ext uri="{BB962C8B-B14F-4D97-AF65-F5344CB8AC3E}">
        <p14:creationId xmlns:p14="http://schemas.microsoft.com/office/powerpoint/2010/main" val="17378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7ED049-D0F5-18D7-7F3B-22EFF845EE94}"/>
              </a:ext>
            </a:extLst>
          </p:cNvPr>
          <p:cNvPicPr>
            <a:picLocks noChangeAspect="1"/>
          </p:cNvPicPr>
          <p:nvPr/>
        </p:nvPicPr>
        <p:blipFill>
          <a:blip r:embed="rId2"/>
          <a:stretch>
            <a:fillRect/>
          </a:stretch>
        </p:blipFill>
        <p:spPr>
          <a:xfrm>
            <a:off x="12397" y="0"/>
            <a:ext cx="9169931" cy="6857999"/>
          </a:xfrm>
          <a:prstGeom prst="rect">
            <a:avLst/>
          </a:prstGeom>
        </p:spPr>
      </p:pic>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1" y="1"/>
            <a:ext cx="4800600" cy="6858000"/>
          </a:xfrm>
          <a:prstGeom prst="rect">
            <a:avLst/>
          </a:prstGeom>
          <a:solidFill>
            <a:schemeClr val="accent5">
              <a:lumMod val="20000"/>
              <a:lumOff val="80000"/>
            </a:schemeClr>
          </a:solidFill>
        </p:spPr>
        <p:txBody>
          <a:bodyPr numCol="1">
            <a:normAutofit/>
          </a:bodyPr>
          <a:lstStyle/>
          <a:p>
            <a:pPr marL="0" indent="0" algn="ctr">
              <a:buNone/>
            </a:pPr>
            <a:endParaRPr lang="en-GB" sz="3600" dirty="0"/>
          </a:p>
          <a:p>
            <a:pPr marL="0" indent="0" algn="ctr">
              <a:buNone/>
            </a:pPr>
            <a:endParaRPr lang="en-GB" sz="3600" dirty="0"/>
          </a:p>
          <a:p>
            <a:pPr marL="0" indent="0" algn="ctr">
              <a:buNone/>
            </a:pPr>
            <a:r>
              <a:rPr lang="en-GB" sz="2400" dirty="0" err="1"/>
              <a:t>Saʿīd</a:t>
            </a:r>
            <a:r>
              <a:rPr lang="en-GB" sz="2400" dirty="0"/>
              <a:t> al-</a:t>
            </a:r>
            <a:r>
              <a:rPr lang="en-GB" sz="2400" dirty="0" err="1"/>
              <a:t>Kalbī</a:t>
            </a:r>
            <a:r>
              <a:rPr lang="en-GB" sz="2400" dirty="0"/>
              <a:t> (</a:t>
            </a:r>
            <a:r>
              <a:rPr lang="en-GB" sz="2400" dirty="0" err="1"/>
              <a:t>rahimahullah</a:t>
            </a:r>
            <a:r>
              <a:rPr lang="en-GB" sz="2400" dirty="0"/>
              <a:t>) used to weep during cold nights. When he was asked about this, he said: </a:t>
            </a:r>
          </a:p>
          <a:p>
            <a:pPr marL="0" indent="0" algn="ctr">
              <a:buNone/>
            </a:pPr>
            <a:r>
              <a:rPr lang="en-GB" i="1" dirty="0">
                <a:latin typeface="Source Serif Pro" panose="02040603050405020204" pitchFamily="18" charset="0"/>
                <a:ea typeface="Source Serif Pro" panose="02040603050405020204" pitchFamily="18" charset="0"/>
              </a:rPr>
              <a:t>“I thought about the poor amongst the Ummah of Muḥammad </a:t>
            </a:r>
            <a:r>
              <a:rPr lang="ar-SA" i="1" dirty="0">
                <a:latin typeface="Source Serif Pro" panose="02040603050405020204" pitchFamily="18" charset="0"/>
                <a:ea typeface="Source Serif Pro" panose="02040603050405020204" pitchFamily="18" charset="0"/>
              </a:rPr>
              <a:t>ﷺ</a:t>
            </a:r>
            <a:r>
              <a:rPr lang="en-GB" i="1" dirty="0">
                <a:latin typeface="Source Serif Pro" panose="02040603050405020204" pitchFamily="18" charset="0"/>
                <a:ea typeface="Source Serif Pro" panose="02040603050405020204" pitchFamily="18" charset="0"/>
              </a:rPr>
              <a:t> during this night, and I cried out of compassion for them.”</a:t>
            </a:r>
          </a:p>
        </p:txBody>
      </p:sp>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1769706" y="5532437"/>
            <a:ext cx="3864558" cy="1325563"/>
          </a:xfrm>
        </p:spPr>
        <p:txBody>
          <a:bodyPr>
            <a:noAutofit/>
          </a:bodyPr>
          <a:lstStyle/>
          <a:p>
            <a:r>
              <a:rPr lang="en-GB" sz="20000" dirty="0">
                <a:solidFill>
                  <a:schemeClr val="accent2">
                    <a:lumMod val="50000"/>
                  </a:schemeClr>
                </a:solidFill>
                <a:latin typeface="Bookman Old Style" panose="02050604050505020204" pitchFamily="18" charset="0"/>
              </a:rPr>
              <a:t>“</a:t>
            </a:r>
          </a:p>
        </p:txBody>
      </p:sp>
      <p:pic>
        <p:nvPicPr>
          <p:cNvPr id="7" name="Picture 6">
            <a:extLst>
              <a:ext uri="{FF2B5EF4-FFF2-40B4-BE49-F238E27FC236}">
                <a16:creationId xmlns:a16="http://schemas.microsoft.com/office/drawing/2014/main" id="{18300144-7E44-D231-0327-0703E32ED5B0}"/>
              </a:ext>
            </a:extLst>
          </p:cNvPr>
          <p:cNvPicPr>
            <a:picLocks noChangeAspect="1"/>
          </p:cNvPicPr>
          <p:nvPr/>
        </p:nvPicPr>
        <p:blipFill rotWithShape="1">
          <a:blip r:embed="rId3"/>
          <a:srcRect l="4762" r="5020"/>
          <a:stretch/>
        </p:blipFill>
        <p:spPr>
          <a:xfrm>
            <a:off x="4800600" y="4176010"/>
            <a:ext cx="4394123" cy="2681989"/>
          </a:xfrm>
          <a:prstGeom prst="rect">
            <a:avLst/>
          </a:prstGeom>
        </p:spPr>
      </p:pic>
    </p:spTree>
    <p:extLst>
      <p:ext uri="{BB962C8B-B14F-4D97-AF65-F5344CB8AC3E}">
        <p14:creationId xmlns:p14="http://schemas.microsoft.com/office/powerpoint/2010/main" val="28310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5BFD-5875-D15A-28C4-B2902B6610F4}"/>
              </a:ext>
            </a:extLst>
          </p:cNvPr>
          <p:cNvSpPr>
            <a:spLocks noGrp="1"/>
          </p:cNvSpPr>
          <p:nvPr>
            <p:ph type="title"/>
          </p:nvPr>
        </p:nvSpPr>
        <p:spPr/>
        <p:txBody>
          <a:bodyPr/>
          <a:lstStyle/>
          <a:p>
            <a:r>
              <a:rPr lang="en-GB" dirty="0"/>
              <a:t>5) More Opportunities to Have </a:t>
            </a:r>
            <a:r>
              <a:rPr lang="en-GB" dirty="0" err="1"/>
              <a:t>Du‘as</a:t>
            </a:r>
            <a:r>
              <a:rPr lang="en-GB" dirty="0"/>
              <a:t> Accepted</a:t>
            </a:r>
          </a:p>
        </p:txBody>
      </p:sp>
      <p:sp>
        <p:nvSpPr>
          <p:cNvPr id="3" name="Content Placeholder 2">
            <a:extLst>
              <a:ext uri="{FF2B5EF4-FFF2-40B4-BE49-F238E27FC236}">
                <a16:creationId xmlns:a16="http://schemas.microsoft.com/office/drawing/2014/main" id="{F5938F9D-AB39-BE81-4A67-0EF3FA36ED43}"/>
              </a:ext>
            </a:extLst>
          </p:cNvPr>
          <p:cNvSpPr>
            <a:spLocks noGrp="1"/>
          </p:cNvSpPr>
          <p:nvPr>
            <p:ph idx="1"/>
          </p:nvPr>
        </p:nvSpPr>
        <p:spPr/>
        <p:txBody>
          <a:bodyPr/>
          <a:lstStyle/>
          <a:p>
            <a:pPr marL="0" indent="0" algn="ctr">
              <a:buNone/>
            </a:pPr>
            <a:endParaRPr lang="en-GB" dirty="0"/>
          </a:p>
          <a:p>
            <a:pPr marL="0" indent="0" algn="ctr">
              <a:buNone/>
            </a:pPr>
            <a:r>
              <a:rPr lang="en-GB" dirty="0"/>
              <a:t>The Messenger of Allah </a:t>
            </a:r>
            <a:r>
              <a:rPr lang="ar-SA" dirty="0"/>
              <a:t>ﷺ </a:t>
            </a:r>
            <a:r>
              <a:rPr lang="en-GB" dirty="0"/>
              <a:t>said, </a:t>
            </a:r>
          </a:p>
          <a:p>
            <a:pPr marL="0" indent="0" algn="ctr">
              <a:buNone/>
            </a:pPr>
            <a:r>
              <a:rPr lang="en-GB" sz="3600" dirty="0"/>
              <a:t>“Two are not rejected: the </a:t>
            </a:r>
            <a:r>
              <a:rPr lang="en-GB" sz="3600" dirty="0" err="1"/>
              <a:t>du‘ā</a:t>
            </a:r>
            <a:r>
              <a:rPr lang="en-GB" sz="3600" dirty="0"/>
              <a:t>’ made at the time of </a:t>
            </a:r>
            <a:r>
              <a:rPr lang="en-GB" sz="3600" dirty="0" err="1"/>
              <a:t>adhān</a:t>
            </a:r>
            <a:r>
              <a:rPr lang="en-GB" sz="3600" dirty="0"/>
              <a:t>, and under the rain.”</a:t>
            </a:r>
          </a:p>
          <a:p>
            <a:pPr marL="0" indent="0" algn="ctr">
              <a:buNone/>
            </a:pPr>
            <a:r>
              <a:rPr lang="en-GB" sz="2400" dirty="0"/>
              <a:t> (</a:t>
            </a:r>
            <a:r>
              <a:rPr lang="en-GB" sz="2400" dirty="0" err="1"/>
              <a:t>Ḥākim</a:t>
            </a:r>
            <a:r>
              <a:rPr lang="en-GB" sz="2400" dirty="0"/>
              <a:t>)</a:t>
            </a:r>
          </a:p>
        </p:txBody>
      </p:sp>
    </p:spTree>
    <p:extLst>
      <p:ext uri="{BB962C8B-B14F-4D97-AF65-F5344CB8AC3E}">
        <p14:creationId xmlns:p14="http://schemas.microsoft.com/office/powerpoint/2010/main" val="2193880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4A0D1-CB41-F646-EF88-6E7BFD93D686}"/>
              </a:ext>
            </a:extLst>
          </p:cNvPr>
          <p:cNvSpPr>
            <a:spLocks noGrp="1"/>
          </p:cNvSpPr>
          <p:nvPr>
            <p:ph type="title"/>
          </p:nvPr>
        </p:nvSpPr>
        <p:spPr/>
        <p:txBody>
          <a:bodyPr/>
          <a:lstStyle/>
          <a:p>
            <a:r>
              <a:rPr lang="en-GB" dirty="0" err="1"/>
              <a:t>Duʿas</a:t>
            </a:r>
            <a:endParaRPr lang="en-GB" dirty="0"/>
          </a:p>
        </p:txBody>
      </p:sp>
      <p:sp>
        <p:nvSpPr>
          <p:cNvPr id="3" name="Content Placeholder 2">
            <a:extLst>
              <a:ext uri="{FF2B5EF4-FFF2-40B4-BE49-F238E27FC236}">
                <a16:creationId xmlns:a16="http://schemas.microsoft.com/office/drawing/2014/main" id="{0DD1C4C3-24EA-63D7-E7A1-276D25CDFD1B}"/>
              </a:ext>
            </a:extLst>
          </p:cNvPr>
          <p:cNvSpPr>
            <a:spLocks noGrp="1"/>
          </p:cNvSpPr>
          <p:nvPr>
            <p:ph idx="1"/>
          </p:nvPr>
        </p:nvSpPr>
        <p:spPr/>
        <p:txBody>
          <a:bodyPr/>
          <a:lstStyle/>
          <a:p>
            <a:pPr marL="0" indent="0">
              <a:buNone/>
            </a:pPr>
            <a:r>
              <a:rPr lang="en-GB" dirty="0"/>
              <a:t>[A] What is the </a:t>
            </a:r>
            <a:r>
              <a:rPr lang="en-GB" dirty="0" err="1"/>
              <a:t>duʿa</a:t>
            </a:r>
            <a:r>
              <a:rPr lang="en-GB" dirty="0"/>
              <a:t> for when it rains?</a:t>
            </a:r>
          </a:p>
          <a:p>
            <a:pPr marL="0" indent="0">
              <a:buNone/>
            </a:pPr>
            <a:endParaRPr lang="en-GB" dirty="0"/>
          </a:p>
        </p:txBody>
      </p:sp>
      <p:graphicFrame>
        <p:nvGraphicFramePr>
          <p:cNvPr id="4" name="Diagram 3">
            <a:extLst>
              <a:ext uri="{FF2B5EF4-FFF2-40B4-BE49-F238E27FC236}">
                <a16:creationId xmlns:a16="http://schemas.microsoft.com/office/drawing/2014/main" id="{0DB3048B-63BF-5341-FACB-ED7A5A37C1BE}"/>
              </a:ext>
            </a:extLst>
          </p:cNvPr>
          <p:cNvGraphicFramePr/>
          <p:nvPr>
            <p:extLst>
              <p:ext uri="{D42A27DB-BD31-4B8C-83A1-F6EECF244321}">
                <p14:modId xmlns:p14="http://schemas.microsoft.com/office/powerpoint/2010/main" val="765283002"/>
              </p:ext>
            </p:extLst>
          </p:nvPr>
        </p:nvGraphicFramePr>
        <p:xfrm>
          <a:off x="628650" y="2476500"/>
          <a:ext cx="8248650" cy="4016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354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9444C813-EE49-46B5-B303-139582F54817}"/>
                                            </p:graphicEl>
                                          </p:spTgt>
                                        </p:tgtEl>
                                        <p:attrNameLst>
                                          <p:attrName>style.visibility</p:attrName>
                                        </p:attrNameLst>
                                      </p:cBhvr>
                                      <p:to>
                                        <p:strVal val="visible"/>
                                      </p:to>
                                    </p:set>
                                    <p:anim calcmode="lin" valueType="num">
                                      <p:cBhvr additive="base">
                                        <p:cTn id="7" dur="500" fill="hold"/>
                                        <p:tgtEl>
                                          <p:spTgt spid="4">
                                            <p:graphicEl>
                                              <a:dgm id="{9444C813-EE49-46B5-B303-139582F5481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9444C813-EE49-46B5-B303-139582F5481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8C226CD1-042E-408F-8542-045BC3EBFD35}"/>
                                            </p:graphicEl>
                                          </p:spTgt>
                                        </p:tgtEl>
                                        <p:attrNameLst>
                                          <p:attrName>style.visibility</p:attrName>
                                        </p:attrNameLst>
                                      </p:cBhvr>
                                      <p:to>
                                        <p:strVal val="visible"/>
                                      </p:to>
                                    </p:set>
                                    <p:anim calcmode="lin" valueType="num">
                                      <p:cBhvr additive="base">
                                        <p:cTn id="13" dur="500" fill="hold"/>
                                        <p:tgtEl>
                                          <p:spTgt spid="4">
                                            <p:graphicEl>
                                              <a:dgm id="{8C226CD1-042E-408F-8542-045BC3EBFD3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8C226CD1-042E-408F-8542-045BC3EBFD35}"/>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E976B081-B0D5-4CE2-86FD-CF8299F282AD}"/>
                                            </p:graphicEl>
                                          </p:spTgt>
                                        </p:tgtEl>
                                        <p:attrNameLst>
                                          <p:attrName>style.visibility</p:attrName>
                                        </p:attrNameLst>
                                      </p:cBhvr>
                                      <p:to>
                                        <p:strVal val="visible"/>
                                      </p:to>
                                    </p:set>
                                    <p:anim calcmode="lin" valueType="num">
                                      <p:cBhvr additive="base">
                                        <p:cTn id="19" dur="500" fill="hold"/>
                                        <p:tgtEl>
                                          <p:spTgt spid="4">
                                            <p:graphicEl>
                                              <a:dgm id="{E976B081-B0D5-4CE2-86FD-CF8299F282AD}"/>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E976B081-B0D5-4CE2-86FD-CF8299F282A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A8AD00E9-A297-4E9E-B159-64550B2899B0}"/>
                                            </p:graphicEl>
                                          </p:spTgt>
                                        </p:tgtEl>
                                        <p:attrNameLst>
                                          <p:attrName>style.visibility</p:attrName>
                                        </p:attrNameLst>
                                      </p:cBhvr>
                                      <p:to>
                                        <p:strVal val="visible"/>
                                      </p:to>
                                    </p:set>
                                    <p:anim calcmode="lin" valueType="num">
                                      <p:cBhvr additive="base">
                                        <p:cTn id="25" dur="500" fill="hold"/>
                                        <p:tgtEl>
                                          <p:spTgt spid="4">
                                            <p:graphicEl>
                                              <a:dgm id="{A8AD00E9-A297-4E9E-B159-64550B2899B0}"/>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A8AD00E9-A297-4E9E-B159-64550B2899B0}"/>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3292FAC0-916A-4DDD-99E3-F6C846E0D3E2}"/>
                                            </p:graphicEl>
                                          </p:spTgt>
                                        </p:tgtEl>
                                        <p:attrNameLst>
                                          <p:attrName>style.visibility</p:attrName>
                                        </p:attrNameLst>
                                      </p:cBhvr>
                                      <p:to>
                                        <p:strVal val="visible"/>
                                      </p:to>
                                    </p:set>
                                    <p:anim calcmode="lin" valueType="num">
                                      <p:cBhvr additive="base">
                                        <p:cTn id="31" dur="500" fill="hold"/>
                                        <p:tgtEl>
                                          <p:spTgt spid="4">
                                            <p:graphicEl>
                                              <a:dgm id="{3292FAC0-916A-4DDD-99E3-F6C846E0D3E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3292FAC0-916A-4DDD-99E3-F6C846E0D3E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graphicEl>
                                              <a:dgm id="{20F543EC-706B-4573-90ED-30277D29B474}"/>
                                            </p:graphicEl>
                                          </p:spTgt>
                                        </p:tgtEl>
                                        <p:attrNameLst>
                                          <p:attrName>style.visibility</p:attrName>
                                        </p:attrNameLst>
                                      </p:cBhvr>
                                      <p:to>
                                        <p:strVal val="visible"/>
                                      </p:to>
                                    </p:set>
                                    <p:anim calcmode="lin" valueType="num">
                                      <p:cBhvr additive="base">
                                        <p:cTn id="37" dur="500" fill="hold"/>
                                        <p:tgtEl>
                                          <p:spTgt spid="4">
                                            <p:graphicEl>
                                              <a:dgm id="{20F543EC-706B-4573-90ED-30277D29B474}"/>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20F543EC-706B-4573-90ED-30277D29B47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FFC928-605F-DE21-6AA2-F3E1E0003B51}"/>
              </a:ext>
            </a:extLst>
          </p:cNvPr>
          <p:cNvPicPr>
            <a:picLocks noChangeAspect="1"/>
          </p:cNvPicPr>
          <p:nvPr/>
        </p:nvPicPr>
        <p:blipFill>
          <a:blip r:embed="rId2"/>
          <a:stretch>
            <a:fillRect/>
          </a:stretch>
        </p:blipFill>
        <p:spPr>
          <a:xfrm>
            <a:off x="-1" y="0"/>
            <a:ext cx="9130061" cy="6858000"/>
          </a:xfrm>
          <a:prstGeom prst="rect">
            <a:avLst/>
          </a:prstGeom>
        </p:spPr>
      </p:pic>
      <p:sp>
        <p:nvSpPr>
          <p:cNvPr id="2" name="Title 1">
            <a:extLst>
              <a:ext uri="{FF2B5EF4-FFF2-40B4-BE49-F238E27FC236}">
                <a16:creationId xmlns:a16="http://schemas.microsoft.com/office/drawing/2014/main" id="{1F06F35E-8857-79CA-D7B1-6229637D5491}"/>
              </a:ext>
            </a:extLst>
          </p:cNvPr>
          <p:cNvSpPr>
            <a:spLocks noGrp="1"/>
          </p:cNvSpPr>
          <p:nvPr>
            <p:ph type="title"/>
          </p:nvPr>
        </p:nvSpPr>
        <p:spPr/>
        <p:txBody>
          <a:bodyPr/>
          <a:lstStyle/>
          <a:p>
            <a:r>
              <a:rPr lang="en-GB" dirty="0">
                <a:solidFill>
                  <a:schemeClr val="bg2"/>
                </a:solidFill>
              </a:rPr>
              <a:t>Winter: The Believer’s Season</a:t>
            </a:r>
          </a:p>
        </p:txBody>
      </p:sp>
      <p:graphicFrame>
        <p:nvGraphicFramePr>
          <p:cNvPr id="4" name="Content Placeholder 3">
            <a:extLst>
              <a:ext uri="{FF2B5EF4-FFF2-40B4-BE49-F238E27FC236}">
                <a16:creationId xmlns:a16="http://schemas.microsoft.com/office/drawing/2014/main" id="{2328F50B-4521-87D7-CACE-02BDE3D793E6}"/>
              </a:ext>
            </a:extLst>
          </p:cNvPr>
          <p:cNvGraphicFramePr>
            <a:graphicFrameLocks noGrp="1"/>
          </p:cNvGraphicFramePr>
          <p:nvPr>
            <p:ph idx="1"/>
            <p:extLst>
              <p:ext uri="{D42A27DB-BD31-4B8C-83A1-F6EECF244321}">
                <p14:modId xmlns:p14="http://schemas.microsoft.com/office/powerpoint/2010/main" val="60862726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98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58C12-53D8-4F72-2978-CD2F40B87F5C}"/>
              </a:ext>
            </a:extLst>
          </p:cNvPr>
          <p:cNvSpPr>
            <a:spLocks noGrp="1"/>
          </p:cNvSpPr>
          <p:nvPr>
            <p:ph type="title"/>
          </p:nvPr>
        </p:nvSpPr>
        <p:spPr/>
        <p:txBody>
          <a:bodyPr/>
          <a:lstStyle/>
          <a:p>
            <a:r>
              <a:rPr lang="en-GB" dirty="0"/>
              <a:t>Plenary</a:t>
            </a:r>
          </a:p>
        </p:txBody>
      </p:sp>
      <p:sp>
        <p:nvSpPr>
          <p:cNvPr id="3" name="Content Placeholder 2">
            <a:extLst>
              <a:ext uri="{FF2B5EF4-FFF2-40B4-BE49-F238E27FC236}">
                <a16:creationId xmlns:a16="http://schemas.microsoft.com/office/drawing/2014/main" id="{61E1DFE8-577B-085A-F449-F520F6F7408D}"/>
              </a:ext>
            </a:extLst>
          </p:cNvPr>
          <p:cNvSpPr>
            <a:spLocks noGrp="1"/>
          </p:cNvSpPr>
          <p:nvPr>
            <p:ph idx="1"/>
          </p:nvPr>
        </p:nvSpPr>
        <p:spPr/>
        <p:txBody>
          <a:bodyPr>
            <a:normAutofit/>
          </a:bodyPr>
          <a:lstStyle/>
          <a:p>
            <a:pPr marL="0" indent="0" algn="ctr">
              <a:buNone/>
            </a:pPr>
            <a:r>
              <a:rPr lang="en-GB" altLang="en-US" sz="3200" dirty="0"/>
              <a:t>Write a set of five questions based on today’s lesson and then use them to interview your partner</a:t>
            </a:r>
            <a:endParaRPr lang="en-GB" sz="3200" dirty="0"/>
          </a:p>
        </p:txBody>
      </p:sp>
      <p:pic>
        <p:nvPicPr>
          <p:cNvPr id="5" name="Picture 4">
            <a:extLst>
              <a:ext uri="{FF2B5EF4-FFF2-40B4-BE49-F238E27FC236}">
                <a16:creationId xmlns:a16="http://schemas.microsoft.com/office/drawing/2014/main" id="{2106F5BD-F030-5E19-3344-891115D5E0DD}"/>
              </a:ext>
            </a:extLst>
          </p:cNvPr>
          <p:cNvPicPr>
            <a:picLocks noChangeAspect="1"/>
          </p:cNvPicPr>
          <p:nvPr/>
        </p:nvPicPr>
        <p:blipFill>
          <a:blip r:embed="rId3"/>
          <a:stretch>
            <a:fillRect/>
          </a:stretch>
        </p:blipFill>
        <p:spPr>
          <a:xfrm>
            <a:off x="0" y="3818443"/>
            <a:ext cx="9144000" cy="3039557"/>
          </a:xfrm>
          <a:prstGeom prst="rect">
            <a:avLst/>
          </a:prstGeom>
        </p:spPr>
      </p:pic>
    </p:spTree>
    <p:extLst>
      <p:ext uri="{BB962C8B-B14F-4D97-AF65-F5344CB8AC3E}">
        <p14:creationId xmlns:p14="http://schemas.microsoft.com/office/powerpoint/2010/main" val="1513282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6472C6-51E5-03E2-D72D-7D48045B8DE9}"/>
              </a:ext>
            </a:extLst>
          </p:cNvPr>
          <p:cNvPicPr>
            <a:picLocks noChangeAspect="1"/>
          </p:cNvPicPr>
          <p:nvPr/>
        </p:nvPicPr>
        <p:blipFill rotWithShape="1">
          <a:blip r:embed="rId3"/>
          <a:srcRect t="-273" r="20577" b="10921"/>
          <a:stretch/>
        </p:blipFill>
        <p:spPr>
          <a:xfrm>
            <a:off x="0" y="0"/>
            <a:ext cx="9144001" cy="6858000"/>
          </a:xfrm>
          <a:prstGeom prst="rect">
            <a:avLst/>
          </a:prstGeom>
        </p:spPr>
      </p:pic>
      <p:sp>
        <p:nvSpPr>
          <p:cNvPr id="2" name="Title 1">
            <a:extLst>
              <a:ext uri="{FF2B5EF4-FFF2-40B4-BE49-F238E27FC236}">
                <a16:creationId xmlns:a16="http://schemas.microsoft.com/office/drawing/2014/main" id="{00F7409E-28F1-4F15-8803-A499588324CD}"/>
              </a:ext>
            </a:extLst>
          </p:cNvPr>
          <p:cNvSpPr>
            <a:spLocks noGrp="1"/>
          </p:cNvSpPr>
          <p:nvPr>
            <p:ph type="ctrTitle"/>
          </p:nvPr>
        </p:nvSpPr>
        <p:spPr>
          <a:xfrm>
            <a:off x="590954" y="185467"/>
            <a:ext cx="2986392" cy="2387600"/>
          </a:xfrm>
        </p:spPr>
        <p:txBody>
          <a:bodyPr>
            <a:noAutofit/>
          </a:bodyPr>
          <a:lstStyle/>
          <a:p>
            <a:r>
              <a:rPr lang="en-US" sz="12500" dirty="0">
                <a:solidFill>
                  <a:schemeClr val="bg2">
                    <a:lumMod val="20000"/>
                    <a:lumOff val="80000"/>
                  </a:schemeClr>
                </a:solidFill>
                <a:latin typeface="Buffalo" panose="00000500000000000000" pitchFamily="50" charset="0"/>
              </a:rPr>
              <a:t>Winter:</a:t>
            </a:r>
            <a:endParaRPr lang="en-GB" sz="12500" dirty="0">
              <a:solidFill>
                <a:schemeClr val="bg2">
                  <a:lumMod val="20000"/>
                  <a:lumOff val="80000"/>
                </a:schemeClr>
              </a:solidFill>
              <a:latin typeface="Buffalo" panose="00000500000000000000" pitchFamily="50" charset="0"/>
            </a:endParaRPr>
          </a:p>
        </p:txBody>
      </p:sp>
      <p:pic>
        <p:nvPicPr>
          <p:cNvPr id="8" name="Picture 7">
            <a:extLst>
              <a:ext uri="{FF2B5EF4-FFF2-40B4-BE49-F238E27FC236}">
                <a16:creationId xmlns:a16="http://schemas.microsoft.com/office/drawing/2014/main" id="{4ECC71C8-92C8-92CD-9752-2DF9EF06C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262" y="4702400"/>
            <a:ext cx="2297476" cy="1800000"/>
          </a:xfrm>
          <a:prstGeom prst="rect">
            <a:avLst/>
          </a:prstGeom>
        </p:spPr>
      </p:pic>
      <p:sp>
        <p:nvSpPr>
          <p:cNvPr id="5" name="Subtitle 4">
            <a:extLst>
              <a:ext uri="{FF2B5EF4-FFF2-40B4-BE49-F238E27FC236}">
                <a16:creationId xmlns:a16="http://schemas.microsoft.com/office/drawing/2014/main" id="{A6D566E0-6719-A9CE-9E43-EA202917325B}"/>
              </a:ext>
            </a:extLst>
          </p:cNvPr>
          <p:cNvSpPr>
            <a:spLocks noGrp="1"/>
          </p:cNvSpPr>
          <p:nvPr>
            <p:ph type="subTitle" idx="1"/>
          </p:nvPr>
        </p:nvSpPr>
        <p:spPr>
          <a:xfrm>
            <a:off x="277237" y="2048596"/>
            <a:ext cx="3613826" cy="1655762"/>
          </a:xfrm>
        </p:spPr>
        <p:txBody>
          <a:bodyPr>
            <a:normAutofit/>
          </a:bodyPr>
          <a:lstStyle/>
          <a:p>
            <a:r>
              <a:rPr lang="en-US" i="1" dirty="0">
                <a:solidFill>
                  <a:schemeClr val="accent2"/>
                </a:solidFill>
                <a:latin typeface="Source Serif Pro" panose="02040603050405020204" pitchFamily="18" charset="0"/>
                <a:ea typeface="Source Serif Pro" panose="02040603050405020204" pitchFamily="18" charset="0"/>
              </a:rPr>
              <a:t>The Believer’s Season</a:t>
            </a:r>
            <a:endParaRPr lang="en-GB" i="1" dirty="0">
              <a:solidFill>
                <a:schemeClr val="accent2"/>
              </a:solidFill>
              <a:latin typeface="Source Serif Pro" panose="02040603050405020204" pitchFamily="18" charset="0"/>
              <a:ea typeface="Source Serif Pro" panose="02040603050405020204" pitchFamily="18" charset="0"/>
            </a:endParaRPr>
          </a:p>
        </p:txBody>
      </p:sp>
    </p:spTree>
    <p:extLst>
      <p:ext uri="{BB962C8B-B14F-4D97-AF65-F5344CB8AC3E}">
        <p14:creationId xmlns:p14="http://schemas.microsoft.com/office/powerpoint/2010/main" val="166827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3FAD-6568-F31B-4B43-CF66B29EB2D6}"/>
              </a:ext>
            </a:extLst>
          </p:cNvPr>
          <p:cNvSpPr>
            <a:spLocks noGrp="1"/>
          </p:cNvSpPr>
          <p:nvPr>
            <p:ph type="title"/>
          </p:nvPr>
        </p:nvSpPr>
        <p:spPr/>
        <p:txBody>
          <a:bodyPr/>
          <a:lstStyle/>
          <a:p>
            <a:r>
              <a:rPr lang="en-US" dirty="0"/>
              <a:t>Session Objectives</a:t>
            </a:r>
            <a:endParaRPr lang="en-GB" dirty="0"/>
          </a:p>
        </p:txBody>
      </p:sp>
      <p:sp>
        <p:nvSpPr>
          <p:cNvPr id="3" name="Content Placeholder 2">
            <a:extLst>
              <a:ext uri="{FF2B5EF4-FFF2-40B4-BE49-F238E27FC236}">
                <a16:creationId xmlns:a16="http://schemas.microsoft.com/office/drawing/2014/main" id="{2B9F5ADB-68F3-FF9F-EB68-FA7530758EE7}"/>
              </a:ext>
            </a:extLst>
          </p:cNvPr>
          <p:cNvSpPr>
            <a:spLocks noGrp="1"/>
          </p:cNvSpPr>
          <p:nvPr>
            <p:ph idx="1"/>
          </p:nvPr>
        </p:nvSpPr>
        <p:spPr/>
        <p:txBody>
          <a:bodyPr/>
          <a:lstStyle/>
          <a:p>
            <a:r>
              <a:rPr lang="en-GB" dirty="0">
                <a:solidFill>
                  <a:schemeClr val="accent1"/>
                </a:solidFill>
              </a:rPr>
              <a:t>To explain the key features of a believer’s winter</a:t>
            </a:r>
          </a:p>
          <a:p>
            <a:r>
              <a:rPr lang="en-GB" dirty="0">
                <a:solidFill>
                  <a:schemeClr val="accent1"/>
                </a:solidFill>
              </a:rPr>
              <a:t>To reflect on the sweetness of the night prayer</a:t>
            </a:r>
          </a:p>
          <a:p>
            <a:r>
              <a:rPr lang="en-GB" dirty="0">
                <a:solidFill>
                  <a:schemeClr val="accent1"/>
                </a:solidFill>
              </a:rPr>
              <a:t>To review winter-related </a:t>
            </a:r>
            <a:r>
              <a:rPr lang="en-GB" dirty="0" err="1">
                <a:solidFill>
                  <a:schemeClr val="accent1"/>
                </a:solidFill>
              </a:rPr>
              <a:t>duʿas</a:t>
            </a:r>
            <a:endParaRPr lang="en-GB" dirty="0">
              <a:solidFill>
                <a:schemeClr val="accent1"/>
              </a:solidFill>
            </a:endParaRPr>
          </a:p>
        </p:txBody>
      </p:sp>
    </p:spTree>
    <p:extLst>
      <p:ext uri="{BB962C8B-B14F-4D97-AF65-F5344CB8AC3E}">
        <p14:creationId xmlns:p14="http://schemas.microsoft.com/office/powerpoint/2010/main" val="77171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AB31-9900-38A0-BF79-D80B29A08416}"/>
              </a:ext>
            </a:extLst>
          </p:cNvPr>
          <p:cNvSpPr>
            <a:spLocks noGrp="1"/>
          </p:cNvSpPr>
          <p:nvPr>
            <p:ph type="title"/>
          </p:nvPr>
        </p:nvSpPr>
        <p:spPr/>
        <p:txBody>
          <a:bodyPr/>
          <a:lstStyle/>
          <a:p>
            <a:r>
              <a:rPr lang="en-US" dirty="0">
                <a:solidFill>
                  <a:schemeClr val="accent1"/>
                </a:solidFill>
                <a:latin typeface="Quattrocento Sans" panose="020B0502050000020003" pitchFamily="34" charset="0"/>
                <a:ea typeface="Source Serif Pro Light" panose="02040303050405020204" pitchFamily="18" charset="0"/>
              </a:rPr>
              <a:t>The Winter Blues</a:t>
            </a:r>
            <a:endParaRPr lang="en-GB" dirty="0">
              <a:solidFill>
                <a:schemeClr val="accent1"/>
              </a:solidFill>
              <a:latin typeface="Quattrocento Sans" panose="020B0502050000020003" pitchFamily="34" charset="0"/>
              <a:ea typeface="Source Serif Pro Light" panose="02040303050405020204" pitchFamily="18" charset="0"/>
            </a:endParaRPr>
          </a:p>
        </p:txBody>
      </p:sp>
      <p:sp>
        <p:nvSpPr>
          <p:cNvPr id="3" name="Content Placeholder 2">
            <a:extLst>
              <a:ext uri="{FF2B5EF4-FFF2-40B4-BE49-F238E27FC236}">
                <a16:creationId xmlns:a16="http://schemas.microsoft.com/office/drawing/2014/main" id="{3114D0EB-B2E6-D8FB-CEC4-52C96011C034}"/>
              </a:ext>
            </a:extLst>
          </p:cNvPr>
          <p:cNvSpPr>
            <a:spLocks noGrp="1"/>
          </p:cNvSpPr>
          <p:nvPr>
            <p:ph idx="1"/>
          </p:nvPr>
        </p:nvSpPr>
        <p:spPr>
          <a:xfrm>
            <a:off x="544286" y="1825624"/>
            <a:ext cx="5105400" cy="4667249"/>
          </a:xfrm>
        </p:spPr>
        <p:txBody>
          <a:bodyPr>
            <a:normAutofit/>
          </a:bodyPr>
          <a:lstStyle/>
          <a:p>
            <a:r>
              <a:rPr lang="en-US" sz="2000" dirty="0"/>
              <a:t>Who likes winter? Why?</a:t>
            </a:r>
          </a:p>
          <a:p>
            <a:r>
              <a:rPr lang="en-US" sz="2000" dirty="0"/>
              <a:t>Who struggles with winter? Why?</a:t>
            </a:r>
          </a:p>
          <a:p>
            <a:pPr marL="0" indent="0">
              <a:buNone/>
            </a:pPr>
            <a:endParaRPr lang="en-US" sz="2000" dirty="0"/>
          </a:p>
          <a:p>
            <a:r>
              <a:rPr lang="en-US" sz="2000" dirty="0"/>
              <a:t>Some people struggle with SAD.</a:t>
            </a:r>
          </a:p>
          <a:p>
            <a:r>
              <a:rPr lang="en-US" sz="2000" dirty="0"/>
              <a:t>Some may struggle with low levels of SAD.</a:t>
            </a:r>
          </a:p>
        </p:txBody>
      </p:sp>
      <p:pic>
        <p:nvPicPr>
          <p:cNvPr id="4" name="Picture 3">
            <a:extLst>
              <a:ext uri="{FF2B5EF4-FFF2-40B4-BE49-F238E27FC236}">
                <a16:creationId xmlns:a16="http://schemas.microsoft.com/office/drawing/2014/main" id="{FBE58940-ADD0-67D1-C15C-98E8183E8FFB}"/>
              </a:ext>
            </a:extLst>
          </p:cNvPr>
          <p:cNvPicPr>
            <a:picLocks noChangeAspect="1"/>
          </p:cNvPicPr>
          <p:nvPr/>
        </p:nvPicPr>
        <p:blipFill>
          <a:blip r:embed="rId3"/>
          <a:stretch>
            <a:fillRect/>
          </a:stretch>
        </p:blipFill>
        <p:spPr>
          <a:xfrm>
            <a:off x="5791200" y="1"/>
            <a:ext cx="3352800" cy="2235200"/>
          </a:xfrm>
          <a:prstGeom prst="rect">
            <a:avLst/>
          </a:prstGeom>
        </p:spPr>
      </p:pic>
      <p:pic>
        <p:nvPicPr>
          <p:cNvPr id="5" name="Picture 4">
            <a:extLst>
              <a:ext uri="{FF2B5EF4-FFF2-40B4-BE49-F238E27FC236}">
                <a16:creationId xmlns:a16="http://schemas.microsoft.com/office/drawing/2014/main" id="{C82CB1BC-C338-B0C4-9E68-A2A4D1230441}"/>
              </a:ext>
            </a:extLst>
          </p:cNvPr>
          <p:cNvPicPr>
            <a:picLocks noChangeAspect="1"/>
          </p:cNvPicPr>
          <p:nvPr/>
        </p:nvPicPr>
        <p:blipFill>
          <a:blip r:embed="rId4"/>
          <a:stretch>
            <a:fillRect/>
          </a:stretch>
        </p:blipFill>
        <p:spPr>
          <a:xfrm>
            <a:off x="5791198" y="2235202"/>
            <a:ext cx="3352801" cy="2235200"/>
          </a:xfrm>
          <a:prstGeom prst="rect">
            <a:avLst/>
          </a:prstGeom>
        </p:spPr>
      </p:pic>
      <p:pic>
        <p:nvPicPr>
          <p:cNvPr id="6" name="Picture 5">
            <a:extLst>
              <a:ext uri="{FF2B5EF4-FFF2-40B4-BE49-F238E27FC236}">
                <a16:creationId xmlns:a16="http://schemas.microsoft.com/office/drawing/2014/main" id="{01CE0882-113A-87EB-BD0E-3DD2B3839669}"/>
              </a:ext>
            </a:extLst>
          </p:cNvPr>
          <p:cNvPicPr>
            <a:picLocks noChangeAspect="1"/>
          </p:cNvPicPr>
          <p:nvPr/>
        </p:nvPicPr>
        <p:blipFill>
          <a:blip r:embed="rId5"/>
          <a:stretch>
            <a:fillRect/>
          </a:stretch>
        </p:blipFill>
        <p:spPr>
          <a:xfrm>
            <a:off x="5791198" y="4470401"/>
            <a:ext cx="3369202" cy="2387597"/>
          </a:xfrm>
          <a:prstGeom prst="rect">
            <a:avLst/>
          </a:prstGeom>
        </p:spPr>
      </p:pic>
      <p:graphicFrame>
        <p:nvGraphicFramePr>
          <p:cNvPr id="7" name="Diagram 6">
            <a:extLst>
              <a:ext uri="{FF2B5EF4-FFF2-40B4-BE49-F238E27FC236}">
                <a16:creationId xmlns:a16="http://schemas.microsoft.com/office/drawing/2014/main" id="{186E1302-FF8C-AAA9-8E7B-EA82C61C6749}"/>
              </a:ext>
            </a:extLst>
          </p:cNvPr>
          <p:cNvGraphicFramePr/>
          <p:nvPr>
            <p:extLst>
              <p:ext uri="{D42A27DB-BD31-4B8C-83A1-F6EECF244321}">
                <p14:modId xmlns:p14="http://schemas.microsoft.com/office/powerpoint/2010/main" val="2006846152"/>
              </p:ext>
            </p:extLst>
          </p:nvPr>
        </p:nvGraphicFramePr>
        <p:xfrm>
          <a:off x="527886" y="4060370"/>
          <a:ext cx="5105400" cy="25674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1618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55D2004C-C0F7-4255-A416-B210358324BC}"/>
                                            </p:graphicEl>
                                          </p:spTgt>
                                        </p:tgtEl>
                                        <p:attrNameLst>
                                          <p:attrName>style.visibility</p:attrName>
                                        </p:attrNameLst>
                                      </p:cBhvr>
                                      <p:to>
                                        <p:strVal val="visible"/>
                                      </p:to>
                                    </p:set>
                                    <p:anim calcmode="lin" valueType="num">
                                      <p:cBhvr additive="base">
                                        <p:cTn id="7" dur="500" fill="hold"/>
                                        <p:tgtEl>
                                          <p:spTgt spid="7">
                                            <p:graphicEl>
                                              <a:dgm id="{55D2004C-C0F7-4255-A416-B210358324B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55D2004C-C0F7-4255-A416-B210358324B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CBFA9570-561E-4DE5-94FF-3F08C24E8FE2}"/>
                                            </p:graphicEl>
                                          </p:spTgt>
                                        </p:tgtEl>
                                        <p:attrNameLst>
                                          <p:attrName>style.visibility</p:attrName>
                                        </p:attrNameLst>
                                      </p:cBhvr>
                                      <p:to>
                                        <p:strVal val="visible"/>
                                      </p:to>
                                    </p:set>
                                    <p:anim calcmode="lin" valueType="num">
                                      <p:cBhvr additive="base">
                                        <p:cTn id="13" dur="500" fill="hold"/>
                                        <p:tgtEl>
                                          <p:spTgt spid="7">
                                            <p:graphicEl>
                                              <a:dgm id="{CBFA9570-561E-4DE5-94FF-3F08C24E8FE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CBFA9570-561E-4DE5-94FF-3F08C24E8FE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DFFD373D-5EAD-41A4-975A-59F26B5A4545}"/>
                                            </p:graphicEl>
                                          </p:spTgt>
                                        </p:tgtEl>
                                        <p:attrNameLst>
                                          <p:attrName>style.visibility</p:attrName>
                                        </p:attrNameLst>
                                      </p:cBhvr>
                                      <p:to>
                                        <p:strVal val="visible"/>
                                      </p:to>
                                    </p:set>
                                    <p:anim calcmode="lin" valueType="num">
                                      <p:cBhvr additive="base">
                                        <p:cTn id="19" dur="500" fill="hold"/>
                                        <p:tgtEl>
                                          <p:spTgt spid="7">
                                            <p:graphicEl>
                                              <a:dgm id="{DFFD373D-5EAD-41A4-975A-59F26B5A454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DFFD373D-5EAD-41A4-975A-59F26B5A4545}"/>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graphicEl>
                                              <a:dgm id="{B4BE0E9B-165C-44A9-81C3-ECF4FF98B2E7}"/>
                                            </p:graphicEl>
                                          </p:spTgt>
                                        </p:tgtEl>
                                        <p:attrNameLst>
                                          <p:attrName>style.visibility</p:attrName>
                                        </p:attrNameLst>
                                      </p:cBhvr>
                                      <p:to>
                                        <p:strVal val="visible"/>
                                      </p:to>
                                    </p:set>
                                    <p:anim calcmode="lin" valueType="num">
                                      <p:cBhvr additive="base">
                                        <p:cTn id="25" dur="500" fill="hold"/>
                                        <p:tgtEl>
                                          <p:spTgt spid="7">
                                            <p:graphicEl>
                                              <a:dgm id="{B4BE0E9B-165C-44A9-81C3-ECF4FF98B2E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B4BE0E9B-165C-44A9-81C3-ECF4FF98B2E7}"/>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graphicEl>
                                              <a:dgm id="{F681E370-B43C-475C-83E1-4163BE3B8B13}"/>
                                            </p:graphicEl>
                                          </p:spTgt>
                                        </p:tgtEl>
                                        <p:attrNameLst>
                                          <p:attrName>style.visibility</p:attrName>
                                        </p:attrNameLst>
                                      </p:cBhvr>
                                      <p:to>
                                        <p:strVal val="visible"/>
                                      </p:to>
                                    </p:set>
                                    <p:anim calcmode="lin" valueType="num">
                                      <p:cBhvr additive="base">
                                        <p:cTn id="31" dur="500" fill="hold"/>
                                        <p:tgtEl>
                                          <p:spTgt spid="7">
                                            <p:graphicEl>
                                              <a:dgm id="{F681E370-B43C-475C-83E1-4163BE3B8B1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F681E370-B43C-475C-83E1-4163BE3B8B1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8DFE8-51BE-3506-B4DB-CE57F57EFF23}"/>
              </a:ext>
            </a:extLst>
          </p:cNvPr>
          <p:cNvPicPr>
            <a:picLocks noChangeAspect="1"/>
          </p:cNvPicPr>
          <p:nvPr/>
        </p:nvPicPr>
        <p:blipFill rotWithShape="1">
          <a:blip r:embed="rId2"/>
          <a:srcRect r="11480"/>
          <a:stretch/>
        </p:blipFill>
        <p:spPr>
          <a:xfrm>
            <a:off x="1" y="0"/>
            <a:ext cx="9144000" cy="6858000"/>
          </a:xfrm>
          <a:prstGeom prst="rect">
            <a:avLst/>
          </a:prstGeom>
        </p:spPr>
      </p:pic>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1" y="1"/>
            <a:ext cx="4800600" cy="6858000"/>
          </a:xfrm>
          <a:prstGeom prst="rect">
            <a:avLst/>
          </a:prstGeom>
          <a:solidFill>
            <a:schemeClr val="accent5">
              <a:lumMod val="20000"/>
              <a:lumOff val="80000"/>
            </a:schemeClr>
          </a:solidFill>
        </p:spPr>
        <p:txBody>
          <a:bodyPr numCol="1">
            <a:normAutofit/>
          </a:bodyPr>
          <a:lstStyle/>
          <a:p>
            <a:pPr marL="0" indent="0" algn="ctr">
              <a:buNone/>
            </a:pPr>
            <a:endParaRPr lang="en-GB" sz="3600" dirty="0"/>
          </a:p>
          <a:p>
            <a:pPr marL="0" indent="0" algn="ctr">
              <a:buNone/>
            </a:pPr>
            <a:endParaRPr lang="en-GB" sz="3600" dirty="0"/>
          </a:p>
          <a:p>
            <a:pPr marL="0" indent="0" algn="ctr">
              <a:buNone/>
            </a:pPr>
            <a:r>
              <a:rPr lang="en-GB" i="1" dirty="0">
                <a:latin typeface="Source Serif Pro" panose="02040603050405020204" pitchFamily="18" charset="0"/>
                <a:ea typeface="Source Serif Pro" panose="02040603050405020204" pitchFamily="18" charset="0"/>
              </a:rPr>
              <a:t>“Winter is the best season for the believer. Its nights are long for him to pray in, and its days are short for him to fast in.”</a:t>
            </a:r>
          </a:p>
          <a:p>
            <a:pPr marL="0" indent="0" algn="ctr">
              <a:buNone/>
            </a:pPr>
            <a:r>
              <a:rPr lang="en-GB" sz="2800" dirty="0"/>
              <a:t>- al-</a:t>
            </a:r>
            <a:r>
              <a:rPr lang="en-GB" sz="2800" dirty="0" err="1"/>
              <a:t>Ḥasan</a:t>
            </a:r>
            <a:r>
              <a:rPr lang="en-GB" sz="2800" dirty="0"/>
              <a:t> al-</a:t>
            </a:r>
            <a:r>
              <a:rPr lang="en-GB" sz="2800" dirty="0" err="1"/>
              <a:t>Baṣrī</a:t>
            </a:r>
            <a:r>
              <a:rPr lang="en-GB" sz="2800" dirty="0"/>
              <a:t> (</a:t>
            </a:r>
            <a:r>
              <a:rPr lang="en-GB" sz="2800" dirty="0" err="1"/>
              <a:t>raḥimahullāh</a:t>
            </a:r>
            <a:r>
              <a:rPr lang="en-GB" sz="2800" dirty="0"/>
              <a:t>)</a:t>
            </a:r>
            <a:endParaRPr lang="en-GB" dirty="0"/>
          </a:p>
        </p:txBody>
      </p:sp>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1769706" y="5532437"/>
            <a:ext cx="3864558" cy="1325563"/>
          </a:xfrm>
        </p:spPr>
        <p:txBody>
          <a:bodyPr>
            <a:noAutofit/>
          </a:bodyPr>
          <a:lstStyle/>
          <a:p>
            <a:r>
              <a:rPr lang="en-GB" sz="20000" dirty="0">
                <a:solidFill>
                  <a:schemeClr val="accent2">
                    <a:lumMod val="50000"/>
                  </a:schemeClr>
                </a:solidFill>
                <a:latin typeface="Bookman Old Style" panose="02050604050505020204" pitchFamily="18" charset="0"/>
              </a:rPr>
              <a:t>“</a:t>
            </a:r>
          </a:p>
        </p:txBody>
      </p:sp>
    </p:spTree>
    <p:extLst>
      <p:ext uri="{BB962C8B-B14F-4D97-AF65-F5344CB8AC3E}">
        <p14:creationId xmlns:p14="http://schemas.microsoft.com/office/powerpoint/2010/main" val="396559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B64A-2E51-9255-6360-FB9DF259BCB1}"/>
              </a:ext>
            </a:extLst>
          </p:cNvPr>
          <p:cNvSpPr>
            <a:spLocks noGrp="1"/>
          </p:cNvSpPr>
          <p:nvPr>
            <p:ph type="title"/>
          </p:nvPr>
        </p:nvSpPr>
        <p:spPr/>
        <p:txBody>
          <a:bodyPr/>
          <a:lstStyle/>
          <a:p>
            <a:r>
              <a:rPr lang="en-GB" dirty="0"/>
              <a:t>1) Perfect for Fasting</a:t>
            </a:r>
          </a:p>
        </p:txBody>
      </p:sp>
      <p:sp>
        <p:nvSpPr>
          <p:cNvPr id="3" name="Content Placeholder 2">
            <a:extLst>
              <a:ext uri="{FF2B5EF4-FFF2-40B4-BE49-F238E27FC236}">
                <a16:creationId xmlns:a16="http://schemas.microsoft.com/office/drawing/2014/main" id="{52F6BDE8-DBD4-0E2B-89CE-8FB2B6EEA24A}"/>
              </a:ext>
            </a:extLst>
          </p:cNvPr>
          <p:cNvSpPr>
            <a:spLocks noGrp="1"/>
          </p:cNvSpPr>
          <p:nvPr>
            <p:ph idx="1"/>
          </p:nvPr>
        </p:nvSpPr>
        <p:spPr/>
        <p:txBody>
          <a:bodyPr>
            <a:normAutofit/>
          </a:bodyPr>
          <a:lstStyle/>
          <a:p>
            <a:pPr marL="0" indent="0" algn="ctr">
              <a:buNone/>
            </a:pPr>
            <a:r>
              <a:rPr lang="en-GB" sz="3600" dirty="0">
                <a:highlight>
                  <a:srgbClr val="B2E8E8"/>
                </a:highlight>
              </a:rPr>
              <a:t>“Fasting in winter is the easy prize.” </a:t>
            </a:r>
          </a:p>
          <a:p>
            <a:pPr marL="0" indent="0" algn="ctr">
              <a:buNone/>
            </a:pPr>
            <a:r>
              <a:rPr lang="en-GB" sz="2400" dirty="0"/>
              <a:t>(The Messenger of Allah</a:t>
            </a:r>
            <a:r>
              <a:rPr lang="ar-SA" sz="2400" dirty="0"/>
              <a:t>ﷺ</a:t>
            </a:r>
            <a:r>
              <a:rPr lang="en-GB" sz="2400" dirty="0"/>
              <a:t>, </a:t>
            </a:r>
            <a:r>
              <a:rPr lang="en-GB" sz="2400" dirty="0" err="1"/>
              <a:t>Tirmidhī</a:t>
            </a:r>
            <a:r>
              <a:rPr lang="en-GB" sz="2400" dirty="0"/>
              <a:t>)</a:t>
            </a:r>
          </a:p>
          <a:p>
            <a:pPr marL="0" indent="0">
              <a:buNone/>
            </a:pPr>
            <a:endParaRPr lang="en-GB" dirty="0"/>
          </a:p>
          <a:p>
            <a:pPr marL="0" indent="0">
              <a:buNone/>
            </a:pPr>
            <a:endParaRPr lang="en-GB" dirty="0"/>
          </a:p>
          <a:p>
            <a:pPr marL="0" indent="0">
              <a:buNone/>
            </a:pPr>
            <a:endParaRPr lang="en-GB" dirty="0"/>
          </a:p>
          <a:p>
            <a:pPr marL="0" indent="0">
              <a:buNone/>
            </a:pPr>
            <a:endParaRPr lang="en-GB" dirty="0"/>
          </a:p>
          <a:p>
            <a:r>
              <a:rPr lang="en-GB" sz="2400" dirty="0"/>
              <a:t>Do you have any missed fasts? Perfect time for </a:t>
            </a:r>
            <a:r>
              <a:rPr lang="en-GB" sz="2400" dirty="0" err="1"/>
              <a:t>qada</a:t>
            </a:r>
            <a:r>
              <a:rPr lang="en-GB" sz="2400" dirty="0"/>
              <a:t>.</a:t>
            </a:r>
          </a:p>
          <a:p>
            <a:r>
              <a:rPr lang="en-GB" sz="2400" dirty="0"/>
              <a:t>[A] What specific days should we try to fast on?</a:t>
            </a:r>
          </a:p>
        </p:txBody>
      </p:sp>
      <p:pic>
        <p:nvPicPr>
          <p:cNvPr id="4" name="Picture 3">
            <a:extLst>
              <a:ext uri="{FF2B5EF4-FFF2-40B4-BE49-F238E27FC236}">
                <a16:creationId xmlns:a16="http://schemas.microsoft.com/office/drawing/2014/main" id="{54CA50F2-57F7-88F8-CF09-0160C9260608}"/>
              </a:ext>
            </a:extLst>
          </p:cNvPr>
          <p:cNvPicPr>
            <a:picLocks noChangeAspect="1"/>
          </p:cNvPicPr>
          <p:nvPr/>
        </p:nvPicPr>
        <p:blipFill>
          <a:blip r:embed="rId3"/>
          <a:stretch>
            <a:fillRect/>
          </a:stretch>
        </p:blipFill>
        <p:spPr>
          <a:xfrm>
            <a:off x="2954239" y="2923056"/>
            <a:ext cx="3235521" cy="2156475"/>
          </a:xfrm>
          <a:prstGeom prst="rect">
            <a:avLst/>
          </a:prstGeom>
        </p:spPr>
      </p:pic>
    </p:spTree>
    <p:extLst>
      <p:ext uri="{BB962C8B-B14F-4D97-AF65-F5344CB8AC3E}">
        <p14:creationId xmlns:p14="http://schemas.microsoft.com/office/powerpoint/2010/main" val="55251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1B7E01-E6FE-0BEF-C0B2-91B4AAB93C58}"/>
              </a:ext>
            </a:extLst>
          </p:cNvPr>
          <p:cNvPicPr>
            <a:picLocks noChangeAspect="1"/>
          </p:cNvPicPr>
          <p:nvPr/>
        </p:nvPicPr>
        <p:blipFill rotWithShape="1">
          <a:blip r:embed="rId2"/>
          <a:srcRect l="4464" r="12203" b="6250"/>
          <a:stretch/>
        </p:blipFill>
        <p:spPr>
          <a:xfrm>
            <a:off x="0" y="-1"/>
            <a:ext cx="9143999" cy="6858000"/>
          </a:xfrm>
          <a:prstGeom prst="rect">
            <a:avLst/>
          </a:prstGeom>
        </p:spPr>
      </p:pic>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1" y="1"/>
            <a:ext cx="4800600" cy="6858000"/>
          </a:xfrm>
          <a:prstGeom prst="rect">
            <a:avLst/>
          </a:prstGeom>
          <a:solidFill>
            <a:schemeClr val="accent5">
              <a:lumMod val="20000"/>
              <a:lumOff val="80000"/>
            </a:schemeClr>
          </a:solidFill>
        </p:spPr>
        <p:txBody>
          <a:bodyPr numCol="1">
            <a:normAutofit/>
          </a:bodyPr>
          <a:lstStyle/>
          <a:p>
            <a:pPr marL="0" indent="0" algn="ctr">
              <a:buNone/>
            </a:pPr>
            <a:endParaRPr lang="en-GB" sz="3600" dirty="0"/>
          </a:p>
          <a:p>
            <a:pPr marL="0" indent="0" algn="ctr">
              <a:buNone/>
            </a:pPr>
            <a:endParaRPr lang="en-GB" sz="3600" dirty="0"/>
          </a:p>
          <a:p>
            <a:pPr marL="0" indent="0" algn="ctr">
              <a:buNone/>
            </a:pPr>
            <a:r>
              <a:rPr lang="en-GB" dirty="0"/>
              <a:t>When winter would approach, </a:t>
            </a:r>
            <a:r>
              <a:rPr lang="en-GB" dirty="0" err="1"/>
              <a:t>ʿUbayd</a:t>
            </a:r>
            <a:r>
              <a:rPr lang="en-GB" dirty="0"/>
              <a:t> b. </a:t>
            </a:r>
            <a:r>
              <a:rPr lang="en-GB" dirty="0" err="1"/>
              <a:t>ʿUmayr</a:t>
            </a:r>
            <a:r>
              <a:rPr lang="en-GB" dirty="0"/>
              <a:t> would say: </a:t>
            </a:r>
          </a:p>
          <a:p>
            <a:pPr marL="0" indent="0" algn="ctr">
              <a:buNone/>
            </a:pPr>
            <a:r>
              <a:rPr lang="en-GB" i="1" dirty="0">
                <a:latin typeface="Source Serif Pro" panose="02040603050405020204" pitchFamily="18" charset="0"/>
                <a:ea typeface="Source Serif Pro" panose="02040603050405020204" pitchFamily="18" charset="0"/>
              </a:rPr>
              <a:t>“O people of the Qur’ān! The night has become long for your ṣalāh, and the day has become short for your fast, so take full advantage.”</a:t>
            </a:r>
          </a:p>
        </p:txBody>
      </p:sp>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1769706" y="5532437"/>
            <a:ext cx="3864558" cy="1325563"/>
          </a:xfrm>
        </p:spPr>
        <p:txBody>
          <a:bodyPr>
            <a:noAutofit/>
          </a:bodyPr>
          <a:lstStyle/>
          <a:p>
            <a:r>
              <a:rPr lang="en-GB" sz="20000" dirty="0">
                <a:solidFill>
                  <a:schemeClr val="accent2">
                    <a:lumMod val="50000"/>
                  </a:schemeClr>
                </a:solidFill>
                <a:latin typeface="Bookman Old Style" panose="02050604050505020204" pitchFamily="18" charset="0"/>
              </a:rPr>
              <a:t>“</a:t>
            </a:r>
          </a:p>
        </p:txBody>
      </p:sp>
    </p:spTree>
    <p:extLst>
      <p:ext uri="{BB962C8B-B14F-4D97-AF65-F5344CB8AC3E}">
        <p14:creationId xmlns:p14="http://schemas.microsoft.com/office/powerpoint/2010/main" val="255326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BD41-2F66-9340-9822-52E904D10425}"/>
              </a:ext>
            </a:extLst>
          </p:cNvPr>
          <p:cNvSpPr>
            <a:spLocks noGrp="1"/>
          </p:cNvSpPr>
          <p:nvPr>
            <p:ph type="title"/>
          </p:nvPr>
        </p:nvSpPr>
        <p:spPr/>
        <p:txBody>
          <a:bodyPr/>
          <a:lstStyle/>
          <a:p>
            <a:r>
              <a:rPr lang="en-GB" dirty="0"/>
              <a:t>2) Enjoy the Night Prayer</a:t>
            </a:r>
          </a:p>
        </p:txBody>
      </p:sp>
      <p:sp>
        <p:nvSpPr>
          <p:cNvPr id="3" name="Content Placeholder 2">
            <a:extLst>
              <a:ext uri="{FF2B5EF4-FFF2-40B4-BE49-F238E27FC236}">
                <a16:creationId xmlns:a16="http://schemas.microsoft.com/office/drawing/2014/main" id="{379EBD35-134F-E0FF-B756-F4CE334C204E}"/>
              </a:ext>
            </a:extLst>
          </p:cNvPr>
          <p:cNvSpPr>
            <a:spLocks noGrp="1"/>
          </p:cNvSpPr>
          <p:nvPr>
            <p:ph idx="1"/>
          </p:nvPr>
        </p:nvSpPr>
        <p:spPr>
          <a:xfrm>
            <a:off x="628650" y="1825625"/>
            <a:ext cx="7886700" cy="2246769"/>
          </a:xfrm>
        </p:spPr>
        <p:txBody>
          <a:bodyPr/>
          <a:lstStyle/>
          <a:p>
            <a:r>
              <a:rPr lang="en-GB" dirty="0"/>
              <a:t>The sweetness of </a:t>
            </a:r>
            <a:r>
              <a:rPr lang="en-GB" dirty="0" err="1"/>
              <a:t>ʿibādah</a:t>
            </a:r>
            <a:endParaRPr lang="en-GB" dirty="0"/>
          </a:p>
          <a:p>
            <a:r>
              <a:rPr lang="en-GB" dirty="0"/>
              <a:t>One of life’s greatest joys is being able to cry out to one’s Maker in the stillness of the night, in </a:t>
            </a:r>
            <a:r>
              <a:rPr lang="en-GB" dirty="0" err="1"/>
              <a:t>Tahajjud</a:t>
            </a:r>
            <a:r>
              <a:rPr lang="en-GB" dirty="0"/>
              <a:t>, in Sajdah, when one is closest to Him.</a:t>
            </a:r>
          </a:p>
          <a:p>
            <a:endParaRPr lang="en-GB" dirty="0"/>
          </a:p>
        </p:txBody>
      </p:sp>
      <p:sp>
        <p:nvSpPr>
          <p:cNvPr id="5" name="TextBox 4">
            <a:extLst>
              <a:ext uri="{FF2B5EF4-FFF2-40B4-BE49-F238E27FC236}">
                <a16:creationId xmlns:a16="http://schemas.microsoft.com/office/drawing/2014/main" id="{3C18B78D-D212-93D7-4727-4C41346E8B4A}"/>
              </a:ext>
            </a:extLst>
          </p:cNvPr>
          <p:cNvSpPr txBox="1"/>
          <p:nvPr/>
        </p:nvSpPr>
        <p:spPr>
          <a:xfrm>
            <a:off x="750711" y="3873969"/>
            <a:ext cx="7642577" cy="2559566"/>
          </a:xfrm>
          <a:prstGeom prst="roundRect">
            <a:avLst/>
          </a:prstGeom>
          <a:solidFill>
            <a:schemeClr val="accent2"/>
          </a:solidFill>
        </p:spPr>
        <p:txBody>
          <a:bodyPr wrap="square" rtlCol="0">
            <a:spAutoFit/>
          </a:bodyPr>
          <a:lstStyle/>
          <a:p>
            <a:pPr marR="0" lvl="0" algn="ctr" defTabSz="914400" rtl="0" eaLnBrk="1" fontAlgn="auto" latinLnBrk="0" hangingPunct="1">
              <a:lnSpc>
                <a:spcPct val="10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Source Sans 3 Light" panose="020B0303030403020204" pitchFamily="34" charset="0"/>
                <a:ea typeface="Open Sans Light" panose="020B0306030504020204" pitchFamily="34" charset="0"/>
                <a:cs typeface="Open Sans Light" panose="020B0306030504020204" pitchFamily="34" charset="0"/>
              </a:rPr>
              <a:t>“Hold on tight to the night prayer. Indeed it is the habit of the righteous who came before you. It brings you close to your Lord, wipes away your sins and prevents you from sinning.”</a:t>
            </a:r>
          </a:p>
          <a:p>
            <a:pPr marR="0" lvl="0" algn="ctr" defTabSz="914400" rtl="0" eaLnBrk="1" fontAlgn="auto" latinLnBrk="0" hangingPunct="1">
              <a:lnSpc>
                <a:spcPct val="100000"/>
              </a:lnSpc>
              <a:spcBef>
                <a:spcPts val="100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Source Sans 3 Light" panose="020B0303030403020204" pitchFamily="34" charset="0"/>
                <a:ea typeface="Open Sans Light" panose="020B0306030504020204" pitchFamily="34" charset="0"/>
                <a:cs typeface="Open Sans Light" panose="020B0306030504020204" pitchFamily="34" charset="0"/>
              </a:rPr>
              <a:t> (The Messenger of Allah </a:t>
            </a:r>
            <a:r>
              <a:rPr kumimoji="0" lang="ar-SA" sz="2400" b="0" i="0" u="none" strike="noStrike" kern="1200" cap="none" spc="0" normalizeH="0" baseline="0" noProof="0" dirty="0">
                <a:ln>
                  <a:noFill/>
                </a:ln>
                <a:solidFill>
                  <a:prstClr val="black"/>
                </a:solidFill>
                <a:effectLst/>
                <a:uLnTx/>
                <a:uFillTx/>
                <a:latin typeface="Source Sans 3 Light" panose="020B0303030403020204" pitchFamily="34" charset="0"/>
                <a:ea typeface="Open Sans Light" panose="020B0306030504020204" pitchFamily="34" charset="0"/>
              </a:rPr>
              <a:t>ﷺ</a:t>
            </a:r>
            <a:r>
              <a:rPr kumimoji="0" lang="en-GB" sz="2400" b="0" i="0" u="none" strike="noStrike" kern="1200" cap="none" spc="0" normalizeH="0" baseline="0" noProof="0" dirty="0">
                <a:ln>
                  <a:noFill/>
                </a:ln>
                <a:solidFill>
                  <a:prstClr val="black"/>
                </a:solidFill>
                <a:effectLst/>
                <a:uLnTx/>
                <a:uFillTx/>
                <a:latin typeface="Source Sans 3 Light" panose="020B0303030403020204" pitchFamily="34" charset="0"/>
                <a:ea typeface="Open Sans Light" panose="020B0306030504020204" pitchFamily="34" charset="0"/>
                <a:cs typeface="Open Sans Light" panose="020B0306030504020204" pitchFamily="34" charset="0"/>
              </a:rPr>
              <a:t> , </a:t>
            </a:r>
            <a:r>
              <a:rPr kumimoji="0" lang="en-GB" sz="2400" b="0" i="0" u="none" strike="noStrike" kern="1200" cap="none" spc="0" normalizeH="0" baseline="0" noProof="0" dirty="0" err="1">
                <a:ln>
                  <a:noFill/>
                </a:ln>
                <a:solidFill>
                  <a:prstClr val="black"/>
                </a:solidFill>
                <a:effectLst/>
                <a:uLnTx/>
                <a:uFillTx/>
                <a:latin typeface="Source Sans 3 Light" panose="020B0303030403020204" pitchFamily="34" charset="0"/>
                <a:ea typeface="Open Sans Light" panose="020B0306030504020204" pitchFamily="34" charset="0"/>
                <a:cs typeface="Open Sans Light" panose="020B0306030504020204" pitchFamily="34" charset="0"/>
              </a:rPr>
              <a:t>Tirmidhī</a:t>
            </a:r>
            <a:r>
              <a:rPr kumimoji="0" lang="en-GB" sz="2400" b="0" i="0" u="none" strike="noStrike" kern="1200" cap="none" spc="0" normalizeH="0" baseline="0" noProof="0" dirty="0">
                <a:ln>
                  <a:noFill/>
                </a:ln>
                <a:solidFill>
                  <a:prstClr val="black"/>
                </a:solidFill>
                <a:effectLst/>
                <a:uLnTx/>
                <a:uFillTx/>
                <a:latin typeface="Source Sans 3 Light" panose="020B0303030403020204" pitchFamily="34" charset="0"/>
                <a:ea typeface="Open Sans Light" panose="020B0306030504020204" pitchFamily="34" charset="0"/>
                <a:cs typeface="Open Sans Light" panose="020B0306030504020204" pitchFamily="34" charset="0"/>
              </a:rPr>
              <a:t>)</a:t>
            </a:r>
          </a:p>
        </p:txBody>
      </p:sp>
    </p:spTree>
    <p:extLst>
      <p:ext uri="{BB962C8B-B14F-4D97-AF65-F5344CB8AC3E}">
        <p14:creationId xmlns:p14="http://schemas.microsoft.com/office/powerpoint/2010/main" val="23669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B3AB89-392C-AE7D-7148-B6104408B8A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62246" y="176274"/>
            <a:ext cx="1981754" cy="1649351"/>
          </a:xfrm>
          <a:prstGeom prst="rect">
            <a:avLst/>
          </a:prstGeom>
        </p:spPr>
      </p:pic>
      <p:sp>
        <p:nvSpPr>
          <p:cNvPr id="2" name="Title 1">
            <a:extLst>
              <a:ext uri="{FF2B5EF4-FFF2-40B4-BE49-F238E27FC236}">
                <a16:creationId xmlns:a16="http://schemas.microsoft.com/office/drawing/2014/main" id="{37D72795-0778-98A9-643A-5ECC312A981E}"/>
              </a:ext>
            </a:extLst>
          </p:cNvPr>
          <p:cNvSpPr>
            <a:spLocks noGrp="1"/>
          </p:cNvSpPr>
          <p:nvPr>
            <p:ph type="title"/>
          </p:nvPr>
        </p:nvSpPr>
        <p:spPr/>
        <p:txBody>
          <a:bodyPr>
            <a:normAutofit/>
          </a:bodyPr>
          <a:lstStyle/>
          <a:p>
            <a:r>
              <a:rPr lang="en-GB" sz="4000" dirty="0"/>
              <a:t>Allah Has A Surprise For You!</a:t>
            </a:r>
          </a:p>
        </p:txBody>
      </p:sp>
      <p:sp>
        <p:nvSpPr>
          <p:cNvPr id="3" name="Content Placeholder 2">
            <a:extLst>
              <a:ext uri="{FF2B5EF4-FFF2-40B4-BE49-F238E27FC236}">
                <a16:creationId xmlns:a16="http://schemas.microsoft.com/office/drawing/2014/main" id="{C0E56696-6482-A812-1A87-D557372E0D31}"/>
              </a:ext>
            </a:extLst>
          </p:cNvPr>
          <p:cNvSpPr>
            <a:spLocks noGrp="1"/>
          </p:cNvSpPr>
          <p:nvPr>
            <p:ph idx="1"/>
          </p:nvPr>
        </p:nvSpPr>
        <p:spPr/>
        <p:txBody>
          <a:bodyPr>
            <a:normAutofit fontScale="70000" lnSpcReduction="20000"/>
          </a:bodyPr>
          <a:lstStyle/>
          <a:p>
            <a:r>
              <a:rPr lang="en-US" dirty="0"/>
              <a:t>[A] Write 32</a:t>
            </a:r>
            <a:r>
              <a:rPr lang="en-GB" dirty="0"/>
              <a:t>:16-7</a:t>
            </a:r>
            <a:endParaRPr lang="en-US" dirty="0"/>
          </a:p>
          <a:p>
            <a:pPr marL="0" indent="0">
              <a:buNone/>
            </a:pPr>
            <a:endParaRPr lang="en-US" dirty="0"/>
          </a:p>
          <a:p>
            <a:pPr marL="0" indent="0" algn="ctr" rtl="1">
              <a:lnSpc>
                <a:spcPct val="120000"/>
              </a:lnSpc>
              <a:buNone/>
            </a:pPr>
            <a:r>
              <a:rPr lang="ar-SA" sz="5100" dirty="0">
                <a:solidFill>
                  <a:schemeClr val="accent1"/>
                </a:solidFill>
                <a:effectLst/>
                <a:latin typeface="Sakkal Majalla" panose="02000000000000000000" pitchFamily="2" charset="-78"/>
                <a:cs typeface="Sakkal Majalla" panose="02000000000000000000" pitchFamily="2" charset="-78"/>
              </a:rPr>
              <a:t>تَتَجَافَىٰ جُنُوبُهُمْ عَنِ ٱلْمَضَاجِعِ يَدْعُونَ رَبَّهُمْ خَوْفًا وَطَمَعًا وَمِمَّا رَزَقْنَٰهُمْ يُنفِقُونَ ‎﴿١٦﴾‏ فَلَا تَعْلَمُ نَفْسٌ مَّآ أُخْفِىَ لَهُم مِّن قُرَّةِ أَعْيُنٍ جَزَآءَۢ بِمَا كَانُوا۟ يَعْمَلُونَ ‎﴿١٧﴾‏</a:t>
            </a:r>
            <a:endParaRPr lang="en-GB" sz="5100" dirty="0">
              <a:solidFill>
                <a:schemeClr val="accent1"/>
              </a:solidFill>
              <a:effectLst/>
              <a:latin typeface="Sakkal Majalla" panose="02000000000000000000" pitchFamily="2" charset="-78"/>
              <a:cs typeface="Sakkal Majalla" panose="02000000000000000000" pitchFamily="2" charset="-78"/>
            </a:endParaRPr>
          </a:p>
          <a:p>
            <a:pPr marL="0" indent="0" algn="ctr" rtl="1">
              <a:lnSpc>
                <a:spcPct val="120000"/>
              </a:lnSpc>
              <a:buNone/>
            </a:pPr>
            <a:endParaRPr lang="en-US" dirty="0"/>
          </a:p>
          <a:p>
            <a:pPr marL="0" indent="0" algn="ctr">
              <a:lnSpc>
                <a:spcPct val="120000"/>
              </a:lnSpc>
              <a:buNone/>
            </a:pPr>
            <a:r>
              <a:rPr lang="en-GB" sz="2800" dirty="0">
                <a:effectLst/>
                <a:latin typeface="Source Sans Pro Light" panose="020B0403030403020204" pitchFamily="34" charset="0"/>
                <a:ea typeface="Source Sans Pro Light" panose="020B0403030403020204" pitchFamily="34" charset="0"/>
                <a:cs typeface="Arial" panose="020B0604020202020204" pitchFamily="34" charset="0"/>
              </a:rPr>
              <a:t>“Their sides shun their beds, praying to their Lord in fear and hope; and they spend (in charity) some of what We have given them</a:t>
            </a:r>
            <a:r>
              <a:rPr lang="en-GB" sz="2800" b="1" dirty="0">
                <a:effectLst/>
                <a:latin typeface="Source Sans Pro Light" panose="020B0403030403020204" pitchFamily="34" charset="0"/>
                <a:ea typeface="Source Sans Pro Light" panose="020B0403030403020204" pitchFamily="34" charset="0"/>
                <a:cs typeface="Arial" panose="020B0604020202020204" pitchFamily="34" charset="0"/>
              </a:rPr>
              <a:t>. </a:t>
            </a:r>
            <a:r>
              <a:rPr lang="en-GB" sz="2800" b="1" dirty="0">
                <a:effectLst/>
                <a:highlight>
                  <a:srgbClr val="B2E8E8"/>
                </a:highlight>
                <a:latin typeface="Source Sans Pro Light" panose="020B0403030403020204" pitchFamily="34" charset="0"/>
                <a:ea typeface="Source Sans Pro Light" panose="020B0403030403020204" pitchFamily="34" charset="0"/>
                <a:cs typeface="Arial" panose="020B0604020202020204" pitchFamily="34" charset="0"/>
              </a:rPr>
              <a:t>Not a single soul is aware of the blissful delight that has been reserved for them in secret</a:t>
            </a:r>
            <a:r>
              <a:rPr lang="en-GB" sz="2800" dirty="0">
                <a:effectLst/>
                <a:highlight>
                  <a:srgbClr val="B2E8E8"/>
                </a:highlight>
                <a:latin typeface="Source Sans Pro Light" panose="020B0403030403020204" pitchFamily="34" charset="0"/>
                <a:ea typeface="Source Sans Pro Light" panose="020B0403030403020204" pitchFamily="34" charset="0"/>
                <a:cs typeface="Arial" panose="020B0604020202020204" pitchFamily="34" charset="0"/>
              </a:rPr>
              <a:t>, </a:t>
            </a:r>
            <a:r>
              <a:rPr lang="en-GB" sz="2800" dirty="0">
                <a:effectLst/>
                <a:latin typeface="Source Sans Pro Light" panose="020B0403030403020204" pitchFamily="34" charset="0"/>
                <a:ea typeface="Source Sans Pro Light" panose="020B0403030403020204" pitchFamily="34" charset="0"/>
                <a:cs typeface="Arial" panose="020B0604020202020204" pitchFamily="34" charset="0"/>
              </a:rPr>
              <a:t>as a reward of what they used to do.” (32: 16-7)</a:t>
            </a:r>
          </a:p>
          <a:p>
            <a:pPr marL="0" indent="0">
              <a:buNone/>
            </a:pPr>
            <a:endParaRPr lang="en-GB" dirty="0"/>
          </a:p>
        </p:txBody>
      </p:sp>
    </p:spTree>
    <p:extLst>
      <p:ext uri="{BB962C8B-B14F-4D97-AF65-F5344CB8AC3E}">
        <p14:creationId xmlns:p14="http://schemas.microsoft.com/office/powerpoint/2010/main" val="3275568820"/>
      </p:ext>
    </p:extLst>
  </p:cSld>
  <p:clrMapOvr>
    <a:masterClrMapping/>
  </p:clrMapOvr>
</p:sld>
</file>

<file path=ppt/theme/theme1.xml><?xml version="1.0" encoding="utf-8"?>
<a:theme xmlns:a="http://schemas.openxmlformats.org/drawingml/2006/main" name="Office Theme">
  <a:themeElements>
    <a:clrScheme name="Names">
      <a:dk1>
        <a:sysClr val="windowText" lastClr="000000"/>
      </a:dk1>
      <a:lt1>
        <a:sysClr val="window" lastClr="FFFFFF"/>
      </a:lt1>
      <a:dk2>
        <a:srgbClr val="162F33"/>
      </a:dk2>
      <a:lt2>
        <a:srgbClr val="B2CFE3"/>
      </a:lt2>
      <a:accent1>
        <a:srgbClr val="1C355E"/>
      </a:accent1>
      <a:accent2>
        <a:srgbClr val="B2E8E8"/>
      </a:accent2>
      <a:accent3>
        <a:srgbClr val="B2CFE3"/>
      </a:accent3>
      <a:accent4>
        <a:srgbClr val="1C355E"/>
      </a:accent4>
      <a:accent5>
        <a:srgbClr val="B2CFE3"/>
      </a:accent5>
      <a:accent6>
        <a:srgbClr val="B2E8E8"/>
      </a:accent6>
      <a:hlink>
        <a:srgbClr val="2370CD"/>
      </a:hlink>
      <a:folHlink>
        <a:srgbClr val="87758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36073</TotalTime>
  <Words>2084</Words>
  <Application>Microsoft Office PowerPoint</Application>
  <PresentationFormat>On-screen Show (4:3)</PresentationFormat>
  <Paragraphs>181</Paragraphs>
  <Slides>19</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Calibri</vt:lpstr>
      <vt:lpstr>Source Sans 3 Light</vt:lpstr>
      <vt:lpstr>Source Sans Pro Light</vt:lpstr>
      <vt:lpstr>Source Serif Pro</vt:lpstr>
      <vt:lpstr>Sakkal Majalla</vt:lpstr>
      <vt:lpstr>Bookman Old Style</vt:lpstr>
      <vt:lpstr>Quattrocento Sans</vt:lpstr>
      <vt:lpstr>Arial</vt:lpstr>
      <vt:lpstr>Buffalo</vt:lpstr>
      <vt:lpstr>Cabin</vt:lpstr>
      <vt:lpstr>Office Theme</vt:lpstr>
      <vt:lpstr>Starter: Word Association</vt:lpstr>
      <vt:lpstr>Winter:</vt:lpstr>
      <vt:lpstr>Session Objectives</vt:lpstr>
      <vt:lpstr>The Winter Blues</vt:lpstr>
      <vt:lpstr>“</vt:lpstr>
      <vt:lpstr>1) Perfect for Fasting</vt:lpstr>
      <vt:lpstr>“</vt:lpstr>
      <vt:lpstr>2) Enjoy the Night Prayer</vt:lpstr>
      <vt:lpstr>Allah Has A Surprise For You!</vt:lpstr>
      <vt:lpstr>Tahajjud Tips</vt:lpstr>
      <vt:lpstr>“</vt:lpstr>
      <vt:lpstr>“But I struggle with  maintaining the 5 Salahs”</vt:lpstr>
      <vt:lpstr>3) A Reminder of the Hell-fire</vt:lpstr>
      <vt:lpstr>4) Thank Allah and Help Others</vt:lpstr>
      <vt:lpstr>“</vt:lpstr>
      <vt:lpstr>5) More Opportunities to Have Du‘as Accepted</vt:lpstr>
      <vt:lpstr>Duʿas</vt:lpstr>
      <vt:lpstr>Winter: The Believer’s Season</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UH</cp:lastModifiedBy>
  <cp:revision>27</cp:revision>
  <dcterms:created xsi:type="dcterms:W3CDTF">2020-11-25T11:56:11Z</dcterms:created>
  <dcterms:modified xsi:type="dcterms:W3CDTF">2022-11-18T10:44:21Z</dcterms:modified>
</cp:coreProperties>
</file>