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sldIdLst>
    <p:sldId id="277" r:id="rId2"/>
    <p:sldId id="256" r:id="rId3"/>
    <p:sldId id="257" r:id="rId4"/>
    <p:sldId id="259" r:id="rId5"/>
    <p:sldId id="260" r:id="rId6"/>
    <p:sldId id="270" r:id="rId7"/>
    <p:sldId id="266" r:id="rId8"/>
    <p:sldId id="265" r:id="rId9"/>
    <p:sldId id="264" r:id="rId10"/>
    <p:sldId id="271" r:id="rId11"/>
    <p:sldId id="261" r:id="rId12"/>
    <p:sldId id="262" r:id="rId13"/>
    <p:sldId id="273" r:id="rId14"/>
    <p:sldId id="278" r:id="rId15"/>
    <p:sldId id="267" r:id="rId16"/>
    <p:sldId id="281" r:id="rId17"/>
    <p:sldId id="274" r:id="rId18"/>
  </p:sldIdLst>
  <p:sldSz cx="9144000" cy="6858000" type="screen4x3"/>
  <p:notesSz cx="6858000" cy="9144000"/>
  <p:embeddedFontLst>
    <p:embeddedFont>
      <p:font typeface="(A) Arslan Wessam B" panose="03020402040406030203" pitchFamily="66" charset="-78"/>
      <p:regular r:id="rId20"/>
    </p:embeddedFont>
    <p:embeddedFont>
      <p:font typeface="Bookman Old Style" panose="02050604050505020204" pitchFamily="18" charset="0"/>
      <p:regular r:id="rId21"/>
      <p:bold r:id="rId22"/>
      <p:italic r:id="rId23"/>
      <p:boldItalic r:id="rId24"/>
    </p:embeddedFont>
    <p:embeddedFont>
      <p:font typeface="Buffalo" panose="00000500000000000000" pitchFamily="50" charset="0"/>
      <p:regular r:id="rId25"/>
    </p:embeddedFont>
    <p:embeddedFont>
      <p:font typeface="Calibri" panose="020F0502020204030204" pitchFamily="34" charset="0"/>
      <p:regular r:id="rId26"/>
      <p:bold r:id="rId27"/>
    </p:embeddedFont>
    <p:embeddedFont>
      <p:font typeface="Just Another Hand" panose="02000506000000020003" pitchFamily="2" charset="0"/>
      <p:regular r:id="rId28"/>
    </p:embeddedFont>
    <p:embeddedFont>
      <p:font typeface="Microsoft YaHei" panose="020B0503020204020204" pitchFamily="34" charset="-122"/>
      <p:regular r:id="rId29"/>
      <p:bold r:id="rId30"/>
    </p:embeddedFont>
    <p:embeddedFont>
      <p:font typeface="PT Sans" panose="020B0503020203020204" pitchFamily="34" charset="0"/>
      <p:regular r:id="rId31"/>
      <p:bold r:id="rId32"/>
      <p:italic r:id="rId33"/>
    </p:embeddedFont>
    <p:embeddedFont>
      <p:font typeface="Roboto" panose="02000000000000000000" pitchFamily="2" charset="0"/>
      <p:regular r:id="rId34"/>
      <p:bold r:id="rId35"/>
      <p:italic r:id="rId36"/>
      <p:boldItalic r:id="rId37"/>
    </p:embeddedFont>
    <p:embeddedFont>
      <p:font typeface="Sakkal Majalla" panose="02000000000000000000" pitchFamily="2" charset="-78"/>
      <p:regular r:id="rId38"/>
      <p:bold r:id="rId39"/>
    </p:embeddedFont>
    <p:embeddedFont>
      <p:font typeface="Source Sans 3" panose="020B0303030403020204" pitchFamily="34" charset="0"/>
      <p:regular r:id="rId40"/>
      <p:bold r:id="rId41"/>
    </p:embeddedFont>
    <p:embeddedFont>
      <p:font typeface="Source Sans 3 Light" panose="020B0303030403020204" pitchFamily="34" charset="0"/>
      <p:regular r:id="rId42"/>
    </p:embeddedFont>
    <p:embeddedFont>
      <p:font typeface="Source Sans Pro" panose="020B0503030403020204" pitchFamily="34" charset="0"/>
      <p:regular r:id="rId43"/>
      <p:bold r:id="rId44"/>
      <p:italic r:id="rId45"/>
      <p:boldItalic r:id="rId46"/>
    </p:embeddedFont>
    <p:embeddedFont>
      <p:font typeface="Source Sans Pro Light" panose="020B0403030403020204" pitchFamily="34" charset="0"/>
      <p:regular r:id="rId47"/>
      <p:italic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D1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27911" autoAdjust="0"/>
  </p:normalViewPr>
  <p:slideViewPr>
    <p:cSldViewPr snapToGrid="0">
      <p:cViewPr varScale="1">
        <p:scale>
          <a:sx n="20" d="100"/>
          <a:sy n="20" d="100"/>
        </p:scale>
        <p:origin x="3206"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font" Target="fonts/font28.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font" Target="fonts/font29.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BD6CC5-E935-459B-94A9-2B3EAE77F63A}"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GB"/>
        </a:p>
      </dgm:t>
    </dgm:pt>
    <dgm:pt modelId="{8E4BB9A6-ECE7-4234-9EB9-E190BA600ADC}">
      <dgm:prSet custT="1"/>
      <dgm:spPr>
        <a:solidFill>
          <a:schemeClr val="accent1"/>
        </a:solidFill>
      </dgm:spPr>
      <dgm:t>
        <a:bodyPr/>
        <a:lstStyle/>
        <a:p>
          <a:r>
            <a:rPr lang="en-GB" sz="2800" dirty="0">
              <a:solidFill>
                <a:schemeClr val="tx1">
                  <a:lumMod val="50000"/>
                </a:schemeClr>
              </a:solidFill>
              <a:latin typeface="Source Sans Pro Light" panose="020B0403030403020204" pitchFamily="34" charset="0"/>
              <a:ea typeface="Source Sans Pro Light" panose="020B0403030403020204" pitchFamily="34" charset="0"/>
            </a:rPr>
            <a:t>To identify how to treat one’s </a:t>
          </a:r>
          <a:r>
            <a:rPr lang="en-GB" sz="2800" dirty="0" err="1">
              <a:solidFill>
                <a:schemeClr val="tx1">
                  <a:lumMod val="50000"/>
                </a:schemeClr>
              </a:solidFill>
              <a:latin typeface="Source Sans Pro Light" panose="020B0403030403020204" pitchFamily="34" charset="0"/>
              <a:ea typeface="Source Sans Pro Light" panose="020B0403030403020204" pitchFamily="34" charset="0"/>
            </a:rPr>
            <a:t>nafs</a:t>
          </a:r>
          <a:endParaRPr lang="en-GB" sz="2800" dirty="0">
            <a:solidFill>
              <a:schemeClr val="tx1">
                <a:lumMod val="50000"/>
              </a:schemeClr>
            </a:solidFill>
            <a:latin typeface="Source Sans Pro Light" panose="020B0403030403020204" pitchFamily="34" charset="0"/>
            <a:ea typeface="Source Sans Pro Light" panose="020B0403030403020204" pitchFamily="34" charset="0"/>
          </a:endParaRPr>
        </a:p>
      </dgm:t>
    </dgm:pt>
    <dgm:pt modelId="{2CE22577-3E8B-4646-B37C-ADC677C9D512}" type="parTrans" cxnId="{965490FA-C114-4CDD-A9C7-DB718D73346E}">
      <dgm:prSet/>
      <dgm:spPr/>
      <dgm:t>
        <a:bodyPr/>
        <a:lstStyle/>
        <a:p>
          <a:endParaRPr lang="en-GB"/>
        </a:p>
      </dgm:t>
    </dgm:pt>
    <dgm:pt modelId="{17D91FB5-434D-4C23-95B6-675C32E4E6A0}" type="sibTrans" cxnId="{965490FA-C114-4CDD-A9C7-DB718D73346E}">
      <dgm:prSet/>
      <dgm:spPr/>
      <dgm:t>
        <a:bodyPr/>
        <a:lstStyle/>
        <a:p>
          <a:endParaRPr lang="en-GB"/>
        </a:p>
      </dgm:t>
    </dgm:pt>
    <dgm:pt modelId="{F78C38D3-6389-4DA7-8FEA-9F8128C35799}">
      <dgm:prSet custT="1"/>
      <dgm:spPr/>
      <dgm:t>
        <a:bodyPr/>
        <a:lstStyle/>
        <a:p>
          <a:r>
            <a:rPr lang="en-GB" sz="2800" dirty="0">
              <a:solidFill>
                <a:schemeClr val="tx1">
                  <a:lumMod val="50000"/>
                </a:schemeClr>
              </a:solidFill>
              <a:latin typeface="Source Sans Pro Light" panose="020B0403030403020204" pitchFamily="34" charset="0"/>
              <a:ea typeface="Source Sans Pro Light" panose="020B0403030403020204" pitchFamily="34" charset="0"/>
            </a:rPr>
            <a:t>To design a personal </a:t>
          </a:r>
          <a:r>
            <a:rPr lang="en-GB" sz="2800" dirty="0" err="1">
              <a:solidFill>
                <a:schemeClr val="tx1">
                  <a:lumMod val="50000"/>
                </a:schemeClr>
              </a:solidFill>
              <a:latin typeface="Source Sans Pro Light" panose="020B0403030403020204" pitchFamily="34" charset="0"/>
              <a:ea typeface="Source Sans Pro Light" panose="020B0403030403020204" pitchFamily="34" charset="0"/>
            </a:rPr>
            <a:t>muhasabah</a:t>
          </a:r>
          <a:r>
            <a:rPr lang="en-GB" sz="2800" dirty="0">
              <a:solidFill>
                <a:schemeClr val="tx1">
                  <a:lumMod val="50000"/>
                </a:schemeClr>
              </a:solidFill>
              <a:latin typeface="Source Sans Pro Light" panose="020B0403030403020204" pitchFamily="34" charset="0"/>
              <a:ea typeface="Source Sans Pro Light" panose="020B0403030403020204" pitchFamily="34" charset="0"/>
            </a:rPr>
            <a:t> plan</a:t>
          </a:r>
        </a:p>
      </dgm:t>
    </dgm:pt>
    <dgm:pt modelId="{27892902-14A2-4046-B0D7-800244FC432D}" type="parTrans" cxnId="{65F92CD2-F29A-4334-BF2B-4B11B36EF11B}">
      <dgm:prSet/>
      <dgm:spPr/>
      <dgm:t>
        <a:bodyPr/>
        <a:lstStyle/>
        <a:p>
          <a:endParaRPr lang="en-GB"/>
        </a:p>
      </dgm:t>
    </dgm:pt>
    <dgm:pt modelId="{710236A1-8C28-4C00-9C0F-017647EC4E7C}" type="sibTrans" cxnId="{65F92CD2-F29A-4334-BF2B-4B11B36EF11B}">
      <dgm:prSet/>
      <dgm:spPr/>
      <dgm:t>
        <a:bodyPr/>
        <a:lstStyle/>
        <a:p>
          <a:endParaRPr lang="en-GB"/>
        </a:p>
      </dgm:t>
    </dgm:pt>
    <dgm:pt modelId="{F7825C40-8153-4477-958D-0CA5D0452206}">
      <dgm:prSet phldrT="[Text]" custT="1"/>
      <dgm:spPr>
        <a:solidFill>
          <a:schemeClr val="accent5"/>
        </a:solidFill>
      </dgm:spPr>
      <dgm:t>
        <a:bodyPr/>
        <a:lstStyle/>
        <a:p>
          <a:r>
            <a:rPr lang="en-GB" sz="2800" dirty="0">
              <a:solidFill>
                <a:schemeClr val="tx1">
                  <a:lumMod val="50000"/>
                </a:schemeClr>
              </a:solidFill>
              <a:latin typeface="Source Sans Pro Light" panose="020B0403030403020204" pitchFamily="34" charset="0"/>
              <a:ea typeface="Source Sans Pro Light" panose="020B0403030403020204" pitchFamily="34" charset="0"/>
            </a:rPr>
            <a:t>To assess the importance of </a:t>
          </a:r>
          <a:r>
            <a:rPr lang="en-GB" sz="2800" dirty="0" err="1">
              <a:solidFill>
                <a:schemeClr val="tx1">
                  <a:lumMod val="50000"/>
                </a:schemeClr>
              </a:solidFill>
              <a:latin typeface="Source Sans Pro Light" panose="020B0403030403020204" pitchFamily="34" charset="0"/>
              <a:ea typeface="Source Sans Pro Light" panose="020B0403030403020204" pitchFamily="34" charset="0"/>
            </a:rPr>
            <a:t>muhasabah</a:t>
          </a:r>
          <a:endParaRPr lang="en-GB" sz="2800" dirty="0">
            <a:solidFill>
              <a:schemeClr val="tx1">
                <a:lumMod val="50000"/>
              </a:schemeClr>
            </a:solidFill>
            <a:latin typeface="Source Sans Pro Light" panose="020B0403030403020204" pitchFamily="34" charset="0"/>
            <a:ea typeface="Source Sans Pro Light" panose="020B0403030403020204" pitchFamily="34" charset="0"/>
          </a:endParaRPr>
        </a:p>
      </dgm:t>
    </dgm:pt>
    <dgm:pt modelId="{56DD6134-7006-46BF-919B-20F1225A8633}" type="parTrans" cxnId="{E64C7951-45F7-4643-B353-D24696587FFC}">
      <dgm:prSet/>
      <dgm:spPr/>
      <dgm:t>
        <a:bodyPr/>
        <a:lstStyle/>
        <a:p>
          <a:endParaRPr lang="en-GB"/>
        </a:p>
      </dgm:t>
    </dgm:pt>
    <dgm:pt modelId="{73265B21-DA75-45D0-9497-1C347CB53C09}" type="sibTrans" cxnId="{E64C7951-45F7-4643-B353-D24696587FFC}">
      <dgm:prSet/>
      <dgm:spPr/>
      <dgm:t>
        <a:bodyPr/>
        <a:lstStyle/>
        <a:p>
          <a:endParaRPr lang="en-GB"/>
        </a:p>
      </dgm:t>
    </dgm:pt>
    <dgm:pt modelId="{5D5C9A10-D262-4F1A-86F3-95A539B61F64}" type="pres">
      <dgm:prSet presAssocID="{98BD6CC5-E935-459B-94A9-2B3EAE77F63A}" presName="linear" presStyleCnt="0">
        <dgm:presLayoutVars>
          <dgm:dir/>
          <dgm:resizeHandles val="exact"/>
        </dgm:presLayoutVars>
      </dgm:prSet>
      <dgm:spPr/>
    </dgm:pt>
    <dgm:pt modelId="{83FA1EE6-E9E0-4D1A-A03F-F54FA9B0FE99}" type="pres">
      <dgm:prSet presAssocID="{F7825C40-8153-4477-958D-0CA5D0452206}" presName="comp" presStyleCnt="0"/>
      <dgm:spPr/>
    </dgm:pt>
    <dgm:pt modelId="{89094A34-6A05-4D72-97F4-5EEB1BFB1FAE}" type="pres">
      <dgm:prSet presAssocID="{F7825C40-8153-4477-958D-0CA5D0452206}" presName="box" presStyleLbl="node1" presStyleIdx="0" presStyleCnt="3"/>
      <dgm:spPr/>
    </dgm:pt>
    <dgm:pt modelId="{99980F55-DAEB-4766-A0CF-DFD66ABE1144}" type="pres">
      <dgm:prSet presAssocID="{F7825C40-8153-4477-958D-0CA5D0452206}" presName="img" presStyleLbl="f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2000" b="-22000"/>
          </a:stretch>
        </a:blipFill>
      </dgm:spPr>
    </dgm:pt>
    <dgm:pt modelId="{B01E7C97-C3D5-46F0-B9AA-A29C441F9DAC}" type="pres">
      <dgm:prSet presAssocID="{F7825C40-8153-4477-958D-0CA5D0452206}" presName="text" presStyleLbl="node1" presStyleIdx="0" presStyleCnt="3">
        <dgm:presLayoutVars>
          <dgm:bulletEnabled val="1"/>
        </dgm:presLayoutVars>
      </dgm:prSet>
      <dgm:spPr/>
    </dgm:pt>
    <dgm:pt modelId="{7D0FFA89-0321-4338-AF9B-20A0A74C4712}" type="pres">
      <dgm:prSet presAssocID="{73265B21-DA75-45D0-9497-1C347CB53C09}" presName="spacer" presStyleCnt="0"/>
      <dgm:spPr/>
    </dgm:pt>
    <dgm:pt modelId="{E86D5641-3DCD-41C5-B27F-9167AE4025EB}" type="pres">
      <dgm:prSet presAssocID="{8E4BB9A6-ECE7-4234-9EB9-E190BA600ADC}" presName="comp" presStyleCnt="0"/>
      <dgm:spPr/>
    </dgm:pt>
    <dgm:pt modelId="{EDFE28FE-12E9-484E-B2D3-65F38D171808}" type="pres">
      <dgm:prSet presAssocID="{8E4BB9A6-ECE7-4234-9EB9-E190BA600ADC}" presName="box" presStyleLbl="node1" presStyleIdx="1" presStyleCnt="3"/>
      <dgm:spPr/>
    </dgm:pt>
    <dgm:pt modelId="{BC6E9F77-CB55-45CA-8B8F-A7BD0203E9E6}" type="pres">
      <dgm:prSet presAssocID="{8E4BB9A6-ECE7-4234-9EB9-E190BA600ADC}" presName="img" presStyleLbl="fgImgPlac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2000" b="-22000"/>
          </a:stretch>
        </a:blipFill>
      </dgm:spPr>
    </dgm:pt>
    <dgm:pt modelId="{DB02FE2B-7BF5-4FA2-B601-39615D32635D}" type="pres">
      <dgm:prSet presAssocID="{8E4BB9A6-ECE7-4234-9EB9-E190BA600ADC}" presName="text" presStyleLbl="node1" presStyleIdx="1" presStyleCnt="3">
        <dgm:presLayoutVars>
          <dgm:bulletEnabled val="1"/>
        </dgm:presLayoutVars>
      </dgm:prSet>
      <dgm:spPr/>
    </dgm:pt>
    <dgm:pt modelId="{7A0DBA82-DED8-4BF0-B713-82708B7DBCEE}" type="pres">
      <dgm:prSet presAssocID="{17D91FB5-434D-4C23-95B6-675C32E4E6A0}" presName="spacer" presStyleCnt="0"/>
      <dgm:spPr/>
    </dgm:pt>
    <dgm:pt modelId="{C4DBA78D-D857-4F59-9E75-5A1635A6BF05}" type="pres">
      <dgm:prSet presAssocID="{F78C38D3-6389-4DA7-8FEA-9F8128C35799}" presName="comp" presStyleCnt="0"/>
      <dgm:spPr/>
    </dgm:pt>
    <dgm:pt modelId="{1D02C5D3-95CC-430F-B2F2-5FEB6B278F0C}" type="pres">
      <dgm:prSet presAssocID="{F78C38D3-6389-4DA7-8FEA-9F8128C35799}" presName="box" presStyleLbl="node1" presStyleIdx="2" presStyleCnt="3"/>
      <dgm:spPr/>
    </dgm:pt>
    <dgm:pt modelId="{CC3B6A6B-290A-4600-9FD8-67C561DEB24D}" type="pres">
      <dgm:prSet presAssocID="{F78C38D3-6389-4DA7-8FEA-9F8128C35799}" presName="img" presStyleLbl="fgImgPlac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2000" b="-22000"/>
          </a:stretch>
        </a:blipFill>
      </dgm:spPr>
    </dgm:pt>
    <dgm:pt modelId="{2EB523D6-AE3B-4ACB-A47D-5161425AE6A2}" type="pres">
      <dgm:prSet presAssocID="{F78C38D3-6389-4DA7-8FEA-9F8128C35799}" presName="text" presStyleLbl="node1" presStyleIdx="2" presStyleCnt="3">
        <dgm:presLayoutVars>
          <dgm:bulletEnabled val="1"/>
        </dgm:presLayoutVars>
      </dgm:prSet>
      <dgm:spPr/>
    </dgm:pt>
  </dgm:ptLst>
  <dgm:cxnLst>
    <dgm:cxn modelId="{E6AA440D-2088-4DC9-A1B9-8CB8ECE5D9BF}" type="presOf" srcId="{F7825C40-8153-4477-958D-0CA5D0452206}" destId="{89094A34-6A05-4D72-97F4-5EEB1BFB1FAE}" srcOrd="0" destOrd="0" presId="urn:microsoft.com/office/officeart/2005/8/layout/vList4"/>
    <dgm:cxn modelId="{4813391E-2B40-4875-858D-DD829B2D3819}" type="presOf" srcId="{F78C38D3-6389-4DA7-8FEA-9F8128C35799}" destId="{1D02C5D3-95CC-430F-B2F2-5FEB6B278F0C}" srcOrd="0" destOrd="0" presId="urn:microsoft.com/office/officeart/2005/8/layout/vList4"/>
    <dgm:cxn modelId="{77FAE624-9F13-4497-83EE-AEB64844C290}" type="presOf" srcId="{98BD6CC5-E935-459B-94A9-2B3EAE77F63A}" destId="{5D5C9A10-D262-4F1A-86F3-95A539B61F64}" srcOrd="0" destOrd="0" presId="urn:microsoft.com/office/officeart/2005/8/layout/vList4"/>
    <dgm:cxn modelId="{E64C7951-45F7-4643-B353-D24696587FFC}" srcId="{98BD6CC5-E935-459B-94A9-2B3EAE77F63A}" destId="{F7825C40-8153-4477-958D-0CA5D0452206}" srcOrd="0" destOrd="0" parTransId="{56DD6134-7006-46BF-919B-20F1225A8633}" sibTransId="{73265B21-DA75-45D0-9497-1C347CB53C09}"/>
    <dgm:cxn modelId="{C6CF5A51-3201-4E38-BD91-A4496C5C5BBE}" type="presOf" srcId="{F78C38D3-6389-4DA7-8FEA-9F8128C35799}" destId="{2EB523D6-AE3B-4ACB-A47D-5161425AE6A2}" srcOrd="1" destOrd="0" presId="urn:microsoft.com/office/officeart/2005/8/layout/vList4"/>
    <dgm:cxn modelId="{77EFD175-0DB2-4CBA-B7AB-3B224C92AC8E}" type="presOf" srcId="{F7825C40-8153-4477-958D-0CA5D0452206}" destId="{B01E7C97-C3D5-46F0-B9AA-A29C441F9DAC}" srcOrd="1" destOrd="0" presId="urn:microsoft.com/office/officeart/2005/8/layout/vList4"/>
    <dgm:cxn modelId="{72724E99-7C9B-4BEC-A75F-C1BF77348212}" type="presOf" srcId="{8E4BB9A6-ECE7-4234-9EB9-E190BA600ADC}" destId="{EDFE28FE-12E9-484E-B2D3-65F38D171808}" srcOrd="0" destOrd="0" presId="urn:microsoft.com/office/officeart/2005/8/layout/vList4"/>
    <dgm:cxn modelId="{65F92CD2-F29A-4334-BF2B-4B11B36EF11B}" srcId="{98BD6CC5-E935-459B-94A9-2B3EAE77F63A}" destId="{F78C38D3-6389-4DA7-8FEA-9F8128C35799}" srcOrd="2" destOrd="0" parTransId="{27892902-14A2-4046-B0D7-800244FC432D}" sibTransId="{710236A1-8C28-4C00-9C0F-017647EC4E7C}"/>
    <dgm:cxn modelId="{3EC993F0-AD2F-4C75-8131-8635D42062B4}" type="presOf" srcId="{8E4BB9A6-ECE7-4234-9EB9-E190BA600ADC}" destId="{DB02FE2B-7BF5-4FA2-B601-39615D32635D}" srcOrd="1" destOrd="0" presId="urn:microsoft.com/office/officeart/2005/8/layout/vList4"/>
    <dgm:cxn modelId="{965490FA-C114-4CDD-A9C7-DB718D73346E}" srcId="{98BD6CC5-E935-459B-94A9-2B3EAE77F63A}" destId="{8E4BB9A6-ECE7-4234-9EB9-E190BA600ADC}" srcOrd="1" destOrd="0" parTransId="{2CE22577-3E8B-4646-B37C-ADC677C9D512}" sibTransId="{17D91FB5-434D-4C23-95B6-675C32E4E6A0}"/>
    <dgm:cxn modelId="{40413959-0B9F-443F-B03C-44120506BA6A}" type="presParOf" srcId="{5D5C9A10-D262-4F1A-86F3-95A539B61F64}" destId="{83FA1EE6-E9E0-4D1A-A03F-F54FA9B0FE99}" srcOrd="0" destOrd="0" presId="urn:microsoft.com/office/officeart/2005/8/layout/vList4"/>
    <dgm:cxn modelId="{CFE1A7C4-3E8E-420B-BD3F-2D480FFDC550}" type="presParOf" srcId="{83FA1EE6-E9E0-4D1A-A03F-F54FA9B0FE99}" destId="{89094A34-6A05-4D72-97F4-5EEB1BFB1FAE}" srcOrd="0" destOrd="0" presId="urn:microsoft.com/office/officeart/2005/8/layout/vList4"/>
    <dgm:cxn modelId="{20D264BF-75CE-4390-ACEB-DADFC242606B}" type="presParOf" srcId="{83FA1EE6-E9E0-4D1A-A03F-F54FA9B0FE99}" destId="{99980F55-DAEB-4766-A0CF-DFD66ABE1144}" srcOrd="1" destOrd="0" presId="urn:microsoft.com/office/officeart/2005/8/layout/vList4"/>
    <dgm:cxn modelId="{4941F10C-6770-478A-A7E1-2C3A67CCDB40}" type="presParOf" srcId="{83FA1EE6-E9E0-4D1A-A03F-F54FA9B0FE99}" destId="{B01E7C97-C3D5-46F0-B9AA-A29C441F9DAC}" srcOrd="2" destOrd="0" presId="urn:microsoft.com/office/officeart/2005/8/layout/vList4"/>
    <dgm:cxn modelId="{BFC036F3-1CC2-4184-8E40-7CE7829132FF}" type="presParOf" srcId="{5D5C9A10-D262-4F1A-86F3-95A539B61F64}" destId="{7D0FFA89-0321-4338-AF9B-20A0A74C4712}" srcOrd="1" destOrd="0" presId="urn:microsoft.com/office/officeart/2005/8/layout/vList4"/>
    <dgm:cxn modelId="{B500F741-C14E-4F2B-98E7-971E318013F7}" type="presParOf" srcId="{5D5C9A10-D262-4F1A-86F3-95A539B61F64}" destId="{E86D5641-3DCD-41C5-B27F-9167AE4025EB}" srcOrd="2" destOrd="0" presId="urn:microsoft.com/office/officeart/2005/8/layout/vList4"/>
    <dgm:cxn modelId="{464CD2E3-59D3-4C98-92EE-4D294959C0D7}" type="presParOf" srcId="{E86D5641-3DCD-41C5-B27F-9167AE4025EB}" destId="{EDFE28FE-12E9-484E-B2D3-65F38D171808}" srcOrd="0" destOrd="0" presId="urn:microsoft.com/office/officeart/2005/8/layout/vList4"/>
    <dgm:cxn modelId="{E86EF1DD-9129-4E70-802F-9F4E51D01ABC}" type="presParOf" srcId="{E86D5641-3DCD-41C5-B27F-9167AE4025EB}" destId="{BC6E9F77-CB55-45CA-8B8F-A7BD0203E9E6}" srcOrd="1" destOrd="0" presId="urn:microsoft.com/office/officeart/2005/8/layout/vList4"/>
    <dgm:cxn modelId="{D5A3AEEC-30C2-4F07-AB84-4038E6127EB0}" type="presParOf" srcId="{E86D5641-3DCD-41C5-B27F-9167AE4025EB}" destId="{DB02FE2B-7BF5-4FA2-B601-39615D32635D}" srcOrd="2" destOrd="0" presId="urn:microsoft.com/office/officeart/2005/8/layout/vList4"/>
    <dgm:cxn modelId="{3B94C24E-F934-48BC-BD00-DD5891511CE1}" type="presParOf" srcId="{5D5C9A10-D262-4F1A-86F3-95A539B61F64}" destId="{7A0DBA82-DED8-4BF0-B713-82708B7DBCEE}" srcOrd="3" destOrd="0" presId="urn:microsoft.com/office/officeart/2005/8/layout/vList4"/>
    <dgm:cxn modelId="{2A12D0DD-E4DA-4DFF-BAB4-D8AE4965E7F7}" type="presParOf" srcId="{5D5C9A10-D262-4F1A-86F3-95A539B61F64}" destId="{C4DBA78D-D857-4F59-9E75-5A1635A6BF05}" srcOrd="4" destOrd="0" presId="urn:microsoft.com/office/officeart/2005/8/layout/vList4"/>
    <dgm:cxn modelId="{AE4F0674-065C-4959-A1D3-440417F85EF4}" type="presParOf" srcId="{C4DBA78D-D857-4F59-9E75-5A1635A6BF05}" destId="{1D02C5D3-95CC-430F-B2F2-5FEB6B278F0C}" srcOrd="0" destOrd="0" presId="urn:microsoft.com/office/officeart/2005/8/layout/vList4"/>
    <dgm:cxn modelId="{37F55D53-C075-4CCE-AC01-88D772F4BF12}" type="presParOf" srcId="{C4DBA78D-D857-4F59-9E75-5A1635A6BF05}" destId="{CC3B6A6B-290A-4600-9FD8-67C561DEB24D}" srcOrd="1" destOrd="0" presId="urn:microsoft.com/office/officeart/2005/8/layout/vList4"/>
    <dgm:cxn modelId="{46049BD3-F9FE-4461-8109-8E093D2F4E56}" type="presParOf" srcId="{C4DBA78D-D857-4F59-9E75-5A1635A6BF05}" destId="{2EB523D6-AE3B-4ACB-A47D-5161425AE6A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E811A4-17CE-464B-AE93-E81F0248EE5B}" type="doc">
      <dgm:prSet loTypeId="urn:microsoft.com/office/officeart/2005/8/layout/gear1" loCatId="relationship" qsTypeId="urn:microsoft.com/office/officeart/2005/8/quickstyle/simple1" qsCatId="simple" csTypeId="urn:microsoft.com/office/officeart/2005/8/colors/colorful5" csCatId="colorful" phldr="1"/>
      <dgm:spPr/>
    </dgm:pt>
    <dgm:pt modelId="{778DAFAD-5E1E-4C85-8CED-A8C16866FF0B}">
      <dgm:prSet phldrT="[Text]"/>
      <dgm:spPr/>
      <dgm:t>
        <a:bodyPr/>
        <a:lstStyle/>
        <a:p>
          <a:r>
            <a:rPr lang="en-US" dirty="0">
              <a:solidFill>
                <a:schemeClr val="tx1"/>
              </a:solidFill>
              <a:latin typeface="Source Sans Pro" panose="020B0503030403020204" pitchFamily="34" charset="0"/>
              <a:ea typeface="Source Sans Pro" panose="020B0503030403020204" pitchFamily="34" charset="0"/>
            </a:rPr>
            <a:t>Critical self-assessment</a:t>
          </a:r>
          <a:endParaRPr lang="en-GB" dirty="0">
            <a:solidFill>
              <a:schemeClr val="tx1"/>
            </a:solidFill>
            <a:latin typeface="Source Sans Pro" panose="020B0503030403020204" pitchFamily="34" charset="0"/>
            <a:ea typeface="Source Sans Pro" panose="020B0503030403020204" pitchFamily="34" charset="0"/>
          </a:endParaRPr>
        </a:p>
      </dgm:t>
    </dgm:pt>
    <dgm:pt modelId="{B580C1B5-BFF7-48C5-9A3D-C9AC2DE2DB3C}" type="parTrans" cxnId="{2A95BBAE-7EF7-43FC-9998-4F79C275FE6E}">
      <dgm:prSet/>
      <dgm:spPr/>
      <dgm:t>
        <a:bodyPr/>
        <a:lstStyle/>
        <a:p>
          <a:endParaRPr lang="en-GB"/>
        </a:p>
      </dgm:t>
    </dgm:pt>
    <dgm:pt modelId="{4BD5232F-FC4D-43FA-94FD-A3063DBC42B1}" type="sibTrans" cxnId="{2A95BBAE-7EF7-43FC-9998-4F79C275FE6E}">
      <dgm:prSet/>
      <dgm:spPr/>
      <dgm:t>
        <a:bodyPr/>
        <a:lstStyle/>
        <a:p>
          <a:endParaRPr lang="en-GB"/>
        </a:p>
      </dgm:t>
    </dgm:pt>
    <dgm:pt modelId="{2CC3741A-70F5-4293-9BB2-2903CA5B147C}">
      <dgm:prSet phldrT="[Text]"/>
      <dgm:spPr/>
      <dgm:t>
        <a:bodyPr/>
        <a:lstStyle/>
        <a:p>
          <a:r>
            <a:rPr lang="en-US" dirty="0">
              <a:solidFill>
                <a:schemeClr val="tx1"/>
              </a:solidFill>
              <a:latin typeface="Source Sans Pro" panose="020B0503030403020204" pitchFamily="34" charset="0"/>
              <a:ea typeface="Source Sans Pro" panose="020B0503030403020204" pitchFamily="34" charset="0"/>
            </a:rPr>
            <a:t>Evaluation</a:t>
          </a:r>
          <a:endParaRPr lang="en-GB" dirty="0">
            <a:solidFill>
              <a:schemeClr val="tx1"/>
            </a:solidFill>
            <a:latin typeface="Source Sans Pro" panose="020B0503030403020204" pitchFamily="34" charset="0"/>
            <a:ea typeface="Source Sans Pro" panose="020B0503030403020204" pitchFamily="34" charset="0"/>
          </a:endParaRPr>
        </a:p>
      </dgm:t>
    </dgm:pt>
    <dgm:pt modelId="{26B1D89A-A68B-4170-AE9A-FFBEF7919F06}" type="parTrans" cxnId="{851AAA67-8ACC-4350-B102-09E4516386BD}">
      <dgm:prSet/>
      <dgm:spPr/>
      <dgm:t>
        <a:bodyPr/>
        <a:lstStyle/>
        <a:p>
          <a:endParaRPr lang="en-GB"/>
        </a:p>
      </dgm:t>
    </dgm:pt>
    <dgm:pt modelId="{289AB548-0871-48D8-A611-7F4DC3CEA332}" type="sibTrans" cxnId="{851AAA67-8ACC-4350-B102-09E4516386BD}">
      <dgm:prSet/>
      <dgm:spPr/>
      <dgm:t>
        <a:bodyPr/>
        <a:lstStyle/>
        <a:p>
          <a:endParaRPr lang="en-GB"/>
        </a:p>
      </dgm:t>
    </dgm:pt>
    <dgm:pt modelId="{4FC410B0-E7AB-41C3-AED6-F6B673408845}">
      <dgm:prSet phldrT="[Text]"/>
      <dgm:spPr/>
      <dgm:t>
        <a:bodyPr/>
        <a:lstStyle/>
        <a:p>
          <a:r>
            <a:rPr lang="en-US">
              <a:solidFill>
                <a:schemeClr val="tx1"/>
              </a:solidFill>
              <a:latin typeface="Source Sans Pro" panose="020B0503030403020204" pitchFamily="34" charset="0"/>
              <a:ea typeface="Source Sans Pro" panose="020B0503030403020204" pitchFamily="34" charset="0"/>
            </a:rPr>
            <a:t>Introspection</a:t>
          </a:r>
          <a:endParaRPr lang="en-GB" dirty="0">
            <a:solidFill>
              <a:schemeClr val="tx1"/>
            </a:solidFill>
            <a:latin typeface="Source Sans Pro" panose="020B0503030403020204" pitchFamily="34" charset="0"/>
            <a:ea typeface="Source Sans Pro" panose="020B0503030403020204" pitchFamily="34" charset="0"/>
          </a:endParaRPr>
        </a:p>
      </dgm:t>
    </dgm:pt>
    <dgm:pt modelId="{7C7E8249-D308-4D5B-B005-AA2029484736}" type="parTrans" cxnId="{D520B3DB-7433-47E7-AA30-73586C0A9A31}">
      <dgm:prSet/>
      <dgm:spPr/>
      <dgm:t>
        <a:bodyPr/>
        <a:lstStyle/>
        <a:p>
          <a:endParaRPr lang="en-GB"/>
        </a:p>
      </dgm:t>
    </dgm:pt>
    <dgm:pt modelId="{616ED06C-F8B4-421F-9F5A-5BF1C86C4836}" type="sibTrans" cxnId="{D520B3DB-7433-47E7-AA30-73586C0A9A31}">
      <dgm:prSet/>
      <dgm:spPr/>
      <dgm:t>
        <a:bodyPr/>
        <a:lstStyle/>
        <a:p>
          <a:endParaRPr lang="en-GB"/>
        </a:p>
      </dgm:t>
    </dgm:pt>
    <dgm:pt modelId="{57FEB053-129B-4EB4-A840-5829E85DFDB5}" type="pres">
      <dgm:prSet presAssocID="{42E811A4-17CE-464B-AE93-E81F0248EE5B}" presName="composite" presStyleCnt="0">
        <dgm:presLayoutVars>
          <dgm:chMax val="3"/>
          <dgm:animLvl val="lvl"/>
          <dgm:resizeHandles val="exact"/>
        </dgm:presLayoutVars>
      </dgm:prSet>
      <dgm:spPr/>
    </dgm:pt>
    <dgm:pt modelId="{ACAC73F1-9361-427F-99FA-7C33B2978291}" type="pres">
      <dgm:prSet presAssocID="{778DAFAD-5E1E-4C85-8CED-A8C16866FF0B}" presName="gear1" presStyleLbl="node1" presStyleIdx="0" presStyleCnt="3">
        <dgm:presLayoutVars>
          <dgm:chMax val="1"/>
          <dgm:bulletEnabled val="1"/>
        </dgm:presLayoutVars>
      </dgm:prSet>
      <dgm:spPr/>
    </dgm:pt>
    <dgm:pt modelId="{84E3DCCB-F4B3-4A8A-B6D7-1F778FFD09DC}" type="pres">
      <dgm:prSet presAssocID="{778DAFAD-5E1E-4C85-8CED-A8C16866FF0B}" presName="gear1srcNode" presStyleLbl="node1" presStyleIdx="0" presStyleCnt="3"/>
      <dgm:spPr/>
    </dgm:pt>
    <dgm:pt modelId="{59F6D61C-7C2E-46AC-B4F6-B1BA2B77A192}" type="pres">
      <dgm:prSet presAssocID="{778DAFAD-5E1E-4C85-8CED-A8C16866FF0B}" presName="gear1dstNode" presStyleLbl="node1" presStyleIdx="0" presStyleCnt="3"/>
      <dgm:spPr/>
    </dgm:pt>
    <dgm:pt modelId="{233D5D74-D2A5-4883-9751-031FA48530FE}" type="pres">
      <dgm:prSet presAssocID="{2CC3741A-70F5-4293-9BB2-2903CA5B147C}" presName="gear2" presStyleLbl="node1" presStyleIdx="1" presStyleCnt="3">
        <dgm:presLayoutVars>
          <dgm:chMax val="1"/>
          <dgm:bulletEnabled val="1"/>
        </dgm:presLayoutVars>
      </dgm:prSet>
      <dgm:spPr/>
    </dgm:pt>
    <dgm:pt modelId="{CC618C8C-1E02-437E-87D0-2D3F32256C4D}" type="pres">
      <dgm:prSet presAssocID="{2CC3741A-70F5-4293-9BB2-2903CA5B147C}" presName="gear2srcNode" presStyleLbl="node1" presStyleIdx="1" presStyleCnt="3"/>
      <dgm:spPr/>
    </dgm:pt>
    <dgm:pt modelId="{78C74315-E221-464C-8FFC-E5C4A4478294}" type="pres">
      <dgm:prSet presAssocID="{2CC3741A-70F5-4293-9BB2-2903CA5B147C}" presName="gear2dstNode" presStyleLbl="node1" presStyleIdx="1" presStyleCnt="3"/>
      <dgm:spPr/>
    </dgm:pt>
    <dgm:pt modelId="{78BFFA03-D005-4F0A-8736-685D923ACC21}" type="pres">
      <dgm:prSet presAssocID="{4FC410B0-E7AB-41C3-AED6-F6B673408845}" presName="gear3" presStyleLbl="node1" presStyleIdx="2" presStyleCnt="3"/>
      <dgm:spPr/>
    </dgm:pt>
    <dgm:pt modelId="{20AA52DE-F178-43EC-A03A-39AB36C3D4EA}" type="pres">
      <dgm:prSet presAssocID="{4FC410B0-E7AB-41C3-AED6-F6B673408845}" presName="gear3tx" presStyleLbl="node1" presStyleIdx="2" presStyleCnt="3">
        <dgm:presLayoutVars>
          <dgm:chMax val="1"/>
          <dgm:bulletEnabled val="1"/>
        </dgm:presLayoutVars>
      </dgm:prSet>
      <dgm:spPr/>
    </dgm:pt>
    <dgm:pt modelId="{0C65CCF2-0A82-4E77-8278-8C00C949E6F8}" type="pres">
      <dgm:prSet presAssocID="{4FC410B0-E7AB-41C3-AED6-F6B673408845}" presName="gear3srcNode" presStyleLbl="node1" presStyleIdx="2" presStyleCnt="3"/>
      <dgm:spPr/>
    </dgm:pt>
    <dgm:pt modelId="{34EC439E-1396-4D81-9EB2-459C0FA39AD8}" type="pres">
      <dgm:prSet presAssocID="{4FC410B0-E7AB-41C3-AED6-F6B673408845}" presName="gear3dstNode" presStyleLbl="node1" presStyleIdx="2" presStyleCnt="3"/>
      <dgm:spPr/>
    </dgm:pt>
    <dgm:pt modelId="{15A215B1-8F6C-426D-BC25-9543C2160E70}" type="pres">
      <dgm:prSet presAssocID="{4BD5232F-FC4D-43FA-94FD-A3063DBC42B1}" presName="connector1" presStyleLbl="sibTrans2D1" presStyleIdx="0" presStyleCnt="3"/>
      <dgm:spPr/>
    </dgm:pt>
    <dgm:pt modelId="{D7C70EFC-D6C0-4776-A006-91081A03B0BC}" type="pres">
      <dgm:prSet presAssocID="{289AB548-0871-48D8-A611-7F4DC3CEA332}" presName="connector2" presStyleLbl="sibTrans2D1" presStyleIdx="1" presStyleCnt="3"/>
      <dgm:spPr/>
    </dgm:pt>
    <dgm:pt modelId="{F72B096A-4622-4B14-B841-B803B550D9B7}" type="pres">
      <dgm:prSet presAssocID="{616ED06C-F8B4-421F-9F5A-5BF1C86C4836}" presName="connector3" presStyleLbl="sibTrans2D1" presStyleIdx="2" presStyleCnt="3"/>
      <dgm:spPr/>
    </dgm:pt>
  </dgm:ptLst>
  <dgm:cxnLst>
    <dgm:cxn modelId="{519B1801-F2D4-4ED9-9C3C-59B5727E7749}" type="presOf" srcId="{778DAFAD-5E1E-4C85-8CED-A8C16866FF0B}" destId="{84E3DCCB-F4B3-4A8A-B6D7-1F778FFD09DC}" srcOrd="1" destOrd="0" presId="urn:microsoft.com/office/officeart/2005/8/layout/gear1"/>
    <dgm:cxn modelId="{44561908-3E61-417C-AC1C-82F5F13CA99A}" type="presOf" srcId="{2CC3741A-70F5-4293-9BB2-2903CA5B147C}" destId="{CC618C8C-1E02-437E-87D0-2D3F32256C4D}" srcOrd="1" destOrd="0" presId="urn:microsoft.com/office/officeart/2005/8/layout/gear1"/>
    <dgm:cxn modelId="{E1E1E02A-8C22-48E6-9F33-514E1F99E161}" type="presOf" srcId="{4FC410B0-E7AB-41C3-AED6-F6B673408845}" destId="{78BFFA03-D005-4F0A-8736-685D923ACC21}" srcOrd="0" destOrd="0" presId="urn:microsoft.com/office/officeart/2005/8/layout/gear1"/>
    <dgm:cxn modelId="{9B082A2E-5FD6-44BD-B87C-308317A68128}" type="presOf" srcId="{2CC3741A-70F5-4293-9BB2-2903CA5B147C}" destId="{78C74315-E221-464C-8FFC-E5C4A4478294}" srcOrd="2" destOrd="0" presId="urn:microsoft.com/office/officeart/2005/8/layout/gear1"/>
    <dgm:cxn modelId="{B21E5A32-0CAA-4351-AFE5-2CDB52458365}" type="presOf" srcId="{2CC3741A-70F5-4293-9BB2-2903CA5B147C}" destId="{233D5D74-D2A5-4883-9751-031FA48530FE}" srcOrd="0" destOrd="0" presId="urn:microsoft.com/office/officeart/2005/8/layout/gear1"/>
    <dgm:cxn modelId="{851AAA67-8ACC-4350-B102-09E4516386BD}" srcId="{42E811A4-17CE-464B-AE93-E81F0248EE5B}" destId="{2CC3741A-70F5-4293-9BB2-2903CA5B147C}" srcOrd="1" destOrd="0" parTransId="{26B1D89A-A68B-4170-AE9A-FFBEF7919F06}" sibTransId="{289AB548-0871-48D8-A611-7F4DC3CEA332}"/>
    <dgm:cxn modelId="{C5316D4D-34B7-43A3-AF06-FCAC2C3C050E}" type="presOf" srcId="{42E811A4-17CE-464B-AE93-E81F0248EE5B}" destId="{57FEB053-129B-4EB4-A840-5829E85DFDB5}" srcOrd="0" destOrd="0" presId="urn:microsoft.com/office/officeart/2005/8/layout/gear1"/>
    <dgm:cxn modelId="{FC05C051-6337-4B56-9157-8A5F83AD4B59}" type="presOf" srcId="{616ED06C-F8B4-421F-9F5A-5BF1C86C4836}" destId="{F72B096A-4622-4B14-B841-B803B550D9B7}" srcOrd="0" destOrd="0" presId="urn:microsoft.com/office/officeart/2005/8/layout/gear1"/>
    <dgm:cxn modelId="{56F974A2-A81F-4187-AFA5-40531FB2B717}" type="presOf" srcId="{778DAFAD-5E1E-4C85-8CED-A8C16866FF0B}" destId="{59F6D61C-7C2E-46AC-B4F6-B1BA2B77A192}" srcOrd="2" destOrd="0" presId="urn:microsoft.com/office/officeart/2005/8/layout/gear1"/>
    <dgm:cxn modelId="{2A95BBAE-7EF7-43FC-9998-4F79C275FE6E}" srcId="{42E811A4-17CE-464B-AE93-E81F0248EE5B}" destId="{778DAFAD-5E1E-4C85-8CED-A8C16866FF0B}" srcOrd="0" destOrd="0" parTransId="{B580C1B5-BFF7-48C5-9A3D-C9AC2DE2DB3C}" sibTransId="{4BD5232F-FC4D-43FA-94FD-A3063DBC42B1}"/>
    <dgm:cxn modelId="{6B8FA6B8-F6F5-4C13-9E67-98F089EE15D5}" type="presOf" srcId="{4FC410B0-E7AB-41C3-AED6-F6B673408845}" destId="{0C65CCF2-0A82-4E77-8278-8C00C949E6F8}" srcOrd="2" destOrd="0" presId="urn:microsoft.com/office/officeart/2005/8/layout/gear1"/>
    <dgm:cxn modelId="{C53B40BF-5AE7-4873-8F62-D71C55C3FB98}" type="presOf" srcId="{4FC410B0-E7AB-41C3-AED6-F6B673408845}" destId="{20AA52DE-F178-43EC-A03A-39AB36C3D4EA}" srcOrd="1" destOrd="0" presId="urn:microsoft.com/office/officeart/2005/8/layout/gear1"/>
    <dgm:cxn modelId="{013046C4-63FF-478F-9748-D63F949B3AA6}" type="presOf" srcId="{778DAFAD-5E1E-4C85-8CED-A8C16866FF0B}" destId="{ACAC73F1-9361-427F-99FA-7C33B2978291}" srcOrd="0" destOrd="0" presId="urn:microsoft.com/office/officeart/2005/8/layout/gear1"/>
    <dgm:cxn modelId="{D520B3DB-7433-47E7-AA30-73586C0A9A31}" srcId="{42E811A4-17CE-464B-AE93-E81F0248EE5B}" destId="{4FC410B0-E7AB-41C3-AED6-F6B673408845}" srcOrd="2" destOrd="0" parTransId="{7C7E8249-D308-4D5B-B005-AA2029484736}" sibTransId="{616ED06C-F8B4-421F-9F5A-5BF1C86C4836}"/>
    <dgm:cxn modelId="{11CA9CE0-0889-407A-BF0D-72BEDB2A4FAC}" type="presOf" srcId="{4FC410B0-E7AB-41C3-AED6-F6B673408845}" destId="{34EC439E-1396-4D81-9EB2-459C0FA39AD8}" srcOrd="3" destOrd="0" presId="urn:microsoft.com/office/officeart/2005/8/layout/gear1"/>
    <dgm:cxn modelId="{A2345AFA-C4E8-4816-956D-825AA0CAEEE0}" type="presOf" srcId="{289AB548-0871-48D8-A611-7F4DC3CEA332}" destId="{D7C70EFC-D6C0-4776-A006-91081A03B0BC}" srcOrd="0" destOrd="0" presId="urn:microsoft.com/office/officeart/2005/8/layout/gear1"/>
    <dgm:cxn modelId="{B8DC17FF-2743-49D2-A4D1-A2FEBF838032}" type="presOf" srcId="{4BD5232F-FC4D-43FA-94FD-A3063DBC42B1}" destId="{15A215B1-8F6C-426D-BC25-9543C2160E70}" srcOrd="0" destOrd="0" presId="urn:microsoft.com/office/officeart/2005/8/layout/gear1"/>
    <dgm:cxn modelId="{1118A41F-1824-4F72-BC81-4E777E818D2A}" type="presParOf" srcId="{57FEB053-129B-4EB4-A840-5829E85DFDB5}" destId="{ACAC73F1-9361-427F-99FA-7C33B2978291}" srcOrd="0" destOrd="0" presId="urn:microsoft.com/office/officeart/2005/8/layout/gear1"/>
    <dgm:cxn modelId="{BD53FCDF-9AA7-4D3A-BB40-CA8468FB5506}" type="presParOf" srcId="{57FEB053-129B-4EB4-A840-5829E85DFDB5}" destId="{84E3DCCB-F4B3-4A8A-B6D7-1F778FFD09DC}" srcOrd="1" destOrd="0" presId="urn:microsoft.com/office/officeart/2005/8/layout/gear1"/>
    <dgm:cxn modelId="{DC46AA62-C020-4453-A90F-A9AA6D904785}" type="presParOf" srcId="{57FEB053-129B-4EB4-A840-5829E85DFDB5}" destId="{59F6D61C-7C2E-46AC-B4F6-B1BA2B77A192}" srcOrd="2" destOrd="0" presId="urn:microsoft.com/office/officeart/2005/8/layout/gear1"/>
    <dgm:cxn modelId="{D924D5DC-DA9B-452C-8432-512E6D44429A}" type="presParOf" srcId="{57FEB053-129B-4EB4-A840-5829E85DFDB5}" destId="{233D5D74-D2A5-4883-9751-031FA48530FE}" srcOrd="3" destOrd="0" presId="urn:microsoft.com/office/officeart/2005/8/layout/gear1"/>
    <dgm:cxn modelId="{4C5036AF-A055-4A47-AC5A-CC9C636C6FAF}" type="presParOf" srcId="{57FEB053-129B-4EB4-A840-5829E85DFDB5}" destId="{CC618C8C-1E02-437E-87D0-2D3F32256C4D}" srcOrd="4" destOrd="0" presId="urn:microsoft.com/office/officeart/2005/8/layout/gear1"/>
    <dgm:cxn modelId="{1F81A851-D8D0-49F2-BB56-609598F14CA1}" type="presParOf" srcId="{57FEB053-129B-4EB4-A840-5829E85DFDB5}" destId="{78C74315-E221-464C-8FFC-E5C4A4478294}" srcOrd="5" destOrd="0" presId="urn:microsoft.com/office/officeart/2005/8/layout/gear1"/>
    <dgm:cxn modelId="{7641627D-5FB2-4A72-BA97-A08F1BEE10EE}" type="presParOf" srcId="{57FEB053-129B-4EB4-A840-5829E85DFDB5}" destId="{78BFFA03-D005-4F0A-8736-685D923ACC21}" srcOrd="6" destOrd="0" presId="urn:microsoft.com/office/officeart/2005/8/layout/gear1"/>
    <dgm:cxn modelId="{61A4F014-FFFF-42DA-A8F6-7B2CBB3EB5DE}" type="presParOf" srcId="{57FEB053-129B-4EB4-A840-5829E85DFDB5}" destId="{20AA52DE-F178-43EC-A03A-39AB36C3D4EA}" srcOrd="7" destOrd="0" presId="urn:microsoft.com/office/officeart/2005/8/layout/gear1"/>
    <dgm:cxn modelId="{114FDFE4-D431-4AC8-9DA7-01B38EDD8FEB}" type="presParOf" srcId="{57FEB053-129B-4EB4-A840-5829E85DFDB5}" destId="{0C65CCF2-0A82-4E77-8278-8C00C949E6F8}" srcOrd="8" destOrd="0" presId="urn:microsoft.com/office/officeart/2005/8/layout/gear1"/>
    <dgm:cxn modelId="{D10FE470-9FC1-48A0-B456-D0C68E2AED9D}" type="presParOf" srcId="{57FEB053-129B-4EB4-A840-5829E85DFDB5}" destId="{34EC439E-1396-4D81-9EB2-459C0FA39AD8}" srcOrd="9" destOrd="0" presId="urn:microsoft.com/office/officeart/2005/8/layout/gear1"/>
    <dgm:cxn modelId="{A1B0D83D-534E-4BF3-977C-97EF65A347B6}" type="presParOf" srcId="{57FEB053-129B-4EB4-A840-5829E85DFDB5}" destId="{15A215B1-8F6C-426D-BC25-9543C2160E70}" srcOrd="10" destOrd="0" presId="urn:microsoft.com/office/officeart/2005/8/layout/gear1"/>
    <dgm:cxn modelId="{8086C529-8E2A-44CC-9A4E-A2E015DEFB51}" type="presParOf" srcId="{57FEB053-129B-4EB4-A840-5829E85DFDB5}" destId="{D7C70EFC-D6C0-4776-A006-91081A03B0BC}" srcOrd="11" destOrd="0" presId="urn:microsoft.com/office/officeart/2005/8/layout/gear1"/>
    <dgm:cxn modelId="{391B5513-01D4-4380-99F7-F7A26517A189}" type="presParOf" srcId="{57FEB053-129B-4EB4-A840-5829E85DFDB5}" destId="{F72B096A-4622-4B14-B841-B803B550D9B7}"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538770-365D-4389-B3EE-6A5464B2D5F1}" type="doc">
      <dgm:prSet loTypeId="urn:microsoft.com/office/officeart/2009/3/layout/DescendingProcess" loCatId="process" qsTypeId="urn:microsoft.com/office/officeart/2005/8/quickstyle/simple1" qsCatId="simple" csTypeId="urn:microsoft.com/office/officeart/2005/8/colors/colorful5" csCatId="colorful" phldr="1"/>
      <dgm:spPr/>
    </dgm:pt>
    <dgm:pt modelId="{BBDEE4D5-E68A-4016-800A-1FF360B0EB01}">
      <dgm:prSet phldrT="[Text]" custT="1"/>
      <dgm:spPr/>
      <dgm:t>
        <a:bodyPr/>
        <a:lstStyle/>
        <a:p>
          <a:r>
            <a:rPr lang="en-GB" sz="2000" b="1" dirty="0">
              <a:latin typeface="Source Sans Pro" panose="020B0503030403020204" pitchFamily="34" charset="0"/>
              <a:ea typeface="Source Sans Pro" panose="020B0503030403020204" pitchFamily="34" charset="0"/>
            </a:rPr>
            <a:t>1. </a:t>
          </a:r>
          <a:r>
            <a:rPr lang="en-GB" sz="2000" b="1" dirty="0" err="1">
              <a:latin typeface="Source Sans Pro" panose="020B0503030403020204" pitchFamily="34" charset="0"/>
              <a:ea typeface="Source Sans Pro" panose="020B0503030403020204" pitchFamily="34" charset="0"/>
            </a:rPr>
            <a:t>Farḍ</a:t>
          </a:r>
          <a:r>
            <a:rPr lang="en-GB" sz="2000" b="1" dirty="0">
              <a:latin typeface="Source Sans Pro" panose="020B0503030403020204" pitchFamily="34" charset="0"/>
              <a:ea typeface="Source Sans Pro" panose="020B0503030403020204" pitchFamily="34" charset="0"/>
            </a:rPr>
            <a:t> deeds</a:t>
          </a:r>
          <a:endParaRPr lang="en-GB" sz="2000" dirty="0">
            <a:latin typeface="Source Sans Pro" panose="020B0503030403020204" pitchFamily="34" charset="0"/>
            <a:ea typeface="Source Sans Pro" panose="020B0503030403020204" pitchFamily="34" charset="0"/>
          </a:endParaRPr>
        </a:p>
      </dgm:t>
    </dgm:pt>
    <dgm:pt modelId="{EFE5985A-96E9-45BE-90D7-8A4B83C6C732}" type="parTrans" cxnId="{6D1C1BA1-49EF-4C7D-AE8A-C7A5DC1E505E}">
      <dgm:prSet/>
      <dgm:spPr/>
      <dgm:t>
        <a:bodyPr/>
        <a:lstStyle/>
        <a:p>
          <a:endParaRPr lang="en-GB"/>
        </a:p>
      </dgm:t>
    </dgm:pt>
    <dgm:pt modelId="{E597FF60-F16C-44C9-B546-7B02CBC245A7}" type="sibTrans" cxnId="{6D1C1BA1-49EF-4C7D-AE8A-C7A5DC1E505E}">
      <dgm:prSet/>
      <dgm:spPr/>
      <dgm:t>
        <a:bodyPr/>
        <a:lstStyle/>
        <a:p>
          <a:endParaRPr lang="en-GB"/>
        </a:p>
      </dgm:t>
    </dgm:pt>
    <dgm:pt modelId="{D1D9C778-4CC7-4D1B-8645-8E3C158915C2}">
      <dgm:prSet phldrT="[Text]" custT="1"/>
      <dgm:spPr/>
      <dgm:t>
        <a:bodyPr/>
        <a:lstStyle/>
        <a:p>
          <a:r>
            <a:rPr lang="en-GB" sz="2000" b="1" dirty="0">
              <a:latin typeface="Source Sans Pro" panose="020B0503030403020204" pitchFamily="34" charset="0"/>
              <a:ea typeface="Source Sans Pro" panose="020B0503030403020204" pitchFamily="34" charset="0"/>
            </a:rPr>
            <a:t>2. Forbidden acts</a:t>
          </a:r>
          <a:endParaRPr lang="en-GB" sz="2000" dirty="0">
            <a:latin typeface="Source Sans Pro" panose="020B0503030403020204" pitchFamily="34" charset="0"/>
            <a:ea typeface="Source Sans Pro" panose="020B0503030403020204" pitchFamily="34" charset="0"/>
          </a:endParaRPr>
        </a:p>
      </dgm:t>
    </dgm:pt>
    <dgm:pt modelId="{1C03AC11-6D48-452A-917A-1E98B2CFB271}" type="parTrans" cxnId="{750A497B-066D-4FA9-B3CA-4CCAFC421FA1}">
      <dgm:prSet/>
      <dgm:spPr/>
      <dgm:t>
        <a:bodyPr/>
        <a:lstStyle/>
        <a:p>
          <a:endParaRPr lang="en-GB"/>
        </a:p>
      </dgm:t>
    </dgm:pt>
    <dgm:pt modelId="{4499D001-A9EF-436E-850D-A2A2AD1C0634}" type="sibTrans" cxnId="{750A497B-066D-4FA9-B3CA-4CCAFC421FA1}">
      <dgm:prSet/>
      <dgm:spPr/>
      <dgm:t>
        <a:bodyPr/>
        <a:lstStyle/>
        <a:p>
          <a:endParaRPr lang="en-GB"/>
        </a:p>
      </dgm:t>
    </dgm:pt>
    <dgm:pt modelId="{112607FC-FDCA-4784-8231-23693ED546AE}">
      <dgm:prSet phldrT="[Text]" custT="1"/>
      <dgm:spPr/>
      <dgm:t>
        <a:bodyPr/>
        <a:lstStyle/>
        <a:p>
          <a:r>
            <a:rPr lang="en-GB" sz="2000" b="1" dirty="0">
              <a:latin typeface="Source Sans Pro" panose="020B0503030403020204" pitchFamily="34" charset="0"/>
              <a:ea typeface="Source Sans Pro" panose="020B0503030403020204" pitchFamily="34" charset="0"/>
            </a:rPr>
            <a:t>3. Heedlessness</a:t>
          </a:r>
          <a:endParaRPr lang="en-GB" sz="2000" dirty="0">
            <a:latin typeface="Source Sans Pro" panose="020B0503030403020204" pitchFamily="34" charset="0"/>
            <a:ea typeface="Source Sans Pro" panose="020B0503030403020204" pitchFamily="34" charset="0"/>
          </a:endParaRPr>
        </a:p>
      </dgm:t>
    </dgm:pt>
    <dgm:pt modelId="{838FBDCD-8DA8-44D0-A132-048767BD6E38}" type="parTrans" cxnId="{7A7C6687-4D67-4EDB-A686-AD1C807D6623}">
      <dgm:prSet/>
      <dgm:spPr/>
      <dgm:t>
        <a:bodyPr/>
        <a:lstStyle/>
        <a:p>
          <a:endParaRPr lang="en-GB"/>
        </a:p>
      </dgm:t>
    </dgm:pt>
    <dgm:pt modelId="{E0B29B5D-4057-4FEB-9810-990FDEE94867}" type="sibTrans" cxnId="{7A7C6687-4D67-4EDB-A686-AD1C807D6623}">
      <dgm:prSet/>
      <dgm:spPr/>
      <dgm:t>
        <a:bodyPr/>
        <a:lstStyle/>
        <a:p>
          <a:endParaRPr lang="en-GB"/>
        </a:p>
      </dgm:t>
    </dgm:pt>
    <dgm:pt modelId="{2EED60A2-2A10-417A-947F-EA038EE4DB1F}">
      <dgm:prSet phldrT="[Text]" custT="1"/>
      <dgm:spPr/>
      <dgm:t>
        <a:bodyPr/>
        <a:lstStyle/>
        <a:p>
          <a:r>
            <a:rPr lang="en-GB" sz="2000" b="1" dirty="0">
              <a:latin typeface="Source Sans Pro" panose="020B0503030403020204" pitchFamily="34" charset="0"/>
              <a:ea typeface="Source Sans Pro" panose="020B0503030403020204" pitchFamily="34" charset="0"/>
            </a:rPr>
            <a:t>4. Intentions</a:t>
          </a:r>
          <a:endParaRPr lang="en-GB" sz="2000" dirty="0">
            <a:latin typeface="Source Sans Pro" panose="020B0503030403020204" pitchFamily="34" charset="0"/>
            <a:ea typeface="Source Sans Pro" panose="020B0503030403020204" pitchFamily="34" charset="0"/>
          </a:endParaRPr>
        </a:p>
      </dgm:t>
    </dgm:pt>
    <dgm:pt modelId="{29A87C0D-22F5-4F05-8012-1B7C705390F8}" type="parTrans" cxnId="{552A7614-1D92-44F5-9D96-B71A3A77B86C}">
      <dgm:prSet/>
      <dgm:spPr/>
      <dgm:t>
        <a:bodyPr/>
        <a:lstStyle/>
        <a:p>
          <a:endParaRPr lang="en-GB"/>
        </a:p>
      </dgm:t>
    </dgm:pt>
    <dgm:pt modelId="{53D7C000-C713-41BF-B736-D840C57DCA4F}" type="sibTrans" cxnId="{552A7614-1D92-44F5-9D96-B71A3A77B86C}">
      <dgm:prSet/>
      <dgm:spPr/>
      <dgm:t>
        <a:bodyPr/>
        <a:lstStyle/>
        <a:p>
          <a:endParaRPr lang="en-GB"/>
        </a:p>
      </dgm:t>
    </dgm:pt>
    <dgm:pt modelId="{6B6F239A-1380-49E7-AA8D-FA15D76BDBC9}" type="pres">
      <dgm:prSet presAssocID="{68538770-365D-4389-B3EE-6A5464B2D5F1}" presName="Name0" presStyleCnt="0">
        <dgm:presLayoutVars>
          <dgm:chMax val="7"/>
          <dgm:chPref val="5"/>
        </dgm:presLayoutVars>
      </dgm:prSet>
      <dgm:spPr/>
    </dgm:pt>
    <dgm:pt modelId="{256E8863-D4A9-4A1A-8035-6F86EC84A1EE}" type="pres">
      <dgm:prSet presAssocID="{68538770-365D-4389-B3EE-6A5464B2D5F1}" presName="arrowNode" presStyleLbl="node1" presStyleIdx="0" presStyleCnt="1"/>
      <dgm:spPr/>
    </dgm:pt>
    <dgm:pt modelId="{4F66BDFA-5230-4470-A110-6C77D6CD4882}" type="pres">
      <dgm:prSet presAssocID="{BBDEE4D5-E68A-4016-800A-1FF360B0EB01}" presName="txNode1" presStyleLbl="revTx" presStyleIdx="0" presStyleCnt="4">
        <dgm:presLayoutVars>
          <dgm:bulletEnabled val="1"/>
        </dgm:presLayoutVars>
      </dgm:prSet>
      <dgm:spPr/>
    </dgm:pt>
    <dgm:pt modelId="{11522082-F9DE-49EC-8D18-B7D0178C296B}" type="pres">
      <dgm:prSet presAssocID="{D1D9C778-4CC7-4D1B-8645-8E3C158915C2}" presName="txNode2" presStyleLbl="revTx" presStyleIdx="1" presStyleCnt="4">
        <dgm:presLayoutVars>
          <dgm:bulletEnabled val="1"/>
        </dgm:presLayoutVars>
      </dgm:prSet>
      <dgm:spPr/>
    </dgm:pt>
    <dgm:pt modelId="{24479AAE-9CF6-48E7-9D16-65ABF5E448DB}" type="pres">
      <dgm:prSet presAssocID="{4499D001-A9EF-436E-850D-A2A2AD1C0634}" presName="dotNode2" presStyleCnt="0"/>
      <dgm:spPr/>
    </dgm:pt>
    <dgm:pt modelId="{1DEC88F4-BDC2-47A0-A947-76EE06595E05}" type="pres">
      <dgm:prSet presAssocID="{4499D001-A9EF-436E-850D-A2A2AD1C0634}" presName="dotRepeatNode" presStyleLbl="fgShp" presStyleIdx="0" presStyleCnt="2"/>
      <dgm:spPr/>
    </dgm:pt>
    <dgm:pt modelId="{0259EB07-908F-4C8B-BF29-6E24AB8D97BE}" type="pres">
      <dgm:prSet presAssocID="{112607FC-FDCA-4784-8231-23693ED546AE}" presName="txNode3" presStyleLbl="revTx" presStyleIdx="2" presStyleCnt="4">
        <dgm:presLayoutVars>
          <dgm:bulletEnabled val="1"/>
        </dgm:presLayoutVars>
      </dgm:prSet>
      <dgm:spPr/>
    </dgm:pt>
    <dgm:pt modelId="{C225E692-F1EA-4FB8-903F-1DFCCBF9BF48}" type="pres">
      <dgm:prSet presAssocID="{E0B29B5D-4057-4FEB-9810-990FDEE94867}" presName="dotNode3" presStyleCnt="0"/>
      <dgm:spPr/>
    </dgm:pt>
    <dgm:pt modelId="{E965B30A-2941-46EB-93EE-A52F29A425A7}" type="pres">
      <dgm:prSet presAssocID="{E0B29B5D-4057-4FEB-9810-990FDEE94867}" presName="dotRepeatNode" presStyleLbl="fgShp" presStyleIdx="1" presStyleCnt="2"/>
      <dgm:spPr/>
    </dgm:pt>
    <dgm:pt modelId="{CCBE2AD1-AE10-4033-BF06-F2C260800C30}" type="pres">
      <dgm:prSet presAssocID="{2EED60A2-2A10-417A-947F-EA038EE4DB1F}" presName="txNode4" presStyleLbl="revTx" presStyleIdx="3" presStyleCnt="4">
        <dgm:presLayoutVars>
          <dgm:bulletEnabled val="1"/>
        </dgm:presLayoutVars>
      </dgm:prSet>
      <dgm:spPr/>
    </dgm:pt>
  </dgm:ptLst>
  <dgm:cxnLst>
    <dgm:cxn modelId="{60383A04-EE8B-49D2-8B62-3182ADC0452A}" type="presOf" srcId="{112607FC-FDCA-4784-8231-23693ED546AE}" destId="{0259EB07-908F-4C8B-BF29-6E24AB8D97BE}" srcOrd="0" destOrd="0" presId="urn:microsoft.com/office/officeart/2009/3/layout/DescendingProcess"/>
    <dgm:cxn modelId="{552A7614-1D92-44F5-9D96-B71A3A77B86C}" srcId="{68538770-365D-4389-B3EE-6A5464B2D5F1}" destId="{2EED60A2-2A10-417A-947F-EA038EE4DB1F}" srcOrd="3" destOrd="0" parTransId="{29A87C0D-22F5-4F05-8012-1B7C705390F8}" sibTransId="{53D7C000-C713-41BF-B736-D840C57DCA4F}"/>
    <dgm:cxn modelId="{8A7E2F4D-22DC-4D41-94A5-ECD3D5781696}" type="presOf" srcId="{68538770-365D-4389-B3EE-6A5464B2D5F1}" destId="{6B6F239A-1380-49E7-AA8D-FA15D76BDBC9}" srcOrd="0" destOrd="0" presId="urn:microsoft.com/office/officeart/2009/3/layout/DescendingProcess"/>
    <dgm:cxn modelId="{750A497B-066D-4FA9-B3CA-4CCAFC421FA1}" srcId="{68538770-365D-4389-B3EE-6A5464B2D5F1}" destId="{D1D9C778-4CC7-4D1B-8645-8E3C158915C2}" srcOrd="1" destOrd="0" parTransId="{1C03AC11-6D48-452A-917A-1E98B2CFB271}" sibTransId="{4499D001-A9EF-436E-850D-A2A2AD1C0634}"/>
    <dgm:cxn modelId="{7A7C6687-4D67-4EDB-A686-AD1C807D6623}" srcId="{68538770-365D-4389-B3EE-6A5464B2D5F1}" destId="{112607FC-FDCA-4784-8231-23693ED546AE}" srcOrd="2" destOrd="0" parTransId="{838FBDCD-8DA8-44D0-A132-048767BD6E38}" sibTransId="{E0B29B5D-4057-4FEB-9810-990FDEE94867}"/>
    <dgm:cxn modelId="{769A3C88-B5EE-43CE-902A-246A99D064E3}" type="presOf" srcId="{BBDEE4D5-E68A-4016-800A-1FF360B0EB01}" destId="{4F66BDFA-5230-4470-A110-6C77D6CD4882}" srcOrd="0" destOrd="0" presId="urn:microsoft.com/office/officeart/2009/3/layout/DescendingProcess"/>
    <dgm:cxn modelId="{6D1C1BA1-49EF-4C7D-AE8A-C7A5DC1E505E}" srcId="{68538770-365D-4389-B3EE-6A5464B2D5F1}" destId="{BBDEE4D5-E68A-4016-800A-1FF360B0EB01}" srcOrd="0" destOrd="0" parTransId="{EFE5985A-96E9-45BE-90D7-8A4B83C6C732}" sibTransId="{E597FF60-F16C-44C9-B546-7B02CBC245A7}"/>
    <dgm:cxn modelId="{DCD37BAB-95D4-4A73-B1ED-3B0BAA345F0F}" type="presOf" srcId="{2EED60A2-2A10-417A-947F-EA038EE4DB1F}" destId="{CCBE2AD1-AE10-4033-BF06-F2C260800C30}" srcOrd="0" destOrd="0" presId="urn:microsoft.com/office/officeart/2009/3/layout/DescendingProcess"/>
    <dgm:cxn modelId="{A1DA72C2-6BA0-4EA7-BB78-2CE70742C8BA}" type="presOf" srcId="{4499D001-A9EF-436E-850D-A2A2AD1C0634}" destId="{1DEC88F4-BDC2-47A0-A947-76EE06595E05}" srcOrd="0" destOrd="0" presId="urn:microsoft.com/office/officeart/2009/3/layout/DescendingProcess"/>
    <dgm:cxn modelId="{D86F40D8-44C5-4128-A840-96522C387290}" type="presOf" srcId="{D1D9C778-4CC7-4D1B-8645-8E3C158915C2}" destId="{11522082-F9DE-49EC-8D18-B7D0178C296B}" srcOrd="0" destOrd="0" presId="urn:microsoft.com/office/officeart/2009/3/layout/DescendingProcess"/>
    <dgm:cxn modelId="{956310FD-59B2-49A7-B621-23EA71848F87}" type="presOf" srcId="{E0B29B5D-4057-4FEB-9810-990FDEE94867}" destId="{E965B30A-2941-46EB-93EE-A52F29A425A7}" srcOrd="0" destOrd="0" presId="urn:microsoft.com/office/officeart/2009/3/layout/DescendingProcess"/>
    <dgm:cxn modelId="{0A217E6E-136C-40FF-A085-706F1C197D4C}" type="presParOf" srcId="{6B6F239A-1380-49E7-AA8D-FA15D76BDBC9}" destId="{256E8863-D4A9-4A1A-8035-6F86EC84A1EE}" srcOrd="0" destOrd="0" presId="urn:microsoft.com/office/officeart/2009/3/layout/DescendingProcess"/>
    <dgm:cxn modelId="{D2DF675C-B6AB-488C-B122-B7CC0075A2CA}" type="presParOf" srcId="{6B6F239A-1380-49E7-AA8D-FA15D76BDBC9}" destId="{4F66BDFA-5230-4470-A110-6C77D6CD4882}" srcOrd="1" destOrd="0" presId="urn:microsoft.com/office/officeart/2009/3/layout/DescendingProcess"/>
    <dgm:cxn modelId="{5B4730EE-05C1-4B07-9EE0-0939DD94E6DE}" type="presParOf" srcId="{6B6F239A-1380-49E7-AA8D-FA15D76BDBC9}" destId="{11522082-F9DE-49EC-8D18-B7D0178C296B}" srcOrd="2" destOrd="0" presId="urn:microsoft.com/office/officeart/2009/3/layout/DescendingProcess"/>
    <dgm:cxn modelId="{A086369C-2007-428B-8975-E18A4141C171}" type="presParOf" srcId="{6B6F239A-1380-49E7-AA8D-FA15D76BDBC9}" destId="{24479AAE-9CF6-48E7-9D16-65ABF5E448DB}" srcOrd="3" destOrd="0" presId="urn:microsoft.com/office/officeart/2009/3/layout/DescendingProcess"/>
    <dgm:cxn modelId="{31F92106-D7D7-4047-9F8D-76DF8277696D}" type="presParOf" srcId="{24479AAE-9CF6-48E7-9D16-65ABF5E448DB}" destId="{1DEC88F4-BDC2-47A0-A947-76EE06595E05}" srcOrd="0" destOrd="0" presId="urn:microsoft.com/office/officeart/2009/3/layout/DescendingProcess"/>
    <dgm:cxn modelId="{BB9A0F4D-366D-4CC4-B65E-BF23F6DE7095}" type="presParOf" srcId="{6B6F239A-1380-49E7-AA8D-FA15D76BDBC9}" destId="{0259EB07-908F-4C8B-BF29-6E24AB8D97BE}" srcOrd="4" destOrd="0" presId="urn:microsoft.com/office/officeart/2009/3/layout/DescendingProcess"/>
    <dgm:cxn modelId="{A485E382-B15C-4B3D-8D9B-F588442991C5}" type="presParOf" srcId="{6B6F239A-1380-49E7-AA8D-FA15D76BDBC9}" destId="{C225E692-F1EA-4FB8-903F-1DFCCBF9BF48}" srcOrd="5" destOrd="0" presId="urn:microsoft.com/office/officeart/2009/3/layout/DescendingProcess"/>
    <dgm:cxn modelId="{018EF491-CD2E-48AE-9CF9-5F1804A8D459}" type="presParOf" srcId="{C225E692-F1EA-4FB8-903F-1DFCCBF9BF48}" destId="{E965B30A-2941-46EB-93EE-A52F29A425A7}" srcOrd="0" destOrd="0" presId="urn:microsoft.com/office/officeart/2009/3/layout/DescendingProcess"/>
    <dgm:cxn modelId="{2E66E04E-40C0-4258-B19F-515F8AFB2B90}" type="presParOf" srcId="{6B6F239A-1380-49E7-AA8D-FA15D76BDBC9}" destId="{CCBE2AD1-AE10-4033-BF06-F2C260800C30}" srcOrd="6" destOrd="0" presId="urn:microsoft.com/office/officeart/2009/3/layout/Descending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8DAF59-B394-4B82-AFBB-C378F44A5FDA}"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GB"/>
        </a:p>
      </dgm:t>
    </dgm:pt>
    <dgm:pt modelId="{D22B488E-2042-4ADF-9827-87E42C643BF2}">
      <dgm:prSet phldrT="[Text]"/>
      <dgm:spPr/>
      <dgm:t>
        <a:bodyPr/>
        <a:lstStyle/>
        <a:p>
          <a:pPr>
            <a:buFont typeface="Arial" panose="020B0604020202020204" pitchFamily="34" charset="0"/>
            <a:buChar char="•"/>
          </a:pPr>
          <a:r>
            <a:rPr lang="en-GB" dirty="0">
              <a:solidFill>
                <a:schemeClr val="tx1"/>
              </a:solidFill>
              <a:latin typeface="Source Sans Pro" panose="020B0503030403020204" pitchFamily="34" charset="0"/>
              <a:ea typeface="Source Sans Pro" panose="020B0503030403020204" pitchFamily="34" charset="0"/>
            </a:rPr>
            <a:t>Did I do it sincerely for the sake of Allah alone?</a:t>
          </a:r>
        </a:p>
      </dgm:t>
    </dgm:pt>
    <dgm:pt modelId="{D16E44B5-09ED-4274-B3F2-6FB9EE5C2F49}" type="parTrans" cxnId="{669272A0-25ED-4330-A973-974E99623870}">
      <dgm:prSet/>
      <dgm:spPr/>
      <dgm:t>
        <a:bodyPr/>
        <a:lstStyle/>
        <a:p>
          <a:endParaRPr lang="en-GB"/>
        </a:p>
      </dgm:t>
    </dgm:pt>
    <dgm:pt modelId="{7C4B90DE-F972-42B8-AA34-2AA30892FE48}" type="sibTrans" cxnId="{669272A0-25ED-4330-A973-974E99623870}">
      <dgm:prSet/>
      <dgm:spPr/>
      <dgm:t>
        <a:bodyPr/>
        <a:lstStyle/>
        <a:p>
          <a:endParaRPr lang="en-GB"/>
        </a:p>
      </dgm:t>
    </dgm:pt>
    <dgm:pt modelId="{098F8E90-40CA-4BE6-804F-BF3EEF433BFF}">
      <dgm:prSet/>
      <dgm:spPr/>
      <dgm:t>
        <a:bodyPr/>
        <a:lstStyle/>
        <a:p>
          <a:pPr>
            <a:buFont typeface="Arial" panose="020B0604020202020204" pitchFamily="34" charset="0"/>
            <a:buChar char="•"/>
          </a:pPr>
          <a:r>
            <a:rPr lang="en-GB" dirty="0">
              <a:solidFill>
                <a:schemeClr val="tx1"/>
              </a:solidFill>
              <a:latin typeface="Source Sans Pro" panose="020B0503030403020204" pitchFamily="34" charset="0"/>
              <a:ea typeface="Source Sans Pro" panose="020B0503030403020204" pitchFamily="34" charset="0"/>
            </a:rPr>
            <a:t>What were my deficiencies in the act of worship I did (e.g. Did I miss out on khushūʿ in ṣalāh? Did I ruin my fast by backbiting?)</a:t>
          </a:r>
        </a:p>
      </dgm:t>
    </dgm:pt>
    <dgm:pt modelId="{E30AE566-459E-43D1-B340-D07A4E7F5AD7}" type="parTrans" cxnId="{6A0CF440-C088-4C85-AEF5-58DD869D92D8}">
      <dgm:prSet/>
      <dgm:spPr/>
      <dgm:t>
        <a:bodyPr/>
        <a:lstStyle/>
        <a:p>
          <a:endParaRPr lang="en-GB"/>
        </a:p>
      </dgm:t>
    </dgm:pt>
    <dgm:pt modelId="{EB3CF001-25E4-4C7F-9A0C-E671BBBC1650}" type="sibTrans" cxnId="{6A0CF440-C088-4C85-AEF5-58DD869D92D8}">
      <dgm:prSet/>
      <dgm:spPr/>
      <dgm:t>
        <a:bodyPr/>
        <a:lstStyle/>
        <a:p>
          <a:endParaRPr lang="en-GB"/>
        </a:p>
      </dgm:t>
    </dgm:pt>
    <dgm:pt modelId="{5F650586-256C-46F1-85FB-57546C2E8CAE}">
      <dgm:prSet/>
      <dgm:spPr/>
      <dgm:t>
        <a:bodyPr/>
        <a:lstStyle/>
        <a:p>
          <a:pPr>
            <a:buFont typeface="Arial" panose="020B0604020202020204" pitchFamily="34" charset="0"/>
            <a:buChar char="•"/>
          </a:pPr>
          <a:r>
            <a:rPr lang="en-GB" dirty="0">
              <a:solidFill>
                <a:schemeClr val="tx1"/>
              </a:solidFill>
              <a:latin typeface="Source Sans Pro" panose="020B0503030403020204" pitchFamily="34" charset="0"/>
              <a:ea typeface="Source Sans Pro" panose="020B0503030403020204" pitchFamily="34" charset="0"/>
            </a:rPr>
            <a:t>Did I perform a good deed which was of lesser importance, and justified it to myself by thinking that I was ‘still doing something good’?</a:t>
          </a:r>
        </a:p>
      </dgm:t>
    </dgm:pt>
    <dgm:pt modelId="{272396F1-A4AB-46B0-8E36-6D17273A7447}" type="parTrans" cxnId="{6C91D762-C060-40A4-8C75-29CFF0759CFB}">
      <dgm:prSet/>
      <dgm:spPr/>
      <dgm:t>
        <a:bodyPr/>
        <a:lstStyle/>
        <a:p>
          <a:endParaRPr lang="en-GB"/>
        </a:p>
      </dgm:t>
    </dgm:pt>
    <dgm:pt modelId="{7C4EC529-07F3-440F-8538-6C399F3EBE70}" type="sibTrans" cxnId="{6C91D762-C060-40A4-8C75-29CFF0759CFB}">
      <dgm:prSet/>
      <dgm:spPr/>
      <dgm:t>
        <a:bodyPr/>
        <a:lstStyle/>
        <a:p>
          <a:endParaRPr lang="en-GB"/>
        </a:p>
      </dgm:t>
    </dgm:pt>
    <dgm:pt modelId="{83E1339D-5B33-4D1A-804B-EC07A07FF1DE}">
      <dgm:prSet/>
      <dgm:spPr/>
      <dgm:t>
        <a:bodyPr/>
        <a:lstStyle/>
        <a:p>
          <a:pPr>
            <a:buFont typeface="Arial" panose="020B0604020202020204" pitchFamily="34" charset="0"/>
            <a:buChar char="•"/>
          </a:pPr>
          <a:r>
            <a:rPr lang="en-GB" dirty="0">
              <a:solidFill>
                <a:schemeClr val="tx1"/>
              </a:solidFill>
              <a:latin typeface="Source Sans Pro" panose="020B0503030403020204" pitchFamily="34" charset="0"/>
              <a:ea typeface="Source Sans Pro" panose="020B0503030403020204" pitchFamily="34" charset="0"/>
            </a:rPr>
            <a:t>Did I use my intention to transform an ordinary deed into an act of worship?</a:t>
          </a:r>
        </a:p>
      </dgm:t>
    </dgm:pt>
    <dgm:pt modelId="{68A6D8AF-167B-4875-8F12-8C66B24AB734}" type="parTrans" cxnId="{8A5B5F47-F25F-447C-B4B0-62A32793619A}">
      <dgm:prSet/>
      <dgm:spPr/>
      <dgm:t>
        <a:bodyPr/>
        <a:lstStyle/>
        <a:p>
          <a:endParaRPr lang="en-GB"/>
        </a:p>
      </dgm:t>
    </dgm:pt>
    <dgm:pt modelId="{86EBB835-DDC2-450D-B999-F50709569B2A}" type="sibTrans" cxnId="{8A5B5F47-F25F-447C-B4B0-62A32793619A}">
      <dgm:prSet/>
      <dgm:spPr/>
      <dgm:t>
        <a:bodyPr/>
        <a:lstStyle/>
        <a:p>
          <a:endParaRPr lang="en-GB"/>
        </a:p>
      </dgm:t>
    </dgm:pt>
    <dgm:pt modelId="{BE3F1BAF-404B-4D32-8D71-6E67C25EE0CD}">
      <dgm:prSet/>
      <dgm:spPr/>
      <dgm:t>
        <a:bodyPr/>
        <a:lstStyle/>
        <a:p>
          <a:pPr>
            <a:buFont typeface="Arial" panose="020B0604020202020204" pitchFamily="34" charset="0"/>
            <a:buChar char="•"/>
          </a:pPr>
          <a:r>
            <a:rPr lang="en-GB" dirty="0">
              <a:solidFill>
                <a:schemeClr val="tx1"/>
              </a:solidFill>
              <a:latin typeface="Source Sans Pro" panose="020B0503030403020204" pitchFamily="34" charset="0"/>
              <a:ea typeface="Source Sans Pro" panose="020B0503030403020204" pitchFamily="34" charset="0"/>
            </a:rPr>
            <a:t>How much of my ‘screen time’ is spent on what spiritually and mentally nourishes me?</a:t>
          </a:r>
        </a:p>
      </dgm:t>
    </dgm:pt>
    <dgm:pt modelId="{01876D0B-9838-4A42-8808-FCF755607A9E}" type="parTrans" cxnId="{22AE6A6F-4A5D-48FE-A901-5C335AFD12C3}">
      <dgm:prSet/>
      <dgm:spPr/>
      <dgm:t>
        <a:bodyPr/>
        <a:lstStyle/>
        <a:p>
          <a:endParaRPr lang="en-GB"/>
        </a:p>
      </dgm:t>
    </dgm:pt>
    <dgm:pt modelId="{08D716DB-90D8-4F7B-BF68-73E92C193986}" type="sibTrans" cxnId="{22AE6A6F-4A5D-48FE-A901-5C335AFD12C3}">
      <dgm:prSet/>
      <dgm:spPr/>
      <dgm:t>
        <a:bodyPr/>
        <a:lstStyle/>
        <a:p>
          <a:endParaRPr lang="en-GB"/>
        </a:p>
      </dgm:t>
    </dgm:pt>
    <dgm:pt modelId="{0DE05309-91D2-4C67-A838-1B0D249B73AF}" type="pres">
      <dgm:prSet presAssocID="{F98DAF59-B394-4B82-AFBB-C378F44A5FDA}" presName="Name0" presStyleCnt="0">
        <dgm:presLayoutVars>
          <dgm:chMax val="7"/>
          <dgm:chPref val="7"/>
          <dgm:dir/>
        </dgm:presLayoutVars>
      </dgm:prSet>
      <dgm:spPr/>
    </dgm:pt>
    <dgm:pt modelId="{DA381229-C195-4D51-84BD-D9FAEA3ED689}" type="pres">
      <dgm:prSet presAssocID="{F98DAF59-B394-4B82-AFBB-C378F44A5FDA}" presName="Name1" presStyleCnt="0"/>
      <dgm:spPr/>
    </dgm:pt>
    <dgm:pt modelId="{B315AD04-3D3A-44F0-A728-63500DB1368C}" type="pres">
      <dgm:prSet presAssocID="{F98DAF59-B394-4B82-AFBB-C378F44A5FDA}" presName="cycle" presStyleCnt="0"/>
      <dgm:spPr/>
    </dgm:pt>
    <dgm:pt modelId="{C59F6F82-2DE3-4273-BF2A-81530C36327A}" type="pres">
      <dgm:prSet presAssocID="{F98DAF59-B394-4B82-AFBB-C378F44A5FDA}" presName="srcNode" presStyleLbl="node1" presStyleIdx="0" presStyleCnt="5"/>
      <dgm:spPr/>
    </dgm:pt>
    <dgm:pt modelId="{1BA37C32-5319-482A-B2E4-6490FD1EA02E}" type="pres">
      <dgm:prSet presAssocID="{F98DAF59-B394-4B82-AFBB-C378F44A5FDA}" presName="conn" presStyleLbl="parChTrans1D2" presStyleIdx="0" presStyleCnt="1"/>
      <dgm:spPr/>
    </dgm:pt>
    <dgm:pt modelId="{E60009FF-AEAB-46AD-8B6F-D04D99E9A6BD}" type="pres">
      <dgm:prSet presAssocID="{F98DAF59-B394-4B82-AFBB-C378F44A5FDA}" presName="extraNode" presStyleLbl="node1" presStyleIdx="0" presStyleCnt="5"/>
      <dgm:spPr/>
    </dgm:pt>
    <dgm:pt modelId="{C846083E-017E-43B9-8D00-66E9FD0B4878}" type="pres">
      <dgm:prSet presAssocID="{F98DAF59-B394-4B82-AFBB-C378F44A5FDA}" presName="dstNode" presStyleLbl="node1" presStyleIdx="0" presStyleCnt="5"/>
      <dgm:spPr/>
    </dgm:pt>
    <dgm:pt modelId="{C31C09F7-D35E-43B1-8FB0-E2288ECE8A11}" type="pres">
      <dgm:prSet presAssocID="{D22B488E-2042-4ADF-9827-87E42C643BF2}" presName="text_1" presStyleLbl="node1" presStyleIdx="0" presStyleCnt="5">
        <dgm:presLayoutVars>
          <dgm:bulletEnabled val="1"/>
        </dgm:presLayoutVars>
      </dgm:prSet>
      <dgm:spPr/>
    </dgm:pt>
    <dgm:pt modelId="{2C2DE95C-2C24-4BF7-BC93-5E5C26A392CA}" type="pres">
      <dgm:prSet presAssocID="{D22B488E-2042-4ADF-9827-87E42C643BF2}" presName="accent_1" presStyleCnt="0"/>
      <dgm:spPr/>
    </dgm:pt>
    <dgm:pt modelId="{E686DDE4-395F-4F79-801B-06583D5AE7FB}" type="pres">
      <dgm:prSet presAssocID="{D22B488E-2042-4ADF-9827-87E42C643BF2}" presName="accentRepeatNode" presStyleLbl="solidFgAcc1" presStyleIdx="0" presStyleCnt="5"/>
      <dgm:spPr/>
    </dgm:pt>
    <dgm:pt modelId="{6C360A3A-A3D7-4EAF-AF6B-D2EDFD832A20}" type="pres">
      <dgm:prSet presAssocID="{098F8E90-40CA-4BE6-804F-BF3EEF433BFF}" presName="text_2" presStyleLbl="node1" presStyleIdx="1" presStyleCnt="5">
        <dgm:presLayoutVars>
          <dgm:bulletEnabled val="1"/>
        </dgm:presLayoutVars>
      </dgm:prSet>
      <dgm:spPr/>
    </dgm:pt>
    <dgm:pt modelId="{26D569DE-08AC-4A92-88D3-B89288FA3E32}" type="pres">
      <dgm:prSet presAssocID="{098F8E90-40CA-4BE6-804F-BF3EEF433BFF}" presName="accent_2" presStyleCnt="0"/>
      <dgm:spPr/>
    </dgm:pt>
    <dgm:pt modelId="{6484B12A-6C63-430E-B8F4-8B8774061323}" type="pres">
      <dgm:prSet presAssocID="{098F8E90-40CA-4BE6-804F-BF3EEF433BFF}" presName="accentRepeatNode" presStyleLbl="solidFgAcc1" presStyleIdx="1" presStyleCnt="5"/>
      <dgm:spPr/>
    </dgm:pt>
    <dgm:pt modelId="{F6333189-9878-46A4-B783-1589410EB706}" type="pres">
      <dgm:prSet presAssocID="{5F650586-256C-46F1-85FB-57546C2E8CAE}" presName="text_3" presStyleLbl="node1" presStyleIdx="2" presStyleCnt="5">
        <dgm:presLayoutVars>
          <dgm:bulletEnabled val="1"/>
        </dgm:presLayoutVars>
      </dgm:prSet>
      <dgm:spPr/>
    </dgm:pt>
    <dgm:pt modelId="{1F298DE6-5A40-4905-824F-70D792ABBC37}" type="pres">
      <dgm:prSet presAssocID="{5F650586-256C-46F1-85FB-57546C2E8CAE}" presName="accent_3" presStyleCnt="0"/>
      <dgm:spPr/>
    </dgm:pt>
    <dgm:pt modelId="{2EAFDCD6-A688-407B-A469-5900C807F646}" type="pres">
      <dgm:prSet presAssocID="{5F650586-256C-46F1-85FB-57546C2E8CAE}" presName="accentRepeatNode" presStyleLbl="solidFgAcc1" presStyleIdx="2" presStyleCnt="5"/>
      <dgm:spPr/>
    </dgm:pt>
    <dgm:pt modelId="{3373F2EE-346F-43EB-BF17-B582DC3B9A83}" type="pres">
      <dgm:prSet presAssocID="{83E1339D-5B33-4D1A-804B-EC07A07FF1DE}" presName="text_4" presStyleLbl="node1" presStyleIdx="3" presStyleCnt="5">
        <dgm:presLayoutVars>
          <dgm:bulletEnabled val="1"/>
        </dgm:presLayoutVars>
      </dgm:prSet>
      <dgm:spPr/>
    </dgm:pt>
    <dgm:pt modelId="{DF1AB6BA-FAF1-40E3-B4F3-878D72E13034}" type="pres">
      <dgm:prSet presAssocID="{83E1339D-5B33-4D1A-804B-EC07A07FF1DE}" presName="accent_4" presStyleCnt="0"/>
      <dgm:spPr/>
    </dgm:pt>
    <dgm:pt modelId="{17DD8F5F-229F-4AD2-9624-9D50FDDA37E3}" type="pres">
      <dgm:prSet presAssocID="{83E1339D-5B33-4D1A-804B-EC07A07FF1DE}" presName="accentRepeatNode" presStyleLbl="solidFgAcc1" presStyleIdx="3" presStyleCnt="5"/>
      <dgm:spPr/>
    </dgm:pt>
    <dgm:pt modelId="{8C4CF075-7D53-4AD9-958A-ABCDDF481C88}" type="pres">
      <dgm:prSet presAssocID="{BE3F1BAF-404B-4D32-8D71-6E67C25EE0CD}" presName="text_5" presStyleLbl="node1" presStyleIdx="4" presStyleCnt="5">
        <dgm:presLayoutVars>
          <dgm:bulletEnabled val="1"/>
        </dgm:presLayoutVars>
      </dgm:prSet>
      <dgm:spPr/>
    </dgm:pt>
    <dgm:pt modelId="{208DA7CD-70D7-4440-8DDF-F59657A7F9EE}" type="pres">
      <dgm:prSet presAssocID="{BE3F1BAF-404B-4D32-8D71-6E67C25EE0CD}" presName="accent_5" presStyleCnt="0"/>
      <dgm:spPr/>
    </dgm:pt>
    <dgm:pt modelId="{6845D47C-BA2D-4188-8A87-09AA86C88D3D}" type="pres">
      <dgm:prSet presAssocID="{BE3F1BAF-404B-4D32-8D71-6E67C25EE0CD}" presName="accentRepeatNode" presStyleLbl="solidFgAcc1" presStyleIdx="4" presStyleCnt="5"/>
      <dgm:spPr/>
    </dgm:pt>
  </dgm:ptLst>
  <dgm:cxnLst>
    <dgm:cxn modelId="{50938E0B-4EBB-49ED-BCDB-8A196A47DBA7}" type="presOf" srcId="{098F8E90-40CA-4BE6-804F-BF3EEF433BFF}" destId="{6C360A3A-A3D7-4EAF-AF6B-D2EDFD832A20}" srcOrd="0" destOrd="0" presId="urn:microsoft.com/office/officeart/2008/layout/VerticalCurvedList"/>
    <dgm:cxn modelId="{4A238716-40B1-4A6F-B36C-881ACA33064B}" type="presOf" srcId="{5F650586-256C-46F1-85FB-57546C2E8CAE}" destId="{F6333189-9878-46A4-B783-1589410EB706}" srcOrd="0" destOrd="0" presId="urn:microsoft.com/office/officeart/2008/layout/VerticalCurvedList"/>
    <dgm:cxn modelId="{285C8439-A582-489B-83C7-E921E540A4CF}" type="presOf" srcId="{BE3F1BAF-404B-4D32-8D71-6E67C25EE0CD}" destId="{8C4CF075-7D53-4AD9-958A-ABCDDF481C88}" srcOrd="0" destOrd="0" presId="urn:microsoft.com/office/officeart/2008/layout/VerticalCurvedList"/>
    <dgm:cxn modelId="{6A0CF440-C088-4C85-AEF5-58DD869D92D8}" srcId="{F98DAF59-B394-4B82-AFBB-C378F44A5FDA}" destId="{098F8E90-40CA-4BE6-804F-BF3EEF433BFF}" srcOrd="1" destOrd="0" parTransId="{E30AE566-459E-43D1-B340-D07A4E7F5AD7}" sibTransId="{EB3CF001-25E4-4C7F-9A0C-E671BBBC1650}"/>
    <dgm:cxn modelId="{14628841-4DEA-4E00-915D-240D68677E15}" type="presOf" srcId="{D22B488E-2042-4ADF-9827-87E42C643BF2}" destId="{C31C09F7-D35E-43B1-8FB0-E2288ECE8A11}" srcOrd="0" destOrd="0" presId="urn:microsoft.com/office/officeart/2008/layout/VerticalCurvedList"/>
    <dgm:cxn modelId="{6C91D762-C060-40A4-8C75-29CFF0759CFB}" srcId="{F98DAF59-B394-4B82-AFBB-C378F44A5FDA}" destId="{5F650586-256C-46F1-85FB-57546C2E8CAE}" srcOrd="2" destOrd="0" parTransId="{272396F1-A4AB-46B0-8E36-6D17273A7447}" sibTransId="{7C4EC529-07F3-440F-8538-6C399F3EBE70}"/>
    <dgm:cxn modelId="{8A5B5F47-F25F-447C-B4B0-62A32793619A}" srcId="{F98DAF59-B394-4B82-AFBB-C378F44A5FDA}" destId="{83E1339D-5B33-4D1A-804B-EC07A07FF1DE}" srcOrd="3" destOrd="0" parTransId="{68A6D8AF-167B-4875-8F12-8C66B24AB734}" sibTransId="{86EBB835-DDC2-450D-B999-F50709569B2A}"/>
    <dgm:cxn modelId="{22AE6A6F-4A5D-48FE-A901-5C335AFD12C3}" srcId="{F98DAF59-B394-4B82-AFBB-C378F44A5FDA}" destId="{BE3F1BAF-404B-4D32-8D71-6E67C25EE0CD}" srcOrd="4" destOrd="0" parTransId="{01876D0B-9838-4A42-8808-FCF755607A9E}" sibTransId="{08D716DB-90D8-4F7B-BF68-73E92C193986}"/>
    <dgm:cxn modelId="{1CF7DD54-2B9D-45B5-946D-A12BF09055A4}" type="presOf" srcId="{F98DAF59-B394-4B82-AFBB-C378F44A5FDA}" destId="{0DE05309-91D2-4C67-A838-1B0D249B73AF}" srcOrd="0" destOrd="0" presId="urn:microsoft.com/office/officeart/2008/layout/VerticalCurvedList"/>
    <dgm:cxn modelId="{669272A0-25ED-4330-A973-974E99623870}" srcId="{F98DAF59-B394-4B82-AFBB-C378F44A5FDA}" destId="{D22B488E-2042-4ADF-9827-87E42C643BF2}" srcOrd="0" destOrd="0" parTransId="{D16E44B5-09ED-4274-B3F2-6FB9EE5C2F49}" sibTransId="{7C4B90DE-F972-42B8-AA34-2AA30892FE48}"/>
    <dgm:cxn modelId="{9341D0DA-6C22-47B4-B060-81A4202E4E53}" type="presOf" srcId="{7C4B90DE-F972-42B8-AA34-2AA30892FE48}" destId="{1BA37C32-5319-482A-B2E4-6490FD1EA02E}" srcOrd="0" destOrd="0" presId="urn:microsoft.com/office/officeart/2008/layout/VerticalCurvedList"/>
    <dgm:cxn modelId="{1F89D5E4-DE74-4931-B1DC-E1FD22D7D305}" type="presOf" srcId="{83E1339D-5B33-4D1A-804B-EC07A07FF1DE}" destId="{3373F2EE-346F-43EB-BF17-B582DC3B9A83}" srcOrd="0" destOrd="0" presId="urn:microsoft.com/office/officeart/2008/layout/VerticalCurvedList"/>
    <dgm:cxn modelId="{D598C989-BC6D-448D-80A8-DCDAFD4FBB15}" type="presParOf" srcId="{0DE05309-91D2-4C67-A838-1B0D249B73AF}" destId="{DA381229-C195-4D51-84BD-D9FAEA3ED689}" srcOrd="0" destOrd="0" presId="urn:microsoft.com/office/officeart/2008/layout/VerticalCurvedList"/>
    <dgm:cxn modelId="{FDF9069D-EBF9-4AD2-9AAC-6BCCAAD7DE9D}" type="presParOf" srcId="{DA381229-C195-4D51-84BD-D9FAEA3ED689}" destId="{B315AD04-3D3A-44F0-A728-63500DB1368C}" srcOrd="0" destOrd="0" presId="urn:microsoft.com/office/officeart/2008/layout/VerticalCurvedList"/>
    <dgm:cxn modelId="{FD21765E-3B32-4E99-BB00-5AC030011510}" type="presParOf" srcId="{B315AD04-3D3A-44F0-A728-63500DB1368C}" destId="{C59F6F82-2DE3-4273-BF2A-81530C36327A}" srcOrd="0" destOrd="0" presId="urn:microsoft.com/office/officeart/2008/layout/VerticalCurvedList"/>
    <dgm:cxn modelId="{02AF043F-A1AC-48FE-BC39-4D699664B3E4}" type="presParOf" srcId="{B315AD04-3D3A-44F0-A728-63500DB1368C}" destId="{1BA37C32-5319-482A-B2E4-6490FD1EA02E}" srcOrd="1" destOrd="0" presId="urn:microsoft.com/office/officeart/2008/layout/VerticalCurvedList"/>
    <dgm:cxn modelId="{F651070A-810F-4DBD-B3AF-4A3E0B36308B}" type="presParOf" srcId="{B315AD04-3D3A-44F0-A728-63500DB1368C}" destId="{E60009FF-AEAB-46AD-8B6F-D04D99E9A6BD}" srcOrd="2" destOrd="0" presId="urn:microsoft.com/office/officeart/2008/layout/VerticalCurvedList"/>
    <dgm:cxn modelId="{F5F61643-9F6B-4F49-AC66-BB96E9C8AF2D}" type="presParOf" srcId="{B315AD04-3D3A-44F0-A728-63500DB1368C}" destId="{C846083E-017E-43B9-8D00-66E9FD0B4878}" srcOrd="3" destOrd="0" presId="urn:microsoft.com/office/officeart/2008/layout/VerticalCurvedList"/>
    <dgm:cxn modelId="{41BEE963-75FC-418D-AA46-EA32E5EDABD2}" type="presParOf" srcId="{DA381229-C195-4D51-84BD-D9FAEA3ED689}" destId="{C31C09F7-D35E-43B1-8FB0-E2288ECE8A11}" srcOrd="1" destOrd="0" presId="urn:microsoft.com/office/officeart/2008/layout/VerticalCurvedList"/>
    <dgm:cxn modelId="{BE72F6A6-0A9B-43F4-B50C-F30684EA3C04}" type="presParOf" srcId="{DA381229-C195-4D51-84BD-D9FAEA3ED689}" destId="{2C2DE95C-2C24-4BF7-BC93-5E5C26A392CA}" srcOrd="2" destOrd="0" presId="urn:microsoft.com/office/officeart/2008/layout/VerticalCurvedList"/>
    <dgm:cxn modelId="{06F22478-816E-4B05-855E-084898BF36E7}" type="presParOf" srcId="{2C2DE95C-2C24-4BF7-BC93-5E5C26A392CA}" destId="{E686DDE4-395F-4F79-801B-06583D5AE7FB}" srcOrd="0" destOrd="0" presId="urn:microsoft.com/office/officeart/2008/layout/VerticalCurvedList"/>
    <dgm:cxn modelId="{60960E99-9054-4219-AAE0-51EA46FC86DA}" type="presParOf" srcId="{DA381229-C195-4D51-84BD-D9FAEA3ED689}" destId="{6C360A3A-A3D7-4EAF-AF6B-D2EDFD832A20}" srcOrd="3" destOrd="0" presId="urn:microsoft.com/office/officeart/2008/layout/VerticalCurvedList"/>
    <dgm:cxn modelId="{94F8B920-2587-4AA4-965E-77F249C6AF23}" type="presParOf" srcId="{DA381229-C195-4D51-84BD-D9FAEA3ED689}" destId="{26D569DE-08AC-4A92-88D3-B89288FA3E32}" srcOrd="4" destOrd="0" presId="urn:microsoft.com/office/officeart/2008/layout/VerticalCurvedList"/>
    <dgm:cxn modelId="{DC8DF859-FBC4-4BE9-BF9F-0E08153C7EC8}" type="presParOf" srcId="{26D569DE-08AC-4A92-88D3-B89288FA3E32}" destId="{6484B12A-6C63-430E-B8F4-8B8774061323}" srcOrd="0" destOrd="0" presId="urn:microsoft.com/office/officeart/2008/layout/VerticalCurvedList"/>
    <dgm:cxn modelId="{D7DAD2BD-2471-4722-AAD8-F2CAC720F545}" type="presParOf" srcId="{DA381229-C195-4D51-84BD-D9FAEA3ED689}" destId="{F6333189-9878-46A4-B783-1589410EB706}" srcOrd="5" destOrd="0" presId="urn:microsoft.com/office/officeart/2008/layout/VerticalCurvedList"/>
    <dgm:cxn modelId="{767D235E-C747-4326-B8E7-6974C8209BA0}" type="presParOf" srcId="{DA381229-C195-4D51-84BD-D9FAEA3ED689}" destId="{1F298DE6-5A40-4905-824F-70D792ABBC37}" srcOrd="6" destOrd="0" presId="urn:microsoft.com/office/officeart/2008/layout/VerticalCurvedList"/>
    <dgm:cxn modelId="{948CC131-7DD6-46B5-BF7B-110606552AE5}" type="presParOf" srcId="{1F298DE6-5A40-4905-824F-70D792ABBC37}" destId="{2EAFDCD6-A688-407B-A469-5900C807F646}" srcOrd="0" destOrd="0" presId="urn:microsoft.com/office/officeart/2008/layout/VerticalCurvedList"/>
    <dgm:cxn modelId="{5419F27F-2C59-4F42-A158-206BC90E6DB6}" type="presParOf" srcId="{DA381229-C195-4D51-84BD-D9FAEA3ED689}" destId="{3373F2EE-346F-43EB-BF17-B582DC3B9A83}" srcOrd="7" destOrd="0" presId="urn:microsoft.com/office/officeart/2008/layout/VerticalCurvedList"/>
    <dgm:cxn modelId="{42492509-6071-45A1-9E48-3682314390B5}" type="presParOf" srcId="{DA381229-C195-4D51-84BD-D9FAEA3ED689}" destId="{DF1AB6BA-FAF1-40E3-B4F3-878D72E13034}" srcOrd="8" destOrd="0" presId="urn:microsoft.com/office/officeart/2008/layout/VerticalCurvedList"/>
    <dgm:cxn modelId="{716DCDC1-782E-4B94-9200-ED7B13AC9DCD}" type="presParOf" srcId="{DF1AB6BA-FAF1-40E3-B4F3-878D72E13034}" destId="{17DD8F5F-229F-4AD2-9624-9D50FDDA37E3}" srcOrd="0" destOrd="0" presId="urn:microsoft.com/office/officeart/2008/layout/VerticalCurvedList"/>
    <dgm:cxn modelId="{2D191CA7-B1D2-454C-958B-A5687FCA638E}" type="presParOf" srcId="{DA381229-C195-4D51-84BD-D9FAEA3ED689}" destId="{8C4CF075-7D53-4AD9-958A-ABCDDF481C88}" srcOrd="9" destOrd="0" presId="urn:microsoft.com/office/officeart/2008/layout/VerticalCurvedList"/>
    <dgm:cxn modelId="{568D44F2-1CB3-4A17-8A87-E91F52091210}" type="presParOf" srcId="{DA381229-C195-4D51-84BD-D9FAEA3ED689}" destId="{208DA7CD-70D7-4440-8DDF-F59657A7F9EE}" srcOrd="10" destOrd="0" presId="urn:microsoft.com/office/officeart/2008/layout/VerticalCurvedList"/>
    <dgm:cxn modelId="{FA391541-D2E9-4FA4-A7B0-787224730BDB}" type="presParOf" srcId="{208DA7CD-70D7-4440-8DDF-F59657A7F9EE}" destId="{6845D47C-BA2D-4188-8A87-09AA86C88D3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94A34-6A05-4D72-97F4-5EEB1BFB1FAE}">
      <dsp:nvSpPr>
        <dsp:cNvPr id="0" name=""/>
        <dsp:cNvSpPr/>
      </dsp:nvSpPr>
      <dsp:spPr>
        <a:xfrm>
          <a:off x="0" y="0"/>
          <a:ext cx="7886700" cy="1359793"/>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solidFill>
                <a:schemeClr val="tx1">
                  <a:lumMod val="50000"/>
                </a:schemeClr>
              </a:solidFill>
              <a:latin typeface="Source Sans Pro Light" panose="020B0403030403020204" pitchFamily="34" charset="0"/>
              <a:ea typeface="Source Sans Pro Light" panose="020B0403030403020204" pitchFamily="34" charset="0"/>
            </a:rPr>
            <a:t>To assess the importance of </a:t>
          </a:r>
          <a:r>
            <a:rPr lang="en-GB" sz="2800" kern="1200" dirty="0" err="1">
              <a:solidFill>
                <a:schemeClr val="tx1">
                  <a:lumMod val="50000"/>
                </a:schemeClr>
              </a:solidFill>
              <a:latin typeface="Source Sans Pro Light" panose="020B0403030403020204" pitchFamily="34" charset="0"/>
              <a:ea typeface="Source Sans Pro Light" panose="020B0403030403020204" pitchFamily="34" charset="0"/>
            </a:rPr>
            <a:t>muhasabah</a:t>
          </a:r>
          <a:endParaRPr lang="en-GB" sz="2800" kern="1200" dirty="0">
            <a:solidFill>
              <a:schemeClr val="tx1">
                <a:lumMod val="50000"/>
              </a:schemeClr>
            </a:solidFill>
            <a:latin typeface="Source Sans Pro Light" panose="020B0403030403020204" pitchFamily="34" charset="0"/>
            <a:ea typeface="Source Sans Pro Light" panose="020B0403030403020204" pitchFamily="34" charset="0"/>
          </a:endParaRPr>
        </a:p>
      </dsp:txBody>
      <dsp:txXfrm>
        <a:off x="1713319" y="0"/>
        <a:ext cx="6173380" cy="1359793"/>
      </dsp:txXfrm>
    </dsp:sp>
    <dsp:sp modelId="{99980F55-DAEB-4766-A0CF-DFD66ABE1144}">
      <dsp:nvSpPr>
        <dsp:cNvPr id="0" name=""/>
        <dsp:cNvSpPr/>
      </dsp:nvSpPr>
      <dsp:spPr>
        <a:xfrm>
          <a:off x="135979" y="135979"/>
          <a:ext cx="1577340" cy="1087834"/>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FE28FE-12E9-484E-B2D3-65F38D171808}">
      <dsp:nvSpPr>
        <dsp:cNvPr id="0" name=""/>
        <dsp:cNvSpPr/>
      </dsp:nvSpPr>
      <dsp:spPr>
        <a:xfrm>
          <a:off x="0" y="1495772"/>
          <a:ext cx="7886700" cy="1359793"/>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solidFill>
                <a:schemeClr val="tx1">
                  <a:lumMod val="50000"/>
                </a:schemeClr>
              </a:solidFill>
              <a:latin typeface="Source Sans Pro Light" panose="020B0403030403020204" pitchFamily="34" charset="0"/>
              <a:ea typeface="Source Sans Pro Light" panose="020B0403030403020204" pitchFamily="34" charset="0"/>
            </a:rPr>
            <a:t>To identify how to treat one’s </a:t>
          </a:r>
          <a:r>
            <a:rPr lang="en-GB" sz="2800" kern="1200" dirty="0" err="1">
              <a:solidFill>
                <a:schemeClr val="tx1">
                  <a:lumMod val="50000"/>
                </a:schemeClr>
              </a:solidFill>
              <a:latin typeface="Source Sans Pro Light" panose="020B0403030403020204" pitchFamily="34" charset="0"/>
              <a:ea typeface="Source Sans Pro Light" panose="020B0403030403020204" pitchFamily="34" charset="0"/>
            </a:rPr>
            <a:t>nafs</a:t>
          </a:r>
          <a:endParaRPr lang="en-GB" sz="2800" kern="1200" dirty="0">
            <a:solidFill>
              <a:schemeClr val="tx1">
                <a:lumMod val="50000"/>
              </a:schemeClr>
            </a:solidFill>
            <a:latin typeface="Source Sans Pro Light" panose="020B0403030403020204" pitchFamily="34" charset="0"/>
            <a:ea typeface="Source Sans Pro Light" panose="020B0403030403020204" pitchFamily="34" charset="0"/>
          </a:endParaRPr>
        </a:p>
      </dsp:txBody>
      <dsp:txXfrm>
        <a:off x="1713319" y="1495772"/>
        <a:ext cx="6173380" cy="1359793"/>
      </dsp:txXfrm>
    </dsp:sp>
    <dsp:sp modelId="{BC6E9F77-CB55-45CA-8B8F-A7BD0203E9E6}">
      <dsp:nvSpPr>
        <dsp:cNvPr id="0" name=""/>
        <dsp:cNvSpPr/>
      </dsp:nvSpPr>
      <dsp:spPr>
        <a:xfrm>
          <a:off x="135979" y="1631751"/>
          <a:ext cx="1577340" cy="1087834"/>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02C5D3-95CC-430F-B2F2-5FEB6B278F0C}">
      <dsp:nvSpPr>
        <dsp:cNvPr id="0" name=""/>
        <dsp:cNvSpPr/>
      </dsp:nvSpPr>
      <dsp:spPr>
        <a:xfrm>
          <a:off x="0" y="2991544"/>
          <a:ext cx="7886700" cy="135979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solidFill>
                <a:schemeClr val="tx1">
                  <a:lumMod val="50000"/>
                </a:schemeClr>
              </a:solidFill>
              <a:latin typeface="Source Sans Pro Light" panose="020B0403030403020204" pitchFamily="34" charset="0"/>
              <a:ea typeface="Source Sans Pro Light" panose="020B0403030403020204" pitchFamily="34" charset="0"/>
            </a:rPr>
            <a:t>To design a personal </a:t>
          </a:r>
          <a:r>
            <a:rPr lang="en-GB" sz="2800" kern="1200" dirty="0" err="1">
              <a:solidFill>
                <a:schemeClr val="tx1">
                  <a:lumMod val="50000"/>
                </a:schemeClr>
              </a:solidFill>
              <a:latin typeface="Source Sans Pro Light" panose="020B0403030403020204" pitchFamily="34" charset="0"/>
              <a:ea typeface="Source Sans Pro Light" panose="020B0403030403020204" pitchFamily="34" charset="0"/>
            </a:rPr>
            <a:t>muhasabah</a:t>
          </a:r>
          <a:r>
            <a:rPr lang="en-GB" sz="2800" kern="1200" dirty="0">
              <a:solidFill>
                <a:schemeClr val="tx1">
                  <a:lumMod val="50000"/>
                </a:schemeClr>
              </a:solidFill>
              <a:latin typeface="Source Sans Pro Light" panose="020B0403030403020204" pitchFamily="34" charset="0"/>
              <a:ea typeface="Source Sans Pro Light" panose="020B0403030403020204" pitchFamily="34" charset="0"/>
            </a:rPr>
            <a:t> plan</a:t>
          </a:r>
        </a:p>
      </dsp:txBody>
      <dsp:txXfrm>
        <a:off x="1713319" y="2991544"/>
        <a:ext cx="6173380" cy="1359793"/>
      </dsp:txXfrm>
    </dsp:sp>
    <dsp:sp modelId="{CC3B6A6B-290A-4600-9FD8-67C561DEB24D}">
      <dsp:nvSpPr>
        <dsp:cNvPr id="0" name=""/>
        <dsp:cNvSpPr/>
      </dsp:nvSpPr>
      <dsp:spPr>
        <a:xfrm>
          <a:off x="135979" y="3127524"/>
          <a:ext cx="1577340" cy="1087834"/>
        </a:xfrm>
        <a:prstGeom prst="roundRect">
          <a:avLst>
            <a:gd name="adj" fmla="val 10000"/>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C73F1-9361-427F-99FA-7C33B2978291}">
      <dsp:nvSpPr>
        <dsp:cNvPr id="0" name=""/>
        <dsp:cNvSpPr/>
      </dsp:nvSpPr>
      <dsp:spPr>
        <a:xfrm>
          <a:off x="1785874" y="1464019"/>
          <a:ext cx="1789357" cy="1789357"/>
        </a:xfrm>
        <a:prstGeom prst="gear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latin typeface="Source Sans Pro" panose="020B0503030403020204" pitchFamily="34" charset="0"/>
              <a:ea typeface="Source Sans Pro" panose="020B0503030403020204" pitchFamily="34" charset="0"/>
            </a:rPr>
            <a:t>Critical self-assessment</a:t>
          </a:r>
          <a:endParaRPr lang="en-GB" sz="900" kern="1200" dirty="0">
            <a:solidFill>
              <a:schemeClr val="tx1"/>
            </a:solidFill>
            <a:latin typeface="Source Sans Pro" panose="020B0503030403020204" pitchFamily="34" charset="0"/>
            <a:ea typeface="Source Sans Pro" panose="020B0503030403020204" pitchFamily="34" charset="0"/>
          </a:endParaRPr>
        </a:p>
      </dsp:txBody>
      <dsp:txXfrm>
        <a:off x="2145614" y="1883167"/>
        <a:ext cx="1069877" cy="919767"/>
      </dsp:txXfrm>
    </dsp:sp>
    <dsp:sp modelId="{233D5D74-D2A5-4883-9751-031FA48530FE}">
      <dsp:nvSpPr>
        <dsp:cNvPr id="0" name=""/>
        <dsp:cNvSpPr/>
      </dsp:nvSpPr>
      <dsp:spPr>
        <a:xfrm>
          <a:off x="744793" y="1041080"/>
          <a:ext cx="1301350" cy="1301350"/>
        </a:xfrm>
        <a:prstGeom prst="gear6">
          <a:avLst/>
        </a:prstGeom>
        <a:solidFill>
          <a:schemeClr val="accent5">
            <a:hueOff val="10367447"/>
            <a:satOff val="-15395"/>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latin typeface="Source Sans Pro" panose="020B0503030403020204" pitchFamily="34" charset="0"/>
              <a:ea typeface="Source Sans Pro" panose="020B0503030403020204" pitchFamily="34" charset="0"/>
            </a:rPr>
            <a:t>Evaluation</a:t>
          </a:r>
          <a:endParaRPr lang="en-GB" sz="900" kern="1200" dirty="0">
            <a:solidFill>
              <a:schemeClr val="tx1"/>
            </a:solidFill>
            <a:latin typeface="Source Sans Pro" panose="020B0503030403020204" pitchFamily="34" charset="0"/>
            <a:ea typeface="Source Sans Pro" panose="020B0503030403020204" pitchFamily="34" charset="0"/>
          </a:endParaRPr>
        </a:p>
      </dsp:txBody>
      <dsp:txXfrm>
        <a:off x="1072412" y="1370679"/>
        <a:ext cx="646112" cy="642152"/>
      </dsp:txXfrm>
    </dsp:sp>
    <dsp:sp modelId="{78BFFA03-D005-4F0A-8736-685D923ACC21}">
      <dsp:nvSpPr>
        <dsp:cNvPr id="0" name=""/>
        <dsp:cNvSpPr/>
      </dsp:nvSpPr>
      <dsp:spPr>
        <a:xfrm rot="20700000">
          <a:off x="1473682" y="143281"/>
          <a:ext cx="1275058" cy="1275058"/>
        </a:xfrm>
        <a:prstGeom prst="gear6">
          <a:avLst/>
        </a:prstGeom>
        <a:solidFill>
          <a:schemeClr val="accent5">
            <a:hueOff val="20734894"/>
            <a:satOff val="-30790"/>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solidFill>
                <a:schemeClr val="tx1"/>
              </a:solidFill>
              <a:latin typeface="Source Sans Pro" panose="020B0503030403020204" pitchFamily="34" charset="0"/>
              <a:ea typeface="Source Sans Pro" panose="020B0503030403020204" pitchFamily="34" charset="0"/>
            </a:rPr>
            <a:t>Introspection</a:t>
          </a:r>
          <a:endParaRPr lang="en-GB" sz="900" kern="1200" dirty="0">
            <a:solidFill>
              <a:schemeClr val="tx1"/>
            </a:solidFill>
            <a:latin typeface="Source Sans Pro" panose="020B0503030403020204" pitchFamily="34" charset="0"/>
            <a:ea typeface="Source Sans Pro" panose="020B0503030403020204" pitchFamily="34" charset="0"/>
          </a:endParaRPr>
        </a:p>
      </dsp:txBody>
      <dsp:txXfrm rot="-20700000">
        <a:off x="1753340" y="422939"/>
        <a:ext cx="715742" cy="715742"/>
      </dsp:txXfrm>
    </dsp:sp>
    <dsp:sp modelId="{15A215B1-8F6C-426D-BC25-9543C2160E70}">
      <dsp:nvSpPr>
        <dsp:cNvPr id="0" name=""/>
        <dsp:cNvSpPr/>
      </dsp:nvSpPr>
      <dsp:spPr>
        <a:xfrm>
          <a:off x="1638232" y="1199678"/>
          <a:ext cx="2290377" cy="2290377"/>
        </a:xfrm>
        <a:prstGeom prst="circularArrow">
          <a:avLst>
            <a:gd name="adj1" fmla="val 4687"/>
            <a:gd name="adj2" fmla="val 299029"/>
            <a:gd name="adj3" fmla="val 2488630"/>
            <a:gd name="adj4" fmla="val 15921921"/>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C70EFC-D6C0-4776-A006-91081A03B0BC}">
      <dsp:nvSpPr>
        <dsp:cNvPr id="0" name=""/>
        <dsp:cNvSpPr/>
      </dsp:nvSpPr>
      <dsp:spPr>
        <a:xfrm>
          <a:off x="514326" y="757178"/>
          <a:ext cx="1664102" cy="1664102"/>
        </a:xfrm>
        <a:prstGeom prst="leftCircularArrow">
          <a:avLst>
            <a:gd name="adj1" fmla="val 6452"/>
            <a:gd name="adj2" fmla="val 429999"/>
            <a:gd name="adj3" fmla="val 10489124"/>
            <a:gd name="adj4" fmla="val 14837806"/>
            <a:gd name="adj5" fmla="val 7527"/>
          </a:avLst>
        </a:prstGeom>
        <a:solidFill>
          <a:schemeClr val="accent5">
            <a:hueOff val="10367447"/>
            <a:satOff val="-15395"/>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2B096A-4622-4B14-B841-B803B550D9B7}">
      <dsp:nvSpPr>
        <dsp:cNvPr id="0" name=""/>
        <dsp:cNvSpPr/>
      </dsp:nvSpPr>
      <dsp:spPr>
        <a:xfrm>
          <a:off x="1178748" y="-131966"/>
          <a:ext cx="1794237" cy="1794237"/>
        </a:xfrm>
        <a:prstGeom prst="circularArrow">
          <a:avLst>
            <a:gd name="adj1" fmla="val 5984"/>
            <a:gd name="adj2" fmla="val 394124"/>
            <a:gd name="adj3" fmla="val 13313824"/>
            <a:gd name="adj4" fmla="val 10508221"/>
            <a:gd name="adj5" fmla="val 6981"/>
          </a:avLst>
        </a:prstGeom>
        <a:solidFill>
          <a:schemeClr val="accent5">
            <a:hueOff val="20734894"/>
            <a:satOff val="-30790"/>
            <a:lumOff val="-353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E8863-D4A9-4A1A-8035-6F86EC84A1EE}">
      <dsp:nvSpPr>
        <dsp:cNvPr id="0" name=""/>
        <dsp:cNvSpPr/>
      </dsp:nvSpPr>
      <dsp:spPr>
        <a:xfrm rot="4396374">
          <a:off x="265585" y="1019671"/>
          <a:ext cx="3961771" cy="2762841"/>
        </a:xfrm>
        <a:prstGeom prst="swooshArrow">
          <a:avLst>
            <a:gd name="adj1" fmla="val 16310"/>
            <a:gd name="adj2" fmla="val 313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C88F4-BDC2-47A0-A947-76EE06595E05}">
      <dsp:nvSpPr>
        <dsp:cNvPr id="0" name=""/>
        <dsp:cNvSpPr/>
      </dsp:nvSpPr>
      <dsp:spPr>
        <a:xfrm>
          <a:off x="1918793" y="1503421"/>
          <a:ext cx="100047" cy="100047"/>
        </a:xfrm>
        <a:prstGeom prst="ellipse">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65B30A-2941-46EB-93EE-A52F29A425A7}">
      <dsp:nvSpPr>
        <dsp:cNvPr id="0" name=""/>
        <dsp:cNvSpPr/>
      </dsp:nvSpPr>
      <dsp:spPr>
        <a:xfrm>
          <a:off x="2790121" y="2352904"/>
          <a:ext cx="100047" cy="100047"/>
        </a:xfrm>
        <a:prstGeom prst="ellipse">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66BDFA-5230-4470-A110-6C77D6CD4882}">
      <dsp:nvSpPr>
        <dsp:cNvPr id="0" name=""/>
        <dsp:cNvSpPr/>
      </dsp:nvSpPr>
      <dsp:spPr>
        <a:xfrm>
          <a:off x="0" y="106433"/>
          <a:ext cx="1867852" cy="73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marL="0" lvl="0" indent="0" algn="ctr" defTabSz="889000">
            <a:lnSpc>
              <a:spcPct val="90000"/>
            </a:lnSpc>
            <a:spcBef>
              <a:spcPct val="0"/>
            </a:spcBef>
            <a:spcAft>
              <a:spcPct val="35000"/>
            </a:spcAft>
            <a:buNone/>
          </a:pPr>
          <a:r>
            <a:rPr lang="en-GB" sz="2000" b="1" kern="1200" dirty="0">
              <a:latin typeface="Source Sans Pro" panose="020B0503030403020204" pitchFamily="34" charset="0"/>
              <a:ea typeface="Source Sans Pro" panose="020B0503030403020204" pitchFamily="34" charset="0"/>
            </a:rPr>
            <a:t>1. </a:t>
          </a:r>
          <a:r>
            <a:rPr lang="en-GB" sz="2000" b="1" kern="1200" dirty="0" err="1">
              <a:latin typeface="Source Sans Pro" panose="020B0503030403020204" pitchFamily="34" charset="0"/>
              <a:ea typeface="Source Sans Pro" panose="020B0503030403020204" pitchFamily="34" charset="0"/>
            </a:rPr>
            <a:t>Farḍ</a:t>
          </a:r>
          <a:r>
            <a:rPr lang="en-GB" sz="2000" b="1" kern="1200" dirty="0">
              <a:latin typeface="Source Sans Pro" panose="020B0503030403020204" pitchFamily="34" charset="0"/>
              <a:ea typeface="Source Sans Pro" panose="020B0503030403020204" pitchFamily="34" charset="0"/>
            </a:rPr>
            <a:t> deeds</a:t>
          </a:r>
          <a:endParaRPr lang="en-GB" sz="2000" kern="1200" dirty="0">
            <a:latin typeface="Source Sans Pro" panose="020B0503030403020204" pitchFamily="34" charset="0"/>
            <a:ea typeface="Source Sans Pro" panose="020B0503030403020204" pitchFamily="34" charset="0"/>
          </a:endParaRPr>
        </a:p>
      </dsp:txBody>
      <dsp:txXfrm>
        <a:off x="0" y="106433"/>
        <a:ext cx="1867852" cy="734290"/>
      </dsp:txXfrm>
    </dsp:sp>
    <dsp:sp modelId="{11522082-F9DE-49EC-8D18-B7D0178C296B}">
      <dsp:nvSpPr>
        <dsp:cNvPr id="0" name=""/>
        <dsp:cNvSpPr/>
      </dsp:nvSpPr>
      <dsp:spPr>
        <a:xfrm>
          <a:off x="2473642" y="1186299"/>
          <a:ext cx="2574607" cy="73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en-GB" sz="2000" b="1" kern="1200" dirty="0">
              <a:latin typeface="Source Sans Pro" panose="020B0503030403020204" pitchFamily="34" charset="0"/>
              <a:ea typeface="Source Sans Pro" panose="020B0503030403020204" pitchFamily="34" charset="0"/>
            </a:rPr>
            <a:t>2. Forbidden acts</a:t>
          </a:r>
          <a:endParaRPr lang="en-GB" sz="2000" kern="1200" dirty="0">
            <a:latin typeface="Source Sans Pro" panose="020B0503030403020204" pitchFamily="34" charset="0"/>
            <a:ea typeface="Source Sans Pro" panose="020B0503030403020204" pitchFamily="34" charset="0"/>
          </a:endParaRPr>
        </a:p>
      </dsp:txBody>
      <dsp:txXfrm>
        <a:off x="2473642" y="1186299"/>
        <a:ext cx="2574607" cy="734290"/>
      </dsp:txXfrm>
    </dsp:sp>
    <dsp:sp modelId="{0259EB07-908F-4C8B-BF29-6E24AB8D97BE}">
      <dsp:nvSpPr>
        <dsp:cNvPr id="0" name=""/>
        <dsp:cNvSpPr/>
      </dsp:nvSpPr>
      <dsp:spPr>
        <a:xfrm>
          <a:off x="0" y="2035782"/>
          <a:ext cx="2524125" cy="73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r" defTabSz="889000">
            <a:lnSpc>
              <a:spcPct val="90000"/>
            </a:lnSpc>
            <a:spcBef>
              <a:spcPct val="0"/>
            </a:spcBef>
            <a:spcAft>
              <a:spcPct val="35000"/>
            </a:spcAft>
            <a:buNone/>
          </a:pPr>
          <a:r>
            <a:rPr lang="en-GB" sz="2000" b="1" kern="1200" dirty="0">
              <a:latin typeface="Source Sans Pro" panose="020B0503030403020204" pitchFamily="34" charset="0"/>
              <a:ea typeface="Source Sans Pro" panose="020B0503030403020204" pitchFamily="34" charset="0"/>
            </a:rPr>
            <a:t>3. Heedlessness</a:t>
          </a:r>
          <a:endParaRPr lang="en-GB" sz="2000" kern="1200" dirty="0">
            <a:latin typeface="Source Sans Pro" panose="020B0503030403020204" pitchFamily="34" charset="0"/>
            <a:ea typeface="Source Sans Pro" panose="020B0503030403020204" pitchFamily="34" charset="0"/>
          </a:endParaRPr>
        </a:p>
      </dsp:txBody>
      <dsp:txXfrm>
        <a:off x="0" y="2035782"/>
        <a:ext cx="2524125" cy="734290"/>
      </dsp:txXfrm>
    </dsp:sp>
    <dsp:sp modelId="{CCBE2AD1-AE10-4033-BF06-F2C260800C30}">
      <dsp:nvSpPr>
        <dsp:cNvPr id="0" name=""/>
        <dsp:cNvSpPr/>
      </dsp:nvSpPr>
      <dsp:spPr>
        <a:xfrm>
          <a:off x="2524125" y="3961460"/>
          <a:ext cx="2524125" cy="73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t" anchorCtr="0">
          <a:noAutofit/>
        </a:bodyPr>
        <a:lstStyle/>
        <a:p>
          <a:pPr marL="0" lvl="0" indent="0" algn="ctr" defTabSz="889000">
            <a:lnSpc>
              <a:spcPct val="90000"/>
            </a:lnSpc>
            <a:spcBef>
              <a:spcPct val="0"/>
            </a:spcBef>
            <a:spcAft>
              <a:spcPct val="35000"/>
            </a:spcAft>
            <a:buNone/>
          </a:pPr>
          <a:r>
            <a:rPr lang="en-GB" sz="2000" b="1" kern="1200" dirty="0">
              <a:latin typeface="Source Sans Pro" panose="020B0503030403020204" pitchFamily="34" charset="0"/>
              <a:ea typeface="Source Sans Pro" panose="020B0503030403020204" pitchFamily="34" charset="0"/>
            </a:rPr>
            <a:t>4. Intentions</a:t>
          </a:r>
          <a:endParaRPr lang="en-GB" sz="2000" kern="1200" dirty="0">
            <a:latin typeface="Source Sans Pro" panose="020B0503030403020204" pitchFamily="34" charset="0"/>
            <a:ea typeface="Source Sans Pro" panose="020B0503030403020204" pitchFamily="34" charset="0"/>
          </a:endParaRPr>
        </a:p>
      </dsp:txBody>
      <dsp:txXfrm>
        <a:off x="2524125" y="3961460"/>
        <a:ext cx="2524125" cy="7342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37C32-5319-482A-B2E4-6490FD1EA02E}">
      <dsp:nvSpPr>
        <dsp:cNvPr id="0" name=""/>
        <dsp:cNvSpPr/>
      </dsp:nvSpPr>
      <dsp:spPr>
        <a:xfrm>
          <a:off x="-5232180" y="-801377"/>
          <a:ext cx="6230529" cy="6230529"/>
        </a:xfrm>
        <a:prstGeom prst="blockArc">
          <a:avLst>
            <a:gd name="adj1" fmla="val 18900000"/>
            <a:gd name="adj2" fmla="val 2700000"/>
            <a:gd name="adj3" fmla="val 347"/>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1C09F7-D35E-43B1-8FB0-E2288ECE8A11}">
      <dsp:nvSpPr>
        <dsp:cNvPr id="0" name=""/>
        <dsp:cNvSpPr/>
      </dsp:nvSpPr>
      <dsp:spPr>
        <a:xfrm>
          <a:off x="436634" y="289143"/>
          <a:ext cx="7734706" cy="57865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9309" tIns="43180" rIns="43180" bIns="43180"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GB" sz="1700" kern="1200" dirty="0">
              <a:solidFill>
                <a:schemeClr val="tx1"/>
              </a:solidFill>
              <a:latin typeface="Source Sans Pro" panose="020B0503030403020204" pitchFamily="34" charset="0"/>
              <a:ea typeface="Source Sans Pro" panose="020B0503030403020204" pitchFamily="34" charset="0"/>
            </a:rPr>
            <a:t>Did I do it sincerely for the sake of Allah alone?</a:t>
          </a:r>
        </a:p>
      </dsp:txBody>
      <dsp:txXfrm>
        <a:off x="436634" y="289143"/>
        <a:ext cx="7734706" cy="578656"/>
      </dsp:txXfrm>
    </dsp:sp>
    <dsp:sp modelId="{E686DDE4-395F-4F79-801B-06583D5AE7FB}">
      <dsp:nvSpPr>
        <dsp:cNvPr id="0" name=""/>
        <dsp:cNvSpPr/>
      </dsp:nvSpPr>
      <dsp:spPr>
        <a:xfrm>
          <a:off x="74973" y="216811"/>
          <a:ext cx="723321" cy="723321"/>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360A3A-A3D7-4EAF-AF6B-D2EDFD832A20}">
      <dsp:nvSpPr>
        <dsp:cNvPr id="0" name=""/>
        <dsp:cNvSpPr/>
      </dsp:nvSpPr>
      <dsp:spPr>
        <a:xfrm>
          <a:off x="851283" y="1156851"/>
          <a:ext cx="7320058" cy="57865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9309" tIns="43180" rIns="43180" bIns="43180"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GB" sz="1700" kern="1200" dirty="0">
              <a:solidFill>
                <a:schemeClr val="tx1"/>
              </a:solidFill>
              <a:latin typeface="Source Sans Pro" panose="020B0503030403020204" pitchFamily="34" charset="0"/>
              <a:ea typeface="Source Sans Pro" panose="020B0503030403020204" pitchFamily="34" charset="0"/>
            </a:rPr>
            <a:t>What were my deficiencies in the act of worship I did (e.g. Did I miss out on khushūʿ in ṣalāh? Did I ruin my fast by backbiting?)</a:t>
          </a:r>
        </a:p>
      </dsp:txBody>
      <dsp:txXfrm>
        <a:off x="851283" y="1156851"/>
        <a:ext cx="7320058" cy="578656"/>
      </dsp:txXfrm>
    </dsp:sp>
    <dsp:sp modelId="{6484B12A-6C63-430E-B8F4-8B8774061323}">
      <dsp:nvSpPr>
        <dsp:cNvPr id="0" name=""/>
        <dsp:cNvSpPr/>
      </dsp:nvSpPr>
      <dsp:spPr>
        <a:xfrm>
          <a:off x="489622" y="1084519"/>
          <a:ext cx="723321" cy="723321"/>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333189-9878-46A4-B783-1589410EB706}">
      <dsp:nvSpPr>
        <dsp:cNvPr id="0" name=""/>
        <dsp:cNvSpPr/>
      </dsp:nvSpPr>
      <dsp:spPr>
        <a:xfrm>
          <a:off x="978546" y="2024559"/>
          <a:ext cx="7192794" cy="57865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9309" tIns="43180" rIns="43180" bIns="43180"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GB" sz="1700" kern="1200" dirty="0">
              <a:solidFill>
                <a:schemeClr val="tx1"/>
              </a:solidFill>
              <a:latin typeface="Source Sans Pro" panose="020B0503030403020204" pitchFamily="34" charset="0"/>
              <a:ea typeface="Source Sans Pro" panose="020B0503030403020204" pitchFamily="34" charset="0"/>
            </a:rPr>
            <a:t>Did I perform a good deed which was of lesser importance, and justified it to myself by thinking that I was ‘still doing something good’?</a:t>
          </a:r>
        </a:p>
      </dsp:txBody>
      <dsp:txXfrm>
        <a:off x="978546" y="2024559"/>
        <a:ext cx="7192794" cy="578656"/>
      </dsp:txXfrm>
    </dsp:sp>
    <dsp:sp modelId="{2EAFDCD6-A688-407B-A469-5900C807F646}">
      <dsp:nvSpPr>
        <dsp:cNvPr id="0" name=""/>
        <dsp:cNvSpPr/>
      </dsp:nvSpPr>
      <dsp:spPr>
        <a:xfrm>
          <a:off x="616886" y="1952226"/>
          <a:ext cx="723321" cy="723321"/>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73F2EE-346F-43EB-BF17-B582DC3B9A83}">
      <dsp:nvSpPr>
        <dsp:cNvPr id="0" name=""/>
        <dsp:cNvSpPr/>
      </dsp:nvSpPr>
      <dsp:spPr>
        <a:xfrm>
          <a:off x="851283" y="2892266"/>
          <a:ext cx="7320058" cy="57865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9309" tIns="43180" rIns="43180" bIns="43180"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GB" sz="1700" kern="1200" dirty="0">
              <a:solidFill>
                <a:schemeClr val="tx1"/>
              </a:solidFill>
              <a:latin typeface="Source Sans Pro" panose="020B0503030403020204" pitchFamily="34" charset="0"/>
              <a:ea typeface="Source Sans Pro" panose="020B0503030403020204" pitchFamily="34" charset="0"/>
            </a:rPr>
            <a:t>Did I use my intention to transform an ordinary deed into an act of worship?</a:t>
          </a:r>
        </a:p>
      </dsp:txBody>
      <dsp:txXfrm>
        <a:off x="851283" y="2892266"/>
        <a:ext cx="7320058" cy="578656"/>
      </dsp:txXfrm>
    </dsp:sp>
    <dsp:sp modelId="{17DD8F5F-229F-4AD2-9624-9D50FDDA37E3}">
      <dsp:nvSpPr>
        <dsp:cNvPr id="0" name=""/>
        <dsp:cNvSpPr/>
      </dsp:nvSpPr>
      <dsp:spPr>
        <a:xfrm>
          <a:off x="489622" y="2819934"/>
          <a:ext cx="723321" cy="723321"/>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4CF075-7D53-4AD9-958A-ABCDDF481C88}">
      <dsp:nvSpPr>
        <dsp:cNvPr id="0" name=""/>
        <dsp:cNvSpPr/>
      </dsp:nvSpPr>
      <dsp:spPr>
        <a:xfrm>
          <a:off x="436634" y="3759974"/>
          <a:ext cx="7734706" cy="57865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9309" tIns="43180" rIns="43180" bIns="43180"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GB" sz="1700" kern="1200" dirty="0">
              <a:solidFill>
                <a:schemeClr val="tx1"/>
              </a:solidFill>
              <a:latin typeface="Source Sans Pro" panose="020B0503030403020204" pitchFamily="34" charset="0"/>
              <a:ea typeface="Source Sans Pro" panose="020B0503030403020204" pitchFamily="34" charset="0"/>
            </a:rPr>
            <a:t>How much of my ‘screen time’ is spent on what spiritually and mentally nourishes me?</a:t>
          </a:r>
        </a:p>
      </dsp:txBody>
      <dsp:txXfrm>
        <a:off x="436634" y="3759974"/>
        <a:ext cx="7734706" cy="578656"/>
      </dsp:txXfrm>
    </dsp:sp>
    <dsp:sp modelId="{6845D47C-BA2D-4188-8A87-09AA86C88D3D}">
      <dsp:nvSpPr>
        <dsp:cNvPr id="0" name=""/>
        <dsp:cNvSpPr/>
      </dsp:nvSpPr>
      <dsp:spPr>
        <a:xfrm>
          <a:off x="74973" y="3687642"/>
          <a:ext cx="723321" cy="723321"/>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39A22F-82AB-4298-82D9-2F07DA0C7623}" type="datetimeFigureOut">
              <a:rPr lang="en-GB" smtClean="0"/>
              <a:t>25/11/2022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4D48A-EAF6-41CD-A8BC-17491EA739BA}" type="slidenum">
              <a:rPr lang="en-GB" smtClean="0"/>
              <a:t>‹#›</a:t>
            </a:fld>
            <a:endParaRPr lang="en-GB"/>
          </a:p>
        </p:txBody>
      </p:sp>
    </p:spTree>
    <p:extLst>
      <p:ext uri="{BB962C8B-B14F-4D97-AF65-F5344CB8AC3E}">
        <p14:creationId xmlns:p14="http://schemas.microsoft.com/office/powerpoint/2010/main" val="123123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ouLoNiFy8t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MOO (sound a cow makes) + HASA + BAA (sound a sheep makes)</a:t>
            </a:r>
          </a:p>
          <a:p>
            <a:endParaRPr lang="en-US" dirty="0"/>
          </a:p>
          <a:p>
            <a:r>
              <a:rPr lang="en-US" dirty="0"/>
              <a:t>(</a:t>
            </a:r>
            <a:r>
              <a:rPr lang="en-US" dirty="0" err="1"/>
              <a:t>Muhasabah</a:t>
            </a:r>
            <a:r>
              <a:rPr lang="en-US" dirty="0"/>
              <a:t>)</a:t>
            </a:r>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1</a:t>
            </a:fld>
            <a:endParaRPr lang="en-GB"/>
          </a:p>
        </p:txBody>
      </p:sp>
    </p:spTree>
    <p:extLst>
      <p:ext uri="{BB962C8B-B14F-4D97-AF65-F5344CB8AC3E}">
        <p14:creationId xmlns:p14="http://schemas.microsoft.com/office/powerpoint/2010/main" val="108602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are heedless of Allah, and we fail to remember Him and uphold His rights, Allah will cause us to forget that which is actually beneficial for our souls. In effect, it is </a:t>
            </a:r>
            <a:r>
              <a:rPr lang="en-GB" b="1" dirty="0"/>
              <a:t>we</a:t>
            </a:r>
            <a:r>
              <a:rPr lang="en-GB" dirty="0"/>
              <a:t> who lose out, when we move far away from our Creator, and surrender to the whims and desires of our souls.</a:t>
            </a:r>
          </a:p>
        </p:txBody>
      </p:sp>
      <p:sp>
        <p:nvSpPr>
          <p:cNvPr id="4" name="Slide Number Placeholder 3"/>
          <p:cNvSpPr>
            <a:spLocks noGrp="1"/>
          </p:cNvSpPr>
          <p:nvPr>
            <p:ph type="sldNum" sz="quarter" idx="5"/>
          </p:nvPr>
        </p:nvSpPr>
        <p:spPr/>
        <p:txBody>
          <a:bodyPr/>
          <a:lstStyle/>
          <a:p>
            <a:fld id="{72E4D48A-EAF6-41CD-A8BC-17491EA739BA}" type="slidenum">
              <a:rPr lang="en-GB" smtClean="0"/>
              <a:t>13</a:t>
            </a:fld>
            <a:endParaRPr lang="en-GB"/>
          </a:p>
        </p:txBody>
      </p:sp>
    </p:spTree>
    <p:extLst>
      <p:ext uri="{BB962C8B-B14F-4D97-AF65-F5344CB8AC3E}">
        <p14:creationId xmlns:p14="http://schemas.microsoft.com/office/powerpoint/2010/main" val="2700742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IQ" dirty="0"/>
              <a:t>وجاء رجل يشكو إلى عمر وهو مشغول فقال له : </a:t>
            </a:r>
            <a:r>
              <a:rPr lang="ar-IQ" dirty="0">
                <a:solidFill>
                  <a:srgbClr val="008000"/>
                </a:solidFill>
                <a:effectLst/>
              </a:rPr>
              <a:t>(أتتركون الخليفة حين يكون فارغا حتى إذا شغل بأمر المسلمين أتيتموه)</a:t>
            </a:r>
            <a:r>
              <a:rPr lang="ar-IQ" dirty="0"/>
              <a:t> ؟ وضربه بالدرة، فانصرف الرجل حزينا، فتذكر عمر أنه ظلمه، فدعا به وأعطاه الدرة، وقال له : «اضربني كما ضربتك» فأبى الرجل وقال : تركت حقي لله ولك ، فقال عمر : «إما أن تتركه لله فقط، وإما أن تأخذ حقك» فقال الرجل : تركته لله ، فانصرف عمر إلى منزله فصلى ركعتين ثم جلس يقول لنفسه : «يا ابن الخطاب، كنت وضيعا فرفعك الله، وضالا فهداك الله، وضعيفا فأعزك الله، وجعلك خليفة فأتي رجل يستعين بك على دفع الظلم فظلمته ؟!! ما تقول لربك غدا إذا أتيته ؟ وظل يحاسب نفسه حتى أشفق الناس عليه» </a:t>
            </a:r>
            <a:r>
              <a:rPr lang="ar-IQ" baseline="30000" dirty="0"/>
              <a:t>(</a:t>
            </a:r>
            <a:r>
              <a:rPr lang="ar-IQ" dirty="0">
                <a:solidFill>
                  <a:srgbClr val="000000"/>
                </a:solidFill>
                <a:effectLst/>
              </a:rPr>
              <a:t>مناقب أمير المؤمنين عمر بن الخطاب) لابن الجوزي</a:t>
            </a:r>
            <a:r>
              <a:rPr lang="ar-IQ" baseline="30000" dirty="0"/>
              <a:t>) </a:t>
            </a:r>
            <a:r>
              <a:rPr lang="ar-IQ" dirty="0"/>
              <a:t>.</a:t>
            </a:r>
            <a:endParaRPr lang="en-US" dirty="0"/>
          </a:p>
          <a:p>
            <a:endParaRPr lang="en-US" dirty="0"/>
          </a:p>
          <a:p>
            <a:r>
              <a:rPr lang="en-US" dirty="0"/>
              <a:t>A man came to complain to </a:t>
            </a:r>
            <a:r>
              <a:rPr lang="en-US" dirty="0" err="1"/>
              <a:t>ʿUmar</a:t>
            </a:r>
            <a:r>
              <a:rPr lang="en-US" dirty="0"/>
              <a:t> (</a:t>
            </a:r>
            <a:r>
              <a:rPr lang="en-US" dirty="0" err="1"/>
              <a:t>ra</a:t>
            </a:r>
            <a:r>
              <a:rPr lang="en-US" dirty="0"/>
              <a:t>) whilst he was busy, so he said to him. “Do you leave the Caliph when he is free; and when he becomes occupied with the matters of the Muslims, you come to him?!” And he hit him with a whip. The man returned upset. After some time </a:t>
            </a:r>
            <a:r>
              <a:rPr lang="en-US" dirty="0" err="1"/>
              <a:t>ʿUmar</a:t>
            </a:r>
            <a:r>
              <a:rPr lang="en-US" dirty="0"/>
              <a:t> realized that he had wronged him, so he called for him and gave him the whip and said to him, “Hit me as I hit you.” The man refused and said, “I have given up my right for Allah and for you.” </a:t>
            </a:r>
            <a:r>
              <a:rPr lang="en-US" dirty="0" err="1"/>
              <a:t>ʿUmar</a:t>
            </a:r>
            <a:r>
              <a:rPr lang="en-US" dirty="0"/>
              <a:t> said, “Either you give it up just for Allah, or you take your right.” The man said, “I have given it up for Allah”. </a:t>
            </a:r>
            <a:r>
              <a:rPr lang="en-US" dirty="0" err="1"/>
              <a:t>ʿUmar</a:t>
            </a:r>
            <a:r>
              <a:rPr lang="en-US" dirty="0"/>
              <a:t> went back home and prayed two </a:t>
            </a:r>
            <a:r>
              <a:rPr lang="en-US" dirty="0" err="1"/>
              <a:t>rakʿahs</a:t>
            </a:r>
            <a:r>
              <a:rPr lang="en-US" dirty="0"/>
              <a:t>. He then sat saying to himself, “Son of </a:t>
            </a:r>
            <a:r>
              <a:rPr lang="en-US" dirty="0" err="1"/>
              <a:t>Khaṭṭāb</a:t>
            </a:r>
            <a:r>
              <a:rPr lang="en-US" dirty="0"/>
              <a:t>! You were insignificant and Allah raised you. You were misguided and Allah guided you. You were weak and Allah </a:t>
            </a:r>
            <a:r>
              <a:rPr lang="en-US" dirty="0" err="1"/>
              <a:t>honoured</a:t>
            </a:r>
            <a:r>
              <a:rPr lang="en-US" dirty="0"/>
              <a:t> you; and He made you a Caliph! A man came to ask your help to remove injustice, and you oppressed Him! What will you say to your Lord when you go to Him tomorrow?”</a:t>
            </a:r>
          </a:p>
          <a:p>
            <a:endParaRPr lang="en-US" dirty="0"/>
          </a:p>
          <a:p>
            <a:r>
              <a:rPr lang="ar-IQ" dirty="0"/>
              <a:t>عَنْ أَنَسِ بْنِ مَالِكٍ، قَالَ سَمِعْتُ عُمَرَ بْنَ الْخَطَّابِ، وَخَرَجْتُ، مَعَهُ حَتَّى دَخَلَ حَائِطًا فَسَمِعْتُهُ وَهُوَ، يَقُولُ وَبَيْنِي وَبَيْنَهُ جِدَارٌ - وَهُوَ فِي جَوْفِ الْحَائِطِ - عُمَرُ بْنُ الْخَطَّابِ أَمِيرُ الْمُؤْمِنِينَ بَخٍ بَخٍ وَاللَّهِ لَتَتَّقِيَنَّ اللَّهَ أَوْ لَيُعَذِّبَنَّكَ ‏.‏</a:t>
            </a:r>
            <a:endParaRPr lang="en-US" dirty="0"/>
          </a:p>
          <a:p>
            <a:endParaRPr lang="en-US" dirty="0"/>
          </a:p>
          <a:p>
            <a:r>
              <a:rPr lang="en-US" dirty="0"/>
              <a:t>https://sunnah.com/urn/518170</a:t>
            </a:r>
          </a:p>
          <a:p>
            <a:endParaRPr lang="en-US" dirty="0"/>
          </a:p>
          <a:p>
            <a:r>
              <a:rPr lang="ar-IQ" dirty="0"/>
              <a:t>عن أنس بن مالك – رضي الله عنه – قال : سمعت عمر بن الخطاب – رضي الله عنه – يوما وخرجت معه حتى دخل حائطا فسمعته يقول – وبيني وبينه جدار «عمر !! أمير المؤمنين !! بخ بخ، والله بُنَيَّ الخطاب لتتقين الله أو ليعذبنك» </a:t>
            </a:r>
            <a:r>
              <a:rPr lang="ar-IQ" baseline="30000" dirty="0"/>
              <a:t>(</a:t>
            </a:r>
            <a:r>
              <a:rPr lang="ar-IQ" dirty="0">
                <a:solidFill>
                  <a:srgbClr val="000000"/>
                </a:solidFill>
                <a:effectLst/>
              </a:rPr>
              <a:t>الزهد للإمام أحمد</a:t>
            </a:r>
            <a:r>
              <a:rPr lang="ar-IQ" baseline="30000" dirty="0"/>
              <a:t>) </a:t>
            </a:r>
            <a:r>
              <a:rPr lang="ar-IQ" dirty="0"/>
              <a:t>.</a:t>
            </a:r>
            <a:endParaRPr lang="en-GB" dirty="0"/>
          </a:p>
          <a:p>
            <a:endParaRPr lang="en-GB" dirty="0"/>
          </a:p>
          <a:p>
            <a:endParaRPr lang="en-GB" dirty="0"/>
          </a:p>
          <a:p>
            <a:r>
              <a:rPr lang="en-GB" dirty="0"/>
              <a:t>When you’re trying to do s.th good, you are more vulnerable to </a:t>
            </a:r>
            <a:r>
              <a:rPr lang="en-GB" dirty="0" err="1"/>
              <a:t>Shaytan’s</a:t>
            </a:r>
            <a:r>
              <a:rPr lang="en-GB" dirty="0"/>
              <a:t> attacks, as he wants you to either stop or ruin your deeds (e.g. through </a:t>
            </a:r>
            <a:r>
              <a:rPr lang="en-GB" dirty="0" err="1"/>
              <a:t>riya</a:t>
            </a:r>
            <a:r>
              <a:rPr lang="en-GB" dirty="0"/>
              <a:t> or </a:t>
            </a:r>
            <a:r>
              <a:rPr lang="en-GB" dirty="0" err="1"/>
              <a:t>hasad</a:t>
            </a:r>
            <a:r>
              <a:rPr lang="en-GB" dirty="0"/>
              <a:t>). </a:t>
            </a:r>
          </a:p>
        </p:txBody>
      </p:sp>
      <p:sp>
        <p:nvSpPr>
          <p:cNvPr id="4" name="Slide Number Placeholder 3"/>
          <p:cNvSpPr>
            <a:spLocks noGrp="1"/>
          </p:cNvSpPr>
          <p:nvPr>
            <p:ph type="sldNum" sz="quarter" idx="5"/>
          </p:nvPr>
        </p:nvSpPr>
        <p:spPr/>
        <p:txBody>
          <a:bodyPr/>
          <a:lstStyle/>
          <a:p>
            <a:fld id="{72E4D48A-EAF6-41CD-A8BC-17491EA739BA}" type="slidenum">
              <a:rPr lang="en-GB" smtClean="0"/>
              <a:t>14</a:t>
            </a:fld>
            <a:endParaRPr lang="en-GB"/>
          </a:p>
        </p:txBody>
      </p:sp>
    </p:spTree>
    <p:extLst>
      <p:ext uri="{BB962C8B-B14F-4D97-AF65-F5344CB8AC3E}">
        <p14:creationId xmlns:p14="http://schemas.microsoft.com/office/powerpoint/2010/main" val="3764773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3x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Morning, evening &amp; before sleep </a:t>
            </a:r>
          </a:p>
          <a:p>
            <a:endParaRPr lang="en-GB" dirty="0"/>
          </a:p>
          <a:p>
            <a:endParaRPr lang="en-GB" dirty="0"/>
          </a:p>
          <a:p>
            <a:endParaRPr lang="en-GB" dirty="0"/>
          </a:p>
          <a:p>
            <a:pPr fontAlgn="ctr">
              <a:lnSpc>
                <a:spcPts val="1365"/>
              </a:lnSpc>
              <a:spcAft>
                <a:spcPts val="600"/>
              </a:spcAft>
            </a:pPr>
            <a:r>
              <a:rPr lang="en-GB" sz="1800" dirty="0">
                <a:solidFill>
                  <a:srgbClr val="333333"/>
                </a:solidFill>
                <a:effectLst/>
                <a:latin typeface="Roboto" panose="02000000000000000000" pitchFamily="2" charset="0"/>
                <a:ea typeface="Microsoft YaHei" panose="020B0503020204020204" pitchFamily="34" charset="-122"/>
                <a:cs typeface="Times New Roman" panose="02020603050405020304" pitchFamily="18" charset="0"/>
              </a:rPr>
              <a:t>O Allah, Knower of the unseen and the seen, Creator of the heavens and the earth, the Lord and Sovereign of everything; I bear witness that there is no god but You. I seek Your protection from the evil of my own self, from the evil of </a:t>
            </a:r>
            <a:r>
              <a:rPr lang="en-GB" sz="1800" dirty="0" err="1">
                <a:solidFill>
                  <a:srgbClr val="333333"/>
                </a:solidFill>
                <a:effectLst/>
                <a:latin typeface="Roboto" panose="02000000000000000000" pitchFamily="2" charset="0"/>
                <a:ea typeface="Microsoft YaHei" panose="020B0503020204020204" pitchFamily="34" charset="-122"/>
                <a:cs typeface="Times New Roman" panose="02020603050405020304" pitchFamily="18" charset="0"/>
              </a:rPr>
              <a:t>Shaytān</a:t>
            </a:r>
            <a:r>
              <a:rPr lang="en-GB" sz="1800" dirty="0">
                <a:solidFill>
                  <a:srgbClr val="333333"/>
                </a:solidFill>
                <a:effectLst/>
                <a:latin typeface="Roboto" panose="02000000000000000000" pitchFamily="2" charset="0"/>
                <a:ea typeface="Microsoft YaHei" panose="020B0503020204020204" pitchFamily="34" charset="-122"/>
                <a:cs typeface="Times New Roman" panose="02020603050405020304" pitchFamily="18" charset="0"/>
              </a:rPr>
              <a:t> and from the evil of polytheism to which he calls, [and from inflicting evil on myself, or bringing it upon a Muslim*].</a:t>
            </a:r>
            <a:r>
              <a:rPr lang="en-GB" sz="1800" dirty="0">
                <a:solidFill>
                  <a:srgbClr val="333333"/>
                </a:solidFill>
                <a:effectLst/>
                <a:latin typeface="Microsoft YaHei" panose="020B0503020204020204" pitchFamily="34" charset="-122"/>
                <a:ea typeface="Times New Roman" panose="02020603050405020304" pitchFamily="18" charset="0"/>
                <a:cs typeface="Times New Roman" panose="02020603050405020304" pitchFamily="18" charset="0"/>
              </a:rPr>
              <a:t> </a:t>
            </a:r>
          </a:p>
          <a:p>
            <a:pPr fontAlgn="ctr">
              <a:lnSpc>
                <a:spcPts val="1365"/>
              </a:lnSpc>
              <a:spcAft>
                <a:spcPts val="600"/>
              </a:spcAft>
            </a:pPr>
            <a:endParaRPr lang="en-GB" sz="1800" dirty="0">
              <a:solidFill>
                <a:srgbClr val="333333"/>
              </a:solidFill>
              <a:effectLst/>
              <a:latin typeface="Microsoft YaHei" panose="020B0503020204020204" pitchFamily="34" charset="-122"/>
              <a:ea typeface="Times New Roman" panose="02020603050405020304" pitchFamily="18" charset="0"/>
              <a:cs typeface="Times New Roman" panose="02020603050405020304" pitchFamily="18" charset="0"/>
            </a:endParaRPr>
          </a:p>
          <a:p>
            <a:pPr fontAlgn="ctr">
              <a:lnSpc>
                <a:spcPts val="1365"/>
              </a:lnSpc>
              <a:spcAft>
                <a:spcPts val="600"/>
              </a:spcAft>
            </a:pPr>
            <a:endParaRPr lang="en-GB" sz="1800" dirty="0">
              <a:effectLst/>
              <a:latin typeface="Calibri" panose="020F0502020204030204" pitchFamily="34" charset="0"/>
              <a:ea typeface="Times New Roman" panose="02020603050405020304" pitchFamily="18" charset="0"/>
              <a:cs typeface="Arial" panose="020B0604020202020204" pitchFamily="34" charset="0"/>
            </a:endParaRPr>
          </a:p>
          <a:p>
            <a:pPr fontAlgn="ctr">
              <a:lnSpc>
                <a:spcPts val="1365"/>
              </a:lnSpc>
              <a:spcAft>
                <a:spcPts val="600"/>
              </a:spcAft>
            </a:pPr>
            <a:r>
              <a:rPr lang="en-GB" sz="1800" i="1" dirty="0">
                <a:solidFill>
                  <a:srgbClr val="333333"/>
                </a:solidFill>
                <a:effectLst/>
                <a:latin typeface="Microsoft YaHei" panose="020B0503020204020204" pitchFamily="34" charset="-122"/>
                <a:ea typeface="Times New Roman" panose="02020603050405020304" pitchFamily="18" charset="0"/>
                <a:cs typeface="Times New Roman" panose="02020603050405020304" pitchFamily="18" charset="0"/>
              </a:rPr>
              <a:t>*Addition in </a:t>
            </a:r>
            <a:r>
              <a:rPr lang="en-GB" sz="1800" i="1" dirty="0" err="1">
                <a:solidFill>
                  <a:srgbClr val="333333"/>
                </a:solidFill>
                <a:effectLst/>
                <a:latin typeface="Microsoft YaHei" panose="020B0503020204020204" pitchFamily="34" charset="-122"/>
                <a:ea typeface="Times New Roman" panose="02020603050405020304" pitchFamily="18" charset="0"/>
                <a:cs typeface="Times New Roman" panose="02020603050405020304" pitchFamily="18" charset="0"/>
              </a:rPr>
              <a:t>Tirmidhī</a:t>
            </a:r>
            <a:r>
              <a:rPr lang="en-GB" sz="1800" i="1" dirty="0">
                <a:solidFill>
                  <a:srgbClr val="333333"/>
                </a:solidFill>
                <a:effectLst/>
                <a:latin typeface="Microsoft YaHei" panose="020B0503020204020204" pitchFamily="34" charset="-122"/>
                <a:ea typeface="Times New Roman" panose="02020603050405020304" pitchFamily="18" charset="0"/>
                <a:cs typeface="Times New Roman" panose="02020603050405020304" pitchFamily="18" charset="0"/>
              </a:rPr>
              <a:t> 3529</a:t>
            </a:r>
            <a:endParaRPr lang="en-GB" sz="1800" dirty="0">
              <a:effectLst/>
              <a:latin typeface="Calibri" panose="020F0502020204030204" pitchFamily="34" charset="0"/>
              <a:ea typeface="Times New Roman" panose="02020603050405020304" pitchFamily="18" charset="0"/>
              <a:cs typeface="Arial" panose="020B0604020202020204" pitchFamily="34" charset="0"/>
            </a:endParaRPr>
          </a:p>
          <a:p>
            <a:pPr fontAlgn="ctr">
              <a:lnSpc>
                <a:spcPts val="1365"/>
              </a:lnSpc>
              <a:spcAft>
                <a:spcPts val="600"/>
              </a:spcAft>
            </a:pPr>
            <a:r>
              <a:rPr lang="en-GB" sz="1800" dirty="0">
                <a:solidFill>
                  <a:srgbClr val="2E74B5"/>
                </a:solidFill>
                <a:effectLst/>
                <a:latin typeface="Roboto" panose="02000000000000000000" pitchFamily="2" charset="0"/>
                <a:ea typeface="Microsoft YaHei" panose="020B0503020204020204" pitchFamily="34" charset="-122"/>
                <a:cs typeface="Times New Roman" panose="02020603050405020304" pitchFamily="18" charset="0"/>
              </a:rPr>
              <a:t>Abū Bakr al-</a:t>
            </a:r>
            <a:r>
              <a:rPr lang="en-GB" sz="1800" dirty="0" err="1">
                <a:solidFill>
                  <a:srgbClr val="2E74B5"/>
                </a:solidFill>
                <a:effectLst/>
                <a:latin typeface="Calibri" panose="020F0502020204030204" pitchFamily="34" charset="0"/>
                <a:ea typeface="Microsoft YaHei" panose="020B0503020204020204" pitchFamily="34" charset="-122"/>
                <a:cs typeface="Calibri" panose="020F0502020204030204" pitchFamily="34" charset="0"/>
              </a:rPr>
              <a:t>Ṣ</a:t>
            </a:r>
            <a:r>
              <a:rPr lang="en-GB" sz="1800" dirty="0" err="1">
                <a:solidFill>
                  <a:srgbClr val="2E74B5"/>
                </a:solidFill>
                <a:effectLst/>
                <a:latin typeface="Roboto" panose="02000000000000000000" pitchFamily="2" charset="0"/>
                <a:ea typeface="Microsoft YaHei" panose="020B0503020204020204" pitchFamily="34" charset="-122"/>
                <a:cs typeface="Times New Roman" panose="02020603050405020304" pitchFamily="18" charset="0"/>
              </a:rPr>
              <a:t>iddīq</a:t>
            </a:r>
            <a:r>
              <a:rPr lang="en-GB" sz="1800" dirty="0">
                <a:solidFill>
                  <a:srgbClr val="2E74B5"/>
                </a:solidFill>
                <a:effectLst/>
                <a:latin typeface="Roboto" panose="02000000000000000000" pitchFamily="2" charset="0"/>
                <a:ea typeface="Microsoft YaHei" panose="020B0503020204020204" pitchFamily="34" charset="-122"/>
                <a:cs typeface="Times New Roman" panose="02020603050405020304" pitchFamily="18" charset="0"/>
              </a:rPr>
              <a:t> (</a:t>
            </a:r>
            <a:r>
              <a:rPr lang="en-GB" sz="1800" dirty="0" err="1">
                <a:solidFill>
                  <a:srgbClr val="2E74B5"/>
                </a:solidFill>
                <a:effectLst/>
                <a:latin typeface="Roboto" panose="02000000000000000000" pitchFamily="2" charset="0"/>
                <a:ea typeface="Microsoft YaHei" panose="020B0503020204020204" pitchFamily="34" charset="-122"/>
                <a:cs typeface="Times New Roman" panose="02020603050405020304" pitchFamily="18" charset="0"/>
              </a:rPr>
              <a:t>ra</a:t>
            </a:r>
            <a:r>
              <a:rPr lang="en-GB" sz="1800" dirty="0" err="1">
                <a:solidFill>
                  <a:srgbClr val="2E74B5"/>
                </a:solidFill>
                <a:effectLst/>
                <a:latin typeface="Calibri" panose="020F0502020204030204" pitchFamily="34" charset="0"/>
                <a:ea typeface="Microsoft YaHei" panose="020B0503020204020204" pitchFamily="34" charset="-122"/>
                <a:cs typeface="Calibri" panose="020F0502020204030204" pitchFamily="34" charset="0"/>
              </a:rPr>
              <a:t>ḍ</a:t>
            </a:r>
            <a:r>
              <a:rPr lang="en-GB" sz="1800" dirty="0" err="1">
                <a:solidFill>
                  <a:srgbClr val="2E74B5"/>
                </a:solidFill>
                <a:effectLst/>
                <a:latin typeface="Roboto" panose="02000000000000000000" pitchFamily="2" charset="0"/>
                <a:ea typeface="Microsoft YaHei" panose="020B0503020204020204" pitchFamily="34" charset="-122"/>
                <a:cs typeface="Times New Roman" panose="02020603050405020304" pitchFamily="18" charset="0"/>
              </a:rPr>
              <a:t>iy</a:t>
            </a:r>
            <a:r>
              <a:rPr lang="en-GB" sz="1800" dirty="0">
                <a:solidFill>
                  <a:srgbClr val="2E74B5"/>
                </a:solidFill>
                <a:effectLst/>
                <a:latin typeface="Roboto" panose="02000000000000000000" pitchFamily="2" charset="0"/>
                <a:ea typeface="Microsoft YaHei" panose="020B0503020204020204" pitchFamily="34" charset="-122"/>
                <a:cs typeface="Times New Roman" panose="02020603050405020304" pitchFamily="18" charset="0"/>
              </a:rPr>
              <a:t> </a:t>
            </a:r>
            <a:r>
              <a:rPr lang="en-GB" sz="1800" dirty="0" err="1">
                <a:solidFill>
                  <a:srgbClr val="2E74B5"/>
                </a:solidFill>
                <a:effectLst/>
                <a:latin typeface="Roboto" panose="02000000000000000000" pitchFamily="2" charset="0"/>
                <a:ea typeface="Microsoft YaHei" panose="020B0503020204020204" pitchFamily="34" charset="-122"/>
                <a:cs typeface="Times New Roman" panose="02020603050405020304" pitchFamily="18" charset="0"/>
              </a:rPr>
              <a:t>Allāhu</a:t>
            </a:r>
            <a:r>
              <a:rPr lang="en-GB" sz="1800" dirty="0">
                <a:solidFill>
                  <a:srgbClr val="2E74B5"/>
                </a:solidFill>
                <a:effectLst/>
                <a:latin typeface="Roboto" panose="02000000000000000000" pitchFamily="2" charset="0"/>
                <a:ea typeface="Microsoft YaHei" panose="020B0503020204020204" pitchFamily="34" charset="-122"/>
                <a:cs typeface="Times New Roman" panose="02020603050405020304" pitchFamily="18" charset="0"/>
              </a:rPr>
              <a:t> </a:t>
            </a:r>
            <a:r>
              <a:rPr lang="en-GB" sz="1800" dirty="0" err="1">
                <a:solidFill>
                  <a:srgbClr val="2E74B5"/>
                </a:solidFill>
                <a:effectLst/>
                <a:latin typeface="Arial" panose="020B0604020202020204" pitchFamily="34" charset="0"/>
                <a:ea typeface="Microsoft YaHei" panose="020B0503020204020204" pitchFamily="34" charset="-122"/>
                <a:cs typeface="Arial" panose="020B0604020202020204" pitchFamily="34" charset="0"/>
              </a:rPr>
              <a:t>ʿ</a:t>
            </a:r>
            <a:r>
              <a:rPr lang="en-GB" sz="1800" dirty="0" err="1">
                <a:solidFill>
                  <a:srgbClr val="2E74B5"/>
                </a:solidFill>
                <a:effectLst/>
                <a:latin typeface="Roboto" panose="02000000000000000000" pitchFamily="2" charset="0"/>
                <a:ea typeface="Microsoft YaHei" panose="020B0503020204020204" pitchFamily="34" charset="-122"/>
                <a:cs typeface="Times New Roman" panose="02020603050405020304" pitchFamily="18" charset="0"/>
              </a:rPr>
              <a:t>anhu</a:t>
            </a:r>
            <a:r>
              <a:rPr lang="en-GB" sz="1800" dirty="0">
                <a:solidFill>
                  <a:srgbClr val="2E74B5"/>
                </a:solidFill>
                <a:effectLst/>
                <a:latin typeface="Roboto" panose="02000000000000000000" pitchFamily="2" charset="0"/>
                <a:ea typeface="Microsoft YaHei" panose="020B0503020204020204" pitchFamily="34" charset="-122"/>
                <a:cs typeface="Times New Roman" panose="02020603050405020304" pitchFamily="18" charset="0"/>
              </a:rPr>
              <a:t>) said: “O Messenger of Allah, instruct me what to say in morning and in the evening.” He said: “Say [the above].” (</a:t>
            </a:r>
            <a:r>
              <a:rPr lang="en-GB" sz="1800" dirty="0" err="1">
                <a:solidFill>
                  <a:srgbClr val="2E74B5"/>
                </a:solidFill>
                <a:effectLst/>
                <a:latin typeface="Roboto" panose="02000000000000000000" pitchFamily="2" charset="0"/>
                <a:ea typeface="Microsoft YaHei" panose="020B0503020204020204" pitchFamily="34" charset="-122"/>
                <a:cs typeface="Times New Roman" panose="02020603050405020304" pitchFamily="18" charset="0"/>
              </a:rPr>
              <a:t>Tirmidhī</a:t>
            </a:r>
            <a:r>
              <a:rPr lang="en-GB" sz="1800" dirty="0">
                <a:solidFill>
                  <a:srgbClr val="2E74B5"/>
                </a:solidFill>
                <a:effectLst/>
                <a:latin typeface="Roboto" panose="02000000000000000000" pitchFamily="2" charset="0"/>
                <a:ea typeface="Microsoft YaHei" panose="020B0503020204020204" pitchFamily="34" charset="-122"/>
                <a:cs typeface="Times New Roman" panose="02020603050405020304" pitchFamily="18" charset="0"/>
              </a:rPr>
              <a:t> 3392)</a:t>
            </a:r>
            <a:r>
              <a:rPr lang="en-GB" sz="1800" dirty="0">
                <a:solidFill>
                  <a:srgbClr val="2E74B5"/>
                </a:solidFill>
                <a:effectLst/>
                <a:latin typeface="Microsoft YaHei" panose="020B0503020204020204" pitchFamily="34" charset="-122"/>
                <a:ea typeface="Times New Roman" panose="02020603050405020304" pitchFamily="18" charset="0"/>
                <a:cs typeface="Times New Roman" panose="02020603050405020304" pitchFamily="18" charset="0"/>
              </a:rPr>
              <a:t> </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GB" sz="18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0000"/>
              </a:lnSpc>
              <a:spcAft>
                <a:spcPts val="600"/>
              </a:spcAft>
            </a:pPr>
            <a:r>
              <a:rPr lang="en-GB" sz="1800" dirty="0">
                <a:effectLst/>
                <a:latin typeface="Calibri" panose="020F0502020204030204" pitchFamily="34" charset="0"/>
                <a:ea typeface="Times New Roman" panose="02020603050405020304" pitchFamily="18" charset="0"/>
                <a:cs typeface="Arial" panose="020B0604020202020204" pitchFamily="34" charset="0"/>
              </a:rPr>
              <a:t> </a:t>
            </a:r>
            <a:r>
              <a:rPr lang="ar-SA" sz="1800" dirty="0">
                <a:solidFill>
                  <a:srgbClr val="000000"/>
                </a:solidFill>
                <a:effectLst/>
                <a:latin typeface="Calibri" panose="020F0502020204030204" pitchFamily="34" charset="0"/>
                <a:ea typeface="Times New Roman" panose="02020603050405020304" pitchFamily="18" charset="0"/>
                <a:cs typeface="Traditional Arabic" panose="02020603050405020304" pitchFamily="18" charset="-78"/>
              </a:rPr>
              <a:t>عَنْ أَبِي رَاشِدٍ الْحُبْرَانِيِّ، قَالَ أَتَيْتُ عَبْدَ اللَّهِ بْنَ عَمْرِو بْنِ الْعَاصِي فَقُلْتُ لَهُ حَدِّثْنَا مِمَّا، سَمِعْتَ مِنْ، رَسُولِ اللَّهِ صلى الله عليه وسلم ‏.‏ فَأَلْقَى إِلَىَّ صَحِيفَةً فَقَالَ هَذَا مَا كَتَبَ لِي رَسُولُ اللَّهِ صلى الله عليه وسلم قَالَ فَنَظَرْتُ فِيهَا فَإِذَا فِيهَا إِنَّ أَبَا بَكْرٍ الصِّدِّيقَ رضى الله عنه قَالَ يَا رَسُولَ اللَّهِ عَلِّمْنِي مَا أَقُولُ إِذَا أَصْبَحْتُ وَإِذَا أَمْسَيْتُ ‏.‏ فَقَالَ ‏ </a:t>
            </a:r>
            <a:r>
              <a:rPr lang="ar-SA" sz="1800" dirty="0">
                <a:effectLst/>
                <a:latin typeface="Calibri" panose="020F0502020204030204" pitchFamily="34" charset="0"/>
                <a:ea typeface="Times New Roman" panose="02020603050405020304" pitchFamily="18" charset="0"/>
                <a:cs typeface="Traditional Arabic" panose="02020603050405020304" pitchFamily="18" charset="-78"/>
              </a:rPr>
              <a:t>"‏ يَا أَبَا بَكْرٍ قُلِ اللَّهُمَّ فَاطِرَ السَّمَوَاتِ وَالأَرْضِ عَالِمَ الْغَيْبِ وَالشَّهَادَةِ لاَ إِلَهَ إِلاَّ أَنْتَ رَبَّ كُلِّ شَيْءٍ وَمَلِيكَهُ أَعُوذُ بِكَ مِنْ شَرِّ نَفْسِي وَمِنْ شَرِّ الشَّيْطَانِ وَشَرَكِهِ وَأَنْ أَقْتَرِفَ عَلَى نَفْسِي سُوءًا أَوْ أَجُرَّهُ إِلَى مُسْلِمٍ ‏"</a:t>
            </a:r>
            <a:r>
              <a:rPr lang="ar-SA" sz="1800" dirty="0">
                <a:solidFill>
                  <a:srgbClr val="000000"/>
                </a:solidFill>
                <a:effectLst/>
                <a:latin typeface="Calibri" panose="020F0502020204030204" pitchFamily="34" charset="0"/>
                <a:ea typeface="Times New Roman" panose="02020603050405020304" pitchFamily="18" charset="0"/>
                <a:cs typeface="Traditional Arabic" panose="02020603050405020304" pitchFamily="18" charset="-78"/>
              </a:rPr>
              <a:t>‏ </a:t>
            </a:r>
            <a:endParaRPr lang="en-GB" sz="1800" dirty="0">
              <a:effectLst/>
              <a:latin typeface="Calibri" panose="020F0502020204030204" pitchFamily="34" charset="0"/>
              <a:ea typeface="Times New Roman" panose="02020603050405020304" pitchFamily="18" charset="0"/>
              <a:cs typeface="Arial" panose="020B0604020202020204" pitchFamily="34" charset="0"/>
            </a:endParaRPr>
          </a:p>
          <a:p>
            <a:pPr>
              <a:spcAft>
                <a:spcPts val="600"/>
              </a:spcAft>
            </a:pPr>
            <a:endParaRPr lang="en-GB" sz="1800" dirty="0">
              <a:effectLst/>
              <a:latin typeface="Calibri" panose="020F0502020204030204" pitchFamily="34" charset="0"/>
              <a:ea typeface="Times New Roman" panose="02020603050405020304" pitchFamily="18" charset="0"/>
              <a:cs typeface="Arial" panose="020B0604020202020204" pitchFamily="34" charset="0"/>
            </a:endParaRPr>
          </a:p>
          <a:p>
            <a:pPr>
              <a:spcAft>
                <a:spcPts val="600"/>
              </a:spcAft>
            </a:pPr>
            <a:r>
              <a:rPr lang="en-GB" sz="1800" dirty="0">
                <a:effectLst/>
                <a:latin typeface="Calibri" panose="020F0502020204030204" pitchFamily="34" charset="0"/>
                <a:ea typeface="Times New Roman" panose="02020603050405020304" pitchFamily="18" charset="0"/>
                <a:cs typeface="Arial" panose="020B0604020202020204" pitchFamily="34" charset="0"/>
              </a:rPr>
              <a:t>For the full explanation of this </a:t>
            </a:r>
            <a:r>
              <a:rPr lang="en-GB" sz="1800" dirty="0" err="1">
                <a:effectLst/>
                <a:latin typeface="Calibri" panose="020F0502020204030204" pitchFamily="34" charset="0"/>
                <a:ea typeface="Times New Roman" panose="02020603050405020304" pitchFamily="18" charset="0"/>
                <a:cs typeface="Arial" panose="020B0604020202020204" pitchFamily="34" charset="0"/>
              </a:rPr>
              <a:t>duʿa</a:t>
            </a:r>
            <a:r>
              <a:rPr lang="en-GB" sz="1800" dirty="0">
                <a:effectLst/>
                <a:latin typeface="Calibri" panose="020F0502020204030204" pitchFamily="34" charset="0"/>
                <a:ea typeface="Times New Roman" panose="02020603050405020304" pitchFamily="18" charset="0"/>
                <a:cs typeface="Arial" panose="020B0604020202020204" pitchFamily="34" charset="0"/>
              </a:rPr>
              <a:t>, see Morning &amp; Evening </a:t>
            </a:r>
            <a:r>
              <a:rPr lang="en-GB" sz="1800" dirty="0" err="1">
                <a:effectLst/>
                <a:latin typeface="Calibri" panose="020F0502020204030204" pitchFamily="34" charset="0"/>
                <a:ea typeface="Times New Roman" panose="02020603050405020304" pitchFamily="18" charset="0"/>
                <a:cs typeface="Arial" panose="020B0604020202020204" pitchFamily="34" charset="0"/>
              </a:rPr>
              <a:t>Dua</a:t>
            </a:r>
            <a:r>
              <a:rPr lang="en-GB" sz="1800" dirty="0">
                <a:effectLst/>
                <a:latin typeface="Calibri" panose="020F0502020204030204" pitchFamily="34" charset="0"/>
                <a:ea typeface="Times New Roman" panose="02020603050405020304" pitchFamily="18" charset="0"/>
                <a:cs typeface="Arial" panose="020B0604020202020204" pitchFamily="34" charset="0"/>
              </a:rPr>
              <a:t> 6 (Dhikr &amp; </a:t>
            </a:r>
            <a:r>
              <a:rPr lang="en-GB" sz="1800" dirty="0" err="1">
                <a:effectLst/>
                <a:latin typeface="Calibri" panose="020F0502020204030204" pitchFamily="34" charset="0"/>
                <a:ea typeface="Times New Roman" panose="02020603050405020304" pitchFamily="18" charset="0"/>
                <a:cs typeface="Arial" panose="020B0604020202020204" pitchFamily="34" charset="0"/>
              </a:rPr>
              <a:t>Dua</a:t>
            </a:r>
            <a:r>
              <a:rPr lang="en-GB" sz="1800" dirty="0">
                <a:effectLst/>
                <a:latin typeface="Calibri" panose="020F0502020204030204" pitchFamily="34" charset="0"/>
                <a:ea typeface="Times New Roman" panose="02020603050405020304" pitchFamily="18" charset="0"/>
                <a:cs typeface="Arial" panose="020B0604020202020204" pitchFamily="34" charset="0"/>
              </a:rPr>
              <a:t> App)</a:t>
            </a:r>
          </a:p>
          <a:p>
            <a:pPr>
              <a:spcAft>
                <a:spcPts val="600"/>
              </a:spcAft>
            </a:pPr>
            <a:endParaRPr lang="en-GB" sz="18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nSpc>
                <a:spcPct val="110000"/>
              </a:lnSpc>
              <a:spcAft>
                <a:spcPts val="600"/>
              </a:spcAft>
              <a:buSzPts val="1000"/>
              <a:buFont typeface="Symbol" panose="05050102010706020507" pitchFamily="18" charset="2"/>
              <a:buChar char=""/>
              <a:tabLst>
                <a:tab pos="457200" algn="l"/>
              </a:tabLst>
            </a:pPr>
            <a:r>
              <a:rPr lang="en-GB" sz="1800" dirty="0">
                <a:solidFill>
                  <a:srgbClr val="444444"/>
                </a:solidFill>
                <a:effectLst/>
                <a:latin typeface="PT Sans" panose="020B0503020203020204" pitchFamily="34" charset="0"/>
                <a:ea typeface="Times New Roman" panose="02020603050405020304" pitchFamily="18" charset="0"/>
                <a:cs typeface="Times New Roman" panose="02020603050405020304" pitchFamily="18" charset="0"/>
              </a:rPr>
              <a:t>Our first request is that Allah saves us from the evil of our own </a:t>
            </a:r>
            <a:r>
              <a:rPr lang="en-GB" sz="1800" dirty="0" err="1">
                <a:solidFill>
                  <a:srgbClr val="444444"/>
                </a:solidFill>
                <a:effectLst/>
                <a:latin typeface="PT Sans" panose="020B0503020203020204" pitchFamily="34" charset="0"/>
                <a:ea typeface="Times New Roman" panose="02020603050405020304" pitchFamily="18" charset="0"/>
                <a:cs typeface="Times New Roman" panose="02020603050405020304" pitchFamily="18" charset="0"/>
              </a:rPr>
              <a:t>nafs</a:t>
            </a:r>
            <a:r>
              <a:rPr lang="en-GB" sz="1800" dirty="0">
                <a:solidFill>
                  <a:srgbClr val="444444"/>
                </a:solidFill>
                <a:effectLst/>
                <a:latin typeface="PT Sans" panose="020B0503020203020204" pitchFamily="34" charset="0"/>
                <a:ea typeface="Times New Roman" panose="02020603050405020304" pitchFamily="18" charset="0"/>
                <a:cs typeface="Times New Roman" panose="02020603050405020304" pitchFamily="18" charset="0"/>
              </a:rPr>
              <a:t> (self). We seek refuge in Allah from our ‘self’ (</a:t>
            </a:r>
            <a:r>
              <a:rPr lang="en-GB" sz="1800" dirty="0" err="1">
                <a:solidFill>
                  <a:srgbClr val="444444"/>
                </a:solidFill>
                <a:effectLst/>
                <a:latin typeface="PT Sans" panose="020B0503020203020204" pitchFamily="34" charset="0"/>
                <a:ea typeface="Times New Roman" panose="02020603050405020304" pitchFamily="18" charset="0"/>
                <a:cs typeface="Times New Roman" panose="02020603050405020304" pitchFamily="18" charset="0"/>
              </a:rPr>
              <a:t>nafs</a:t>
            </a:r>
            <a:r>
              <a:rPr lang="en-GB" sz="1800" dirty="0">
                <a:solidFill>
                  <a:srgbClr val="444444"/>
                </a:solidFill>
                <a:effectLst/>
                <a:latin typeface="PT Sans" panose="020B0503020203020204" pitchFamily="34" charset="0"/>
                <a:ea typeface="Times New Roman" panose="02020603050405020304" pitchFamily="18" charset="0"/>
                <a:cs typeface="Times New Roman" panose="02020603050405020304" pitchFamily="18" charset="0"/>
              </a:rPr>
              <a:t>), even though our </a:t>
            </a:r>
            <a:r>
              <a:rPr lang="en-GB" sz="1800" dirty="0" err="1">
                <a:solidFill>
                  <a:srgbClr val="444444"/>
                </a:solidFill>
                <a:effectLst/>
                <a:latin typeface="PT Sans" panose="020B0503020203020204" pitchFamily="34" charset="0"/>
                <a:ea typeface="Times New Roman" panose="02020603050405020304" pitchFamily="18" charset="0"/>
                <a:cs typeface="Times New Roman" panose="02020603050405020304" pitchFamily="18" charset="0"/>
              </a:rPr>
              <a:t>nafs</a:t>
            </a:r>
            <a:r>
              <a:rPr lang="en-GB" sz="1800" dirty="0">
                <a:solidFill>
                  <a:srgbClr val="444444"/>
                </a:solidFill>
                <a:effectLst/>
                <a:latin typeface="PT Sans" panose="020B0503020203020204" pitchFamily="34" charset="0"/>
                <a:ea typeface="Times New Roman" panose="02020603050405020304" pitchFamily="18" charset="0"/>
                <a:cs typeface="Times New Roman" panose="02020603050405020304" pitchFamily="18" charset="0"/>
              </a:rPr>
              <a:t> is a part of us. So how can it be our enemy? Ibn al-</a:t>
            </a:r>
            <a:r>
              <a:rPr lang="en-GB" sz="1800" dirty="0" err="1">
                <a:solidFill>
                  <a:srgbClr val="444444"/>
                </a:solidFill>
                <a:effectLst/>
                <a:latin typeface="PT Sans" panose="020B0503020203020204" pitchFamily="34" charset="0"/>
                <a:ea typeface="Times New Roman" panose="02020603050405020304" pitchFamily="18" charset="0"/>
                <a:cs typeface="Times New Roman" panose="02020603050405020304" pitchFamily="18" charset="0"/>
              </a:rPr>
              <a:t>Qayyim</a:t>
            </a:r>
            <a:r>
              <a:rPr lang="en-GB" sz="1800" dirty="0">
                <a:solidFill>
                  <a:srgbClr val="444444"/>
                </a:solidFill>
                <a:effectLst/>
                <a:latin typeface="PT Sans" panose="020B0503020203020204" pitchFamily="34" charset="0"/>
                <a:ea typeface="Times New Roman" panose="02020603050405020304" pitchFamily="18" charset="0"/>
                <a:cs typeface="Times New Roman" panose="02020603050405020304" pitchFamily="18" charset="0"/>
              </a:rPr>
              <a:t> said, “Beware of your </a:t>
            </a:r>
            <a:r>
              <a:rPr lang="en-GB" sz="1800" dirty="0" err="1">
                <a:solidFill>
                  <a:srgbClr val="444444"/>
                </a:solidFill>
                <a:effectLst/>
                <a:latin typeface="PT Sans" panose="020B0503020203020204" pitchFamily="34" charset="0"/>
                <a:ea typeface="Times New Roman" panose="02020603050405020304" pitchFamily="18" charset="0"/>
                <a:cs typeface="Times New Roman" panose="02020603050405020304" pitchFamily="18" charset="0"/>
              </a:rPr>
              <a:t>nafs</a:t>
            </a:r>
            <a:r>
              <a:rPr lang="en-GB" sz="1800" dirty="0">
                <a:solidFill>
                  <a:srgbClr val="444444"/>
                </a:solidFill>
                <a:effectLst/>
                <a:latin typeface="PT Sans" panose="020B0503020203020204" pitchFamily="34" charset="0"/>
                <a:ea typeface="Times New Roman" panose="02020603050405020304" pitchFamily="18" charset="0"/>
                <a:cs typeface="Times New Roman" panose="02020603050405020304" pitchFamily="18" charset="0"/>
              </a:rPr>
              <a:t> (self), for you have not been faced with a tribulation except due to it. Do not make peace with it, for by Allah you do not honour it if you do not degrade it. You do not give it respect if you do not humiliate it. You do not give it strength if you do not break it. You do not give it rest if you do not tire it. You do not give it safety if you do not frighten it, and you do not give it happiness if you do not make it sad.”</a:t>
            </a:r>
            <a:endParaRPr lang="en-GB" sz="1800" dirty="0">
              <a:solidFill>
                <a:srgbClr val="444444"/>
              </a:solidFill>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nSpc>
                <a:spcPct val="110000"/>
              </a:lnSpc>
              <a:spcAft>
                <a:spcPts val="600"/>
              </a:spcAft>
              <a:buSzPts val="1000"/>
              <a:buFont typeface="Symbol" panose="05050102010706020507" pitchFamily="18" charset="2"/>
              <a:buChar char=""/>
              <a:tabLst>
                <a:tab pos="457200" algn="l"/>
              </a:tabLst>
            </a:pPr>
            <a:r>
              <a:rPr lang="en-GB" sz="1800" dirty="0">
                <a:solidFill>
                  <a:srgbClr val="444444"/>
                </a:solidFill>
                <a:effectLst/>
                <a:latin typeface="PT Sans" panose="020B0503020203020204" pitchFamily="34" charset="0"/>
                <a:ea typeface="Times New Roman" panose="02020603050405020304" pitchFamily="18" charset="0"/>
                <a:cs typeface="Times New Roman" panose="02020603050405020304" pitchFamily="18" charset="0"/>
              </a:rPr>
              <a:t>The statement of Ibn al-</a:t>
            </a:r>
            <a:r>
              <a:rPr lang="en-GB" sz="1800" dirty="0" err="1">
                <a:solidFill>
                  <a:srgbClr val="444444"/>
                </a:solidFill>
                <a:effectLst/>
                <a:latin typeface="PT Sans" panose="020B0503020203020204" pitchFamily="34" charset="0"/>
                <a:ea typeface="Times New Roman" panose="02020603050405020304" pitchFamily="18" charset="0"/>
                <a:cs typeface="Times New Roman" panose="02020603050405020304" pitchFamily="18" charset="0"/>
              </a:rPr>
              <a:t>Qayyim</a:t>
            </a:r>
            <a:r>
              <a:rPr lang="en-GB" sz="1800" dirty="0">
                <a:solidFill>
                  <a:srgbClr val="444444"/>
                </a:solidFill>
                <a:effectLst/>
                <a:latin typeface="PT Sans" panose="020B0503020203020204" pitchFamily="34" charset="0"/>
                <a:ea typeface="Times New Roman" panose="02020603050405020304" pitchFamily="18" charset="0"/>
                <a:cs typeface="Times New Roman" panose="02020603050405020304" pitchFamily="18" charset="0"/>
              </a:rPr>
              <a:t> can be understood when one considers that the life of the soul does not end at death. Rather it journeys on to the Hereafter. If you resist the temptations of your </a:t>
            </a:r>
            <a:r>
              <a:rPr lang="en-GB" sz="1800" dirty="0" err="1">
                <a:solidFill>
                  <a:srgbClr val="444444"/>
                </a:solidFill>
                <a:effectLst/>
                <a:latin typeface="PT Sans" panose="020B0503020203020204" pitchFamily="34" charset="0"/>
                <a:ea typeface="Times New Roman" panose="02020603050405020304" pitchFamily="18" charset="0"/>
                <a:cs typeface="Times New Roman" panose="02020603050405020304" pitchFamily="18" charset="0"/>
              </a:rPr>
              <a:t>nafs</a:t>
            </a:r>
            <a:r>
              <a:rPr lang="en-GB" sz="1800" dirty="0">
                <a:solidFill>
                  <a:srgbClr val="444444"/>
                </a:solidFill>
                <a:effectLst/>
                <a:latin typeface="PT Sans" panose="020B0503020203020204" pitchFamily="34" charset="0"/>
                <a:ea typeface="Times New Roman" panose="02020603050405020304" pitchFamily="18" charset="0"/>
                <a:cs typeface="Times New Roman" panose="02020603050405020304" pitchFamily="18" charset="0"/>
              </a:rPr>
              <a:t> (self) in this world, tomorrow you will enjoy eternal bliss, success and peace in the hereafter </a:t>
            </a:r>
            <a:r>
              <a:rPr lang="en-GB" sz="1800" dirty="0" err="1">
                <a:solidFill>
                  <a:srgbClr val="444444"/>
                </a:solidFill>
                <a:effectLst/>
                <a:latin typeface="PT Sans" panose="020B0503020203020204" pitchFamily="34" charset="0"/>
                <a:ea typeface="Times New Roman" panose="02020603050405020304" pitchFamily="18" charset="0"/>
                <a:cs typeface="Times New Roman" panose="02020603050405020304" pitchFamily="18" charset="0"/>
              </a:rPr>
              <a:t>inshā’Allah</a:t>
            </a:r>
            <a:r>
              <a:rPr lang="en-GB" sz="1800" dirty="0">
                <a:solidFill>
                  <a:srgbClr val="444444"/>
                </a:solidFill>
                <a:effectLst/>
                <a:latin typeface="PT Sans" panose="020B0503020203020204" pitchFamily="34" charset="0"/>
                <a:ea typeface="Times New Roman" panose="02020603050405020304" pitchFamily="18" charset="0"/>
                <a:cs typeface="Times New Roman" panose="02020603050405020304" pitchFamily="18" charset="0"/>
              </a:rPr>
              <a:t>.</a:t>
            </a:r>
            <a:endParaRPr lang="en-GB" sz="1800" dirty="0">
              <a:solidFill>
                <a:srgbClr val="444444"/>
              </a:solidFill>
              <a:effectLst/>
              <a:latin typeface="Calibri" panose="020F0502020204030204" pitchFamily="34" charset="0"/>
              <a:ea typeface="Times New Roman" panose="02020603050405020304" pitchFamily="18" charset="0"/>
              <a:cs typeface="Arial" panose="020B0604020202020204" pitchFamily="34" charset="0"/>
            </a:endParaRPr>
          </a:p>
          <a:p>
            <a:pPr>
              <a:spcAft>
                <a:spcPts val="600"/>
              </a:spcAft>
            </a:pPr>
            <a:endParaRPr lang="en-GB" sz="1800" dirty="0">
              <a:effectLst/>
              <a:latin typeface="Calibri" panose="020F0502020204030204" pitchFamily="34" charset="0"/>
              <a:ea typeface="Times New Roman" panose="02020603050405020304" pitchFamily="18"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15</a:t>
            </a:fld>
            <a:endParaRPr lang="en-GB"/>
          </a:p>
        </p:txBody>
      </p:sp>
    </p:spTree>
    <p:extLst>
      <p:ext uri="{BB962C8B-B14F-4D97-AF65-F5344CB8AC3E}">
        <p14:creationId xmlns:p14="http://schemas.microsoft.com/office/powerpoint/2010/main" val="270445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or more minutes.</a:t>
            </a:r>
          </a:p>
          <a:p>
            <a:endParaRPr lang="en-US" dirty="0"/>
          </a:p>
          <a:p>
            <a:r>
              <a:rPr lang="en-US" dirty="0"/>
              <a:t>In this series of lessons (on the actions and diseases of the heart), ask learners/participants to keep a reflective journal. Tell them that you will not be checking it, and it is personal to them. Ask them: reflect on what we have discussed today, and jot down some key reflections. How does it link to your life? How would you like to incorporate *today’s action of the heart* / eliminate *today’s disease of the heart* in your life? How are you going to attain Allah’s closeness through it? Write down at least 1 tangible thing you are going to do/not do.</a:t>
            </a:r>
          </a:p>
          <a:p>
            <a:endParaRPr lang="en-US" dirty="0"/>
          </a:p>
          <a:p>
            <a:r>
              <a:rPr lang="en-US" dirty="0"/>
              <a:t>Each week, ask them to review last week’s and if they did/stopped doing what they wrote down in the previous week. </a:t>
            </a:r>
          </a:p>
          <a:p>
            <a:endParaRPr lang="en-US" dirty="0"/>
          </a:p>
          <a:p>
            <a:r>
              <a:rPr lang="en-US" dirty="0"/>
              <a:t>At the end of the term/end of sessions, ask them to do a complete review, to remind themselves. </a:t>
            </a:r>
          </a:p>
          <a:p>
            <a:endParaRPr lang="en-US" dirty="0"/>
          </a:p>
          <a:p>
            <a:r>
              <a:rPr lang="en-US" dirty="0"/>
              <a:t>(</a:t>
            </a:r>
            <a:r>
              <a:rPr lang="en-US" dirty="0" err="1"/>
              <a:t>Tafakkur</a:t>
            </a:r>
            <a:r>
              <a:rPr lang="en-US" dirty="0"/>
              <a:t> and reflection are key aspects of journeying to Allah. It is not enough to tell students do XYZ, but to give them some quiet space and time to think and reflect.)</a:t>
            </a:r>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16</a:t>
            </a:fld>
            <a:endParaRPr lang="en-GB"/>
          </a:p>
        </p:txBody>
      </p:sp>
    </p:spTree>
    <p:extLst>
      <p:ext uri="{BB962C8B-B14F-4D97-AF65-F5344CB8AC3E}">
        <p14:creationId xmlns:p14="http://schemas.microsoft.com/office/powerpoint/2010/main" val="95423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17</a:t>
            </a:fld>
            <a:endParaRPr lang="en-GB"/>
          </a:p>
        </p:txBody>
      </p:sp>
    </p:spTree>
    <p:extLst>
      <p:ext uri="{BB962C8B-B14F-4D97-AF65-F5344CB8AC3E}">
        <p14:creationId xmlns:p14="http://schemas.microsoft.com/office/powerpoint/2010/main" val="2162160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20000"/>
              </a:lnSpc>
              <a:buFont typeface="Arial" panose="020B0604020202020204" pitchFamily="34" charset="0"/>
              <a:buChar char="•"/>
            </a:pPr>
            <a:r>
              <a:rPr lang="en-GB" dirty="0"/>
              <a:t>Start session with Bismillah, Praises of Allah and </a:t>
            </a:r>
            <a:r>
              <a:rPr lang="en-GB" dirty="0" err="1"/>
              <a:t>Salawat</a:t>
            </a:r>
            <a:endParaRPr lang="en-GB" dirty="0"/>
          </a:p>
          <a:p>
            <a:pPr marL="171450" indent="-171450">
              <a:lnSpc>
                <a:spcPct val="120000"/>
              </a:lnSpc>
              <a:buFont typeface="Arial" panose="020B0604020202020204" pitchFamily="34" charset="0"/>
              <a:buChar char="•"/>
            </a:pPr>
            <a:r>
              <a:rPr lang="en-GB" dirty="0"/>
              <a:t>Resource </a:t>
            </a:r>
            <a:r>
              <a:rPr lang="en-GB"/>
              <a:t>article: https://lifewithallah.com/muhasabah/</a:t>
            </a:r>
            <a:endParaRPr lang="en-GB" dirty="0"/>
          </a:p>
          <a:p>
            <a:pPr marL="0" indent="0">
              <a:lnSpc>
                <a:spcPct val="120000"/>
              </a:lnSpc>
              <a:buFont typeface="Arial" panose="020B0604020202020204" pitchFamily="34" charset="0"/>
              <a:buNone/>
            </a:pPr>
            <a:endParaRPr lang="en-GB" dirty="0"/>
          </a:p>
          <a:p>
            <a:pPr marL="171450" indent="-171450">
              <a:lnSpc>
                <a:spcPct val="120000"/>
              </a:lnSpc>
              <a:buFont typeface="Arial" panose="020B0604020202020204" pitchFamily="34" charset="0"/>
              <a:buChar char="•"/>
            </a:pPr>
            <a:r>
              <a:rPr lang="en-GB" dirty="0"/>
              <a:t>Feel free to adjust this ppt to your learners’ needs.</a:t>
            </a:r>
          </a:p>
          <a:p>
            <a:pPr marL="171450" indent="-171450">
              <a:lnSpc>
                <a:spcPct val="120000"/>
              </a:lnSpc>
              <a:buFont typeface="Arial" panose="020B0604020202020204" pitchFamily="34" charset="0"/>
              <a:buChar char="•"/>
            </a:pPr>
            <a:r>
              <a:rPr lang="en-GB" dirty="0"/>
              <a:t>The ppts sometimes assume prior knowledge and/or knowledge of Arabic.</a:t>
            </a:r>
          </a:p>
          <a:p>
            <a:pPr marL="171450" indent="-171450">
              <a:lnSpc>
                <a:spcPct val="120000"/>
              </a:lnSpc>
              <a:buFont typeface="Arial" panose="020B0604020202020204" pitchFamily="34" charset="0"/>
              <a:buChar char="•"/>
            </a:pPr>
            <a:r>
              <a:rPr lang="en-GB" dirty="0"/>
              <a:t>Read the notes before delivering the lesson.</a:t>
            </a:r>
          </a:p>
          <a:p>
            <a:pPr marL="171450" indent="-171450">
              <a:lnSpc>
                <a:spcPct val="120000"/>
              </a:lnSpc>
              <a:buFont typeface="Arial" panose="020B0604020202020204" pitchFamily="34" charset="0"/>
              <a:buChar char="•"/>
            </a:pPr>
            <a:r>
              <a:rPr lang="en-GB" dirty="0"/>
              <a:t>To make the lessons interactive, you will find ‘[A]’ = Activity throughout the slides. This can be done orally, in writing, on mini whiteboards (MWB), classroom board, flipchart paper, through discussion; alone, in pairs, groups etc, and through other methods. Vary the activity method to keep the learners engaged. </a:t>
            </a:r>
          </a:p>
          <a:p>
            <a:pPr marL="0" indent="0">
              <a:lnSpc>
                <a:spcPct val="120000"/>
              </a:lnSpc>
              <a:buFont typeface="Arial" panose="020B0604020202020204" pitchFamily="34" charset="0"/>
              <a:buNone/>
            </a:pPr>
            <a:endParaRPr lang="en-GB" dirty="0"/>
          </a:p>
          <a:p>
            <a:pPr marL="171450" indent="-171450">
              <a:lnSpc>
                <a:spcPct val="120000"/>
              </a:lnSpc>
              <a:buFont typeface="Arial" panose="020B0604020202020204" pitchFamily="34" charset="0"/>
              <a:buChar char="•"/>
            </a:pPr>
            <a:r>
              <a:rPr lang="en-GB" dirty="0"/>
              <a:t>LWA is not responsible for external links.</a:t>
            </a:r>
          </a:p>
          <a:p>
            <a:pPr marL="171450" indent="-171450">
              <a:lnSpc>
                <a:spcPct val="120000"/>
              </a:lnSpc>
              <a:buFont typeface="Arial" panose="020B0604020202020204" pitchFamily="34" charset="0"/>
              <a:buChar char="•"/>
            </a:pPr>
            <a:r>
              <a:rPr lang="en-GB" dirty="0"/>
              <a:t>Teach with </a:t>
            </a:r>
            <a:r>
              <a:rPr lang="en-GB" dirty="0" err="1"/>
              <a:t>ikhlas</a:t>
            </a:r>
            <a:r>
              <a:rPr lang="en-GB" dirty="0"/>
              <a:t>, love, passion and genuine care for your students. Build a rapport, be positive and help them to increase their love for Allah and His Messenger </a:t>
            </a:r>
            <a:r>
              <a:rPr lang="ar-SA" sz="1000" dirty="0">
                <a:solidFill>
                  <a:srgbClr val="000000"/>
                </a:solidFill>
                <a:effectLst/>
                <a:ea typeface="Times New Roman" panose="02020603050405020304" pitchFamily="18" charset="0"/>
                <a:cs typeface="Calibri Light" panose="020F0302020204030204" pitchFamily="34" charset="0"/>
              </a:rPr>
              <a:t>ﷺ</a:t>
            </a:r>
            <a:r>
              <a:rPr lang="en-GB" sz="1000" dirty="0">
                <a:solidFill>
                  <a:srgbClr val="000000"/>
                </a:solidFill>
                <a:effectLst/>
                <a:ea typeface="Times New Roman" panose="02020603050405020304" pitchFamily="18" charset="0"/>
                <a:cs typeface="Calibri Light" panose="020F0302020204030204" pitchFamily="34" charset="0"/>
              </a:rPr>
              <a:t>.</a:t>
            </a:r>
          </a:p>
          <a:p>
            <a:pPr marL="0" indent="0">
              <a:lnSpc>
                <a:spcPct val="120000"/>
              </a:lnSpc>
              <a:buFont typeface="Arial" panose="020B0604020202020204" pitchFamily="34" charset="0"/>
              <a:buNone/>
            </a:pPr>
            <a:endParaRPr lang="en-GB" dirty="0"/>
          </a:p>
          <a:p>
            <a:pPr marL="171450" indent="-171450">
              <a:lnSpc>
                <a:spcPct val="120000"/>
              </a:lnSpc>
              <a:buFont typeface="Arial" panose="020B0604020202020204" pitchFamily="34" charset="0"/>
              <a:buChar char="•"/>
            </a:pPr>
            <a:r>
              <a:rPr lang="en-GB" i="0" dirty="0"/>
              <a:t>Please give us feedback on these slides by filling in this short feedback form (you can remain anonymous): https://forms.gle/yP45KNYEbemxT7hS6</a:t>
            </a:r>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2</a:t>
            </a:fld>
            <a:endParaRPr lang="en-GB"/>
          </a:p>
        </p:txBody>
      </p:sp>
    </p:spTree>
    <p:extLst>
      <p:ext uri="{BB962C8B-B14F-4D97-AF65-F5344CB8AC3E}">
        <p14:creationId xmlns:p14="http://schemas.microsoft.com/office/powerpoint/2010/main" val="1433663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3</a:t>
            </a:fld>
            <a:endParaRPr lang="en-GB"/>
          </a:p>
        </p:txBody>
      </p:sp>
    </p:spTree>
    <p:extLst>
      <p:ext uri="{BB962C8B-B14F-4D97-AF65-F5344CB8AC3E}">
        <p14:creationId xmlns:p14="http://schemas.microsoft.com/office/powerpoint/2010/main" val="614220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āyah teaches us that if we are to be worthy of ‘</a:t>
            </a:r>
            <a:r>
              <a:rPr lang="en-GB" dirty="0" err="1"/>
              <a:t>īmān</a:t>
            </a:r>
            <a:r>
              <a:rPr lang="en-GB" dirty="0"/>
              <a:t>’, we have to adorn ourselves with </a:t>
            </a:r>
            <a:r>
              <a:rPr lang="en-GB" dirty="0" err="1"/>
              <a:t>taqwā</a:t>
            </a:r>
            <a:r>
              <a:rPr lang="en-GB" dirty="0"/>
              <a:t>, in private and public. Similarly, we have to </a:t>
            </a:r>
            <a:r>
              <a:rPr lang="en-GB" b="1" dirty="0"/>
              <a:t>hold ourselves accountable</a:t>
            </a:r>
            <a:r>
              <a:rPr lang="en-GB" dirty="0"/>
              <a:t> of what we do in this world, and what consequences our actions will have in the hereafter. This āyah also teaches us that we should live our lives with a focus on the hereafter. This world is a bridge to the hereafter, our real home. </a:t>
            </a:r>
            <a:r>
              <a:rPr lang="en-GB" b="1" dirty="0"/>
              <a:t>Everything we do in this world should be so that tomorrow, when we stand in front of Allah, He is happy with us</a:t>
            </a:r>
            <a:r>
              <a:rPr lang="en-GB" dirty="0"/>
              <a:t>. We are happy to meet Him, and He is happy to receive us.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always assess and evaluate our learning, teaching, performance at work, business plans etc…We do it for the </a:t>
            </a:r>
            <a:r>
              <a:rPr lang="en-GB" dirty="0" err="1"/>
              <a:t>dunya</a:t>
            </a:r>
            <a:r>
              <a:rPr lang="en-GB" dirty="0"/>
              <a:t> because we want to be successful in these different aspects (which is not always blameworthy), but what about the hereafter, and our real purpose in life?</a:t>
            </a:r>
          </a:p>
          <a:p>
            <a:endParaRPr lang="en-GB" dirty="0"/>
          </a:p>
          <a:p>
            <a:endParaRPr lang="en-GB" dirty="0"/>
          </a:p>
          <a:p>
            <a:endParaRPr lang="en-GB" dirty="0"/>
          </a:p>
          <a:p>
            <a:pPr marL="0" indent="0">
              <a:buNone/>
            </a:pPr>
            <a:r>
              <a:rPr lang="en-GB" dirty="0"/>
              <a:t>Qur’anic Focus (QF)</a:t>
            </a:r>
          </a:p>
          <a:p>
            <a:pPr marL="0" indent="0">
              <a:buNone/>
            </a:pPr>
            <a:r>
              <a:rPr lang="en-GB" dirty="0"/>
              <a:t>This is an attempt to connect learners’ to the Qur’an and form a strong personal bond with it. </a:t>
            </a:r>
          </a:p>
          <a:p>
            <a:r>
              <a:rPr lang="en-GB" dirty="0"/>
              <a:t>At the beginning of the year, instruct learners to bring in their personal </a:t>
            </a:r>
            <a:r>
              <a:rPr lang="en-GB" dirty="0" err="1"/>
              <a:t>mushaf</a:t>
            </a:r>
            <a:r>
              <a:rPr lang="en-GB" dirty="0"/>
              <a:t> to every class.</a:t>
            </a:r>
          </a:p>
          <a:p>
            <a:r>
              <a:rPr lang="en-GB" sz="1200" dirty="0"/>
              <a:t>Each lesson (wherever possible), physically make them open the </a:t>
            </a:r>
            <a:r>
              <a:rPr lang="en-GB" sz="1200" dirty="0" err="1"/>
              <a:t>Mushaf</a:t>
            </a:r>
            <a:r>
              <a:rPr lang="en-GB" sz="1200" dirty="0"/>
              <a:t> at least once.</a:t>
            </a:r>
          </a:p>
          <a:p>
            <a:r>
              <a:rPr lang="en-GB" dirty="0"/>
              <a:t>Ask learners to write down the chosen ayah in their books. Ask one student to recite. Ask another student to attempt a translation. Discuss and explain the meaning of the ayah.  </a:t>
            </a:r>
          </a:p>
        </p:txBody>
      </p:sp>
      <p:sp>
        <p:nvSpPr>
          <p:cNvPr id="4" name="Slide Number Placeholder 3"/>
          <p:cNvSpPr>
            <a:spLocks noGrp="1"/>
          </p:cNvSpPr>
          <p:nvPr>
            <p:ph type="sldNum" sz="quarter" idx="5"/>
          </p:nvPr>
        </p:nvSpPr>
        <p:spPr/>
        <p:txBody>
          <a:bodyPr/>
          <a:lstStyle/>
          <a:p>
            <a:fld id="{72E4D48A-EAF6-41CD-A8BC-17491EA739BA}" type="slidenum">
              <a:rPr lang="en-GB" smtClean="0"/>
              <a:t>4</a:t>
            </a:fld>
            <a:endParaRPr lang="en-GB"/>
          </a:p>
        </p:txBody>
      </p:sp>
    </p:spTree>
    <p:extLst>
      <p:ext uri="{BB962C8B-B14F-4D97-AF65-F5344CB8AC3E}">
        <p14:creationId xmlns:p14="http://schemas.microsoft.com/office/powerpoint/2010/main" val="17952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learners: How do we rectify the mistakes?</a:t>
            </a:r>
          </a:p>
          <a:p>
            <a:endParaRPr lang="en-US" dirty="0"/>
          </a:p>
          <a:p>
            <a:endParaRPr lang="en-US" dirty="0"/>
          </a:p>
          <a:p>
            <a:pPr marL="228600" indent="-228600">
              <a:buAutoNum type="arabicParenR"/>
            </a:pPr>
            <a:r>
              <a:rPr lang="en-US" dirty="0" err="1"/>
              <a:t>Tawbah</a:t>
            </a:r>
            <a:r>
              <a:rPr lang="en-US" dirty="0"/>
              <a:t> and </a:t>
            </a:r>
            <a:r>
              <a:rPr lang="en-US" dirty="0" err="1"/>
              <a:t>istighfar</a:t>
            </a:r>
            <a:endParaRPr lang="en-US" dirty="0"/>
          </a:p>
          <a:p>
            <a:pPr marL="228600" indent="-228600">
              <a:buAutoNum type="arabicParenR"/>
            </a:pPr>
            <a:r>
              <a:rPr lang="en-US" dirty="0"/>
              <a:t>If wrongdoing is to creation, </a:t>
            </a:r>
            <a:r>
              <a:rPr lang="en-US" dirty="0" err="1"/>
              <a:t>apologise</a:t>
            </a:r>
            <a:r>
              <a:rPr lang="en-US" dirty="0"/>
              <a:t>/do extra good to them/make </a:t>
            </a:r>
            <a:r>
              <a:rPr lang="en-US" dirty="0" err="1"/>
              <a:t>dua</a:t>
            </a:r>
            <a:r>
              <a:rPr lang="en-US" dirty="0"/>
              <a:t> for them </a:t>
            </a:r>
            <a:r>
              <a:rPr lang="en-US" dirty="0" err="1"/>
              <a:t>etc</a:t>
            </a:r>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5</a:t>
            </a:fld>
            <a:endParaRPr lang="en-GB"/>
          </a:p>
        </p:txBody>
      </p:sp>
    </p:spTree>
    <p:extLst>
      <p:ext uri="{BB962C8B-B14F-4D97-AF65-F5344CB8AC3E}">
        <p14:creationId xmlns:p14="http://schemas.microsoft.com/office/powerpoint/2010/main" val="3004171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has been said that the </a:t>
            </a:r>
            <a:r>
              <a:rPr lang="en-GB" dirty="0" err="1"/>
              <a:t>nafs</a:t>
            </a:r>
            <a:r>
              <a:rPr lang="en-GB" dirty="0"/>
              <a:t> is like a treacherous business partner. If you do not hold him accountable, he will run away with your money. Similarly, if we do not hold our </a:t>
            </a:r>
            <a:r>
              <a:rPr lang="en-GB" dirty="0" err="1"/>
              <a:t>nafs</a:t>
            </a:r>
            <a:r>
              <a:rPr lang="en-GB" dirty="0"/>
              <a:t> accountable, it will run away with our success and land us in the pit of destruction.</a:t>
            </a:r>
          </a:p>
          <a:p>
            <a:endParaRPr lang="en-GB" dirty="0"/>
          </a:p>
          <a:p>
            <a:r>
              <a:rPr lang="en-GB" dirty="0"/>
              <a:t>We often go easy on our </a:t>
            </a:r>
            <a:r>
              <a:rPr lang="en-GB" dirty="0" err="1"/>
              <a:t>nafs</a:t>
            </a:r>
            <a:r>
              <a:rPr lang="en-GB" dirty="0"/>
              <a:t>, but this is exactly what it wants! </a:t>
            </a:r>
            <a:r>
              <a:rPr lang="en-GB" b="1" dirty="0"/>
              <a:t>Many of the </a:t>
            </a:r>
            <a:r>
              <a:rPr lang="en-GB" b="1" dirty="0" err="1"/>
              <a:t>ʿibādāt</a:t>
            </a:r>
            <a:r>
              <a:rPr lang="en-GB" b="1" dirty="0"/>
              <a:t> trains us to gain mastery over it and teaches us not give in to its every whim.</a:t>
            </a:r>
            <a:r>
              <a:rPr lang="en-GB" dirty="0"/>
              <a:t> We should not let our </a:t>
            </a:r>
            <a:r>
              <a:rPr lang="en-GB" dirty="0" err="1"/>
              <a:t>nafs</a:t>
            </a:r>
            <a:r>
              <a:rPr lang="en-GB" dirty="0"/>
              <a:t> fool us by thinking, ‘This is only a minor sin’ or, ‘There is a difference of opinion anyway, so it doesn’t really matter.’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should treat our </a:t>
            </a:r>
            <a:r>
              <a:rPr lang="en-GB" dirty="0" err="1"/>
              <a:t>nafs</a:t>
            </a:r>
            <a:r>
              <a:rPr lang="en-GB" dirty="0"/>
              <a:t> as though it is another person and remain very strict with it. When the </a:t>
            </a:r>
            <a:r>
              <a:rPr lang="en-GB" dirty="0" err="1"/>
              <a:t>nafs</a:t>
            </a:r>
            <a:r>
              <a:rPr lang="en-GB" dirty="0"/>
              <a:t> </a:t>
            </a:r>
            <a:r>
              <a:rPr lang="en-GB" b="1" dirty="0"/>
              <a:t>slips and errs, we should reprimand it</a:t>
            </a:r>
            <a:r>
              <a:rPr lang="en-GB" dirty="0"/>
              <a:t>; and when we find it </a:t>
            </a:r>
            <a:r>
              <a:rPr lang="en-GB" b="1" dirty="0"/>
              <a:t>leaning itself to the obedience of Allah, we should push it in that direction</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Ibn al-</a:t>
            </a:r>
            <a:r>
              <a:rPr lang="en-GB" dirty="0" err="1"/>
              <a:t>Jawzi</a:t>
            </a:r>
            <a:r>
              <a:rPr lang="en-GB" dirty="0"/>
              <a:t> (</a:t>
            </a:r>
            <a:r>
              <a:rPr lang="en-GB" dirty="0" err="1"/>
              <a:t>rahimahullah</a:t>
            </a:r>
            <a:r>
              <a:rPr lang="en-GB" dirty="0"/>
              <a:t>) does this in </a:t>
            </a:r>
            <a:r>
              <a:rPr lang="en-GB" dirty="0" err="1"/>
              <a:t>Sayd</a:t>
            </a:r>
            <a:r>
              <a:rPr lang="en-GB" dirty="0"/>
              <a:t> al-</a:t>
            </a:r>
            <a:r>
              <a:rPr lang="en-GB" dirty="0" err="1"/>
              <a:t>Khatir</a:t>
            </a:r>
            <a:r>
              <a:rPr lang="en-GB" dirty="0"/>
              <a:t>. There’s some really amazing conversations he has back and forth with his own </a:t>
            </a:r>
            <a:r>
              <a:rPr lang="en-GB" dirty="0" err="1"/>
              <a:t>nafs</a:t>
            </a:r>
            <a:r>
              <a:rPr lang="en-GB" dirty="0"/>
              <a:t>. There is also an English translation available. Add it to your reading list inshallah.</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7</a:t>
            </a:fld>
            <a:endParaRPr lang="en-GB"/>
          </a:p>
        </p:txBody>
      </p:sp>
    </p:spTree>
    <p:extLst>
      <p:ext uri="{BB962C8B-B14F-4D97-AF65-F5344CB8AC3E}">
        <p14:creationId xmlns:p14="http://schemas.microsoft.com/office/powerpoint/2010/main" val="1958553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 an alert on your phone (if that helps).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30:48-38:00</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Muhasabah</a:t>
            </a:r>
            <a:r>
              <a:rPr lang="en-GB" b="1" dirty="0"/>
              <a:t> (Self Reckoning) | Sh. </a:t>
            </a:r>
            <a:r>
              <a:rPr lang="en-GB" b="1" dirty="0" err="1"/>
              <a:t>Yaser</a:t>
            </a:r>
            <a:r>
              <a:rPr lang="en-GB" b="1" dirty="0"/>
              <a:t> </a:t>
            </a:r>
            <a:r>
              <a:rPr lang="en-GB" b="1" dirty="0" err="1"/>
              <a:t>Birjas</a:t>
            </a:r>
            <a:r>
              <a:rPr lang="en-GB" b="1" dirty="0"/>
              <a:t> and Sh. Mohammad </a:t>
            </a:r>
            <a:r>
              <a:rPr lang="en-GB" b="1" dirty="0" err="1"/>
              <a:t>Elshinawy</a:t>
            </a:r>
            <a:r>
              <a:rPr lang="en-GB" b="1" dirty="0"/>
              <a:t> | Ramadan Repeat</a:t>
            </a:r>
          </a:p>
          <a:p>
            <a:r>
              <a:rPr lang="en-GB" dirty="0"/>
              <a:t>https://www.youtube.com/watch?v=m_mnXPohInY</a:t>
            </a:r>
          </a:p>
          <a:p>
            <a:endParaRPr lang="en-GB" dirty="0"/>
          </a:p>
          <a:p>
            <a:r>
              <a:rPr lang="en-GB" dirty="0"/>
              <a:t>Possible alternative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hlinkClick r:id="rId3"/>
              </a:rPr>
              <a:t>ISR Season 4 Episode 9: Accountability - Imam Taha </a:t>
            </a:r>
            <a:r>
              <a:rPr lang="en-GB" b="1" dirty="0" err="1">
                <a:hlinkClick r:id="rId3"/>
              </a:rPr>
              <a:t>Hassane</a:t>
            </a:r>
            <a:endParaRPr lang="en-GB" b="1" dirty="0"/>
          </a:p>
          <a:p>
            <a:r>
              <a:rPr lang="en-GB" dirty="0"/>
              <a:t>https://www.youtube.com/watch?v=ouLoNiFy8t8</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9</a:t>
            </a:fld>
            <a:endParaRPr lang="en-GB"/>
          </a:p>
        </p:txBody>
      </p:sp>
    </p:spTree>
    <p:extLst>
      <p:ext uri="{BB962C8B-B14F-4D97-AF65-F5344CB8AC3E}">
        <p14:creationId xmlns:p14="http://schemas.microsoft.com/office/powerpoint/2010/main" val="2617604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10</a:t>
            </a:fld>
            <a:endParaRPr lang="en-GB"/>
          </a:p>
        </p:txBody>
      </p:sp>
    </p:spTree>
    <p:extLst>
      <p:ext uri="{BB962C8B-B14F-4D97-AF65-F5344CB8AC3E}">
        <p14:creationId xmlns:p14="http://schemas.microsoft.com/office/powerpoint/2010/main" val="651040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Ibn al-</a:t>
            </a:r>
            <a:r>
              <a:rPr lang="en-GB" dirty="0" err="1"/>
              <a:t>Qayyim</a:t>
            </a:r>
            <a:r>
              <a:rPr lang="en-GB" dirty="0"/>
              <a:t> (</a:t>
            </a:r>
            <a:r>
              <a:rPr lang="en-GB" dirty="0" err="1"/>
              <a:t>raḥimahullāh</a:t>
            </a:r>
            <a:r>
              <a:rPr lang="en-GB" dirty="0"/>
              <a:t>) explains that we can evaluate ourselves in the following way:</a:t>
            </a:r>
          </a:p>
          <a:p>
            <a:endParaRPr lang="en-GB" dirty="0"/>
          </a:p>
          <a:p>
            <a:pPr marL="228600" indent="-228600">
              <a:buAutoNum type="arabicPeriod"/>
            </a:pPr>
            <a:r>
              <a:rPr lang="en-GB" b="1" dirty="0"/>
              <a:t>Obligatory (</a:t>
            </a:r>
            <a:r>
              <a:rPr lang="en-GB" b="1" dirty="0" err="1"/>
              <a:t>farḍ</a:t>
            </a:r>
            <a:r>
              <a:rPr lang="en-GB" b="1" dirty="0"/>
              <a:t>) deeds.</a:t>
            </a:r>
            <a:r>
              <a:rPr lang="en-GB" dirty="0"/>
              <a:t> Firstly, we should reflect on whether we fulfilled those deeds which are obligatory upon us, and then expiate for them. </a:t>
            </a:r>
            <a:r>
              <a:rPr lang="en-GB" dirty="0" err="1"/>
              <a:t>E.g</a:t>
            </a:r>
            <a:r>
              <a:rPr lang="en-GB" dirty="0"/>
              <a:t> if ṣalāh was missed, then immediately perform </a:t>
            </a:r>
            <a:r>
              <a:rPr lang="en-GB" dirty="0" err="1"/>
              <a:t>qaḍā</a:t>
            </a:r>
            <a:r>
              <a:rPr lang="en-GB" dirty="0"/>
              <a:t> or if it was rushed and deficient then make amends by praying additional voluntary (</a:t>
            </a:r>
            <a:r>
              <a:rPr lang="en-GB" dirty="0" err="1"/>
              <a:t>nafl</a:t>
            </a:r>
            <a:r>
              <a:rPr lang="en-GB" dirty="0"/>
              <a:t>) prayers.</a:t>
            </a:r>
          </a:p>
          <a:p>
            <a:pPr marL="0" indent="0">
              <a:buNone/>
            </a:pPr>
            <a:endParaRPr lang="en-GB" dirty="0"/>
          </a:p>
          <a:p>
            <a:r>
              <a:rPr lang="en-GB" b="1" dirty="0"/>
              <a:t>2. Forbidden acts. </a:t>
            </a:r>
            <a:r>
              <a:rPr lang="en-GB" dirty="0"/>
              <a:t>Then, we should reflect on our sins. We should sincerely repent by regretting what we did and resolve to not repeat such a sin. Where possible, we should also make amends e.g. if we insulted someone, then we should apologise to them and make duʿā’ for them.</a:t>
            </a:r>
          </a:p>
          <a:p>
            <a:endParaRPr lang="en-GB" dirty="0"/>
          </a:p>
          <a:p>
            <a:r>
              <a:rPr lang="en-GB" b="1" dirty="0"/>
              <a:t>3. Heedlessness/moments of distraction.</a:t>
            </a:r>
            <a:r>
              <a:rPr lang="en-GB" dirty="0"/>
              <a:t> The next step is to evaluate moments where we are not doing </a:t>
            </a:r>
            <a:r>
              <a:rPr lang="en-GB" dirty="0" err="1"/>
              <a:t>ḥarām</a:t>
            </a:r>
            <a:r>
              <a:rPr lang="en-GB" dirty="0"/>
              <a:t>, but are indulging in activities which are not conducive to our purpose in life (worshipping Allah). In an era of distraction, we are bombarded with various forms of entertainment and notifications leading us to wasting precious time. We should make amends for this by increasing our remembrance of Allah (dhikr, ṣalāh, Qur’ān etc.).</a:t>
            </a:r>
          </a:p>
          <a:p>
            <a:endParaRPr lang="en-GB" dirty="0"/>
          </a:p>
          <a:p>
            <a:r>
              <a:rPr lang="en-GB" b="1" dirty="0"/>
              <a:t>4. Intentions. </a:t>
            </a:r>
            <a:r>
              <a:rPr lang="en-GB" dirty="0"/>
              <a:t>This is vital, as we may perform an amazing deed, but ruin it due to </a:t>
            </a:r>
            <a:r>
              <a:rPr lang="en-GB" dirty="0" err="1"/>
              <a:t>riyā</a:t>
            </a:r>
            <a:r>
              <a:rPr lang="en-GB" dirty="0"/>
              <a:t>’ (showing off) and not do it for the sake of Allah. Or we may have done something ordinary in the day, but this could become a great act of worship if we intended to do it for the sake of Allah. For e.g. we may have a mind-numbing job, but we could </a:t>
            </a:r>
            <a:r>
              <a:rPr lang="en-GB" b="1" dirty="0"/>
              <a:t>intend</a:t>
            </a:r>
            <a:r>
              <a:rPr lang="en-GB" dirty="0"/>
              <a:t> every day before we leave the house that we are doing it to earn a </a:t>
            </a:r>
            <a:r>
              <a:rPr lang="en-GB" dirty="0" err="1"/>
              <a:t>ḥalāl</a:t>
            </a:r>
            <a:r>
              <a:rPr lang="en-GB" dirty="0"/>
              <a:t> living, provide for our families, give charity through it etc. Or we may feel like cooking for our families is a chore, but this could become an act of worship if we </a:t>
            </a:r>
            <a:r>
              <a:rPr lang="en-GB" b="1" dirty="0"/>
              <a:t>intend</a:t>
            </a:r>
            <a:r>
              <a:rPr lang="en-GB" dirty="0"/>
              <a:t> with it to feed nutritious </a:t>
            </a:r>
            <a:r>
              <a:rPr lang="en-GB" dirty="0" err="1"/>
              <a:t>ḥalāl</a:t>
            </a:r>
            <a:r>
              <a:rPr lang="en-GB" dirty="0"/>
              <a:t> food to our loved ones, so they can become strong believers and serve the </a:t>
            </a:r>
            <a:r>
              <a:rPr lang="en-GB" dirty="0" err="1"/>
              <a:t>dīn</a:t>
            </a:r>
            <a:r>
              <a:rPr lang="en-GB" dirty="0"/>
              <a:t> of Allah.</a:t>
            </a:r>
          </a:p>
          <a:p>
            <a:endParaRPr lang="en-GB" dirty="0"/>
          </a:p>
        </p:txBody>
      </p:sp>
      <p:sp>
        <p:nvSpPr>
          <p:cNvPr id="4" name="Slide Number Placeholder 3"/>
          <p:cNvSpPr>
            <a:spLocks noGrp="1"/>
          </p:cNvSpPr>
          <p:nvPr>
            <p:ph type="sldNum" sz="quarter" idx="5"/>
          </p:nvPr>
        </p:nvSpPr>
        <p:spPr/>
        <p:txBody>
          <a:bodyPr/>
          <a:lstStyle/>
          <a:p>
            <a:fld id="{72E4D48A-EAF6-41CD-A8BC-17491EA739BA}" type="slidenum">
              <a:rPr lang="en-GB" smtClean="0"/>
              <a:t>11</a:t>
            </a:fld>
            <a:endParaRPr lang="en-GB"/>
          </a:p>
        </p:txBody>
      </p:sp>
    </p:spTree>
    <p:extLst>
      <p:ext uri="{BB962C8B-B14F-4D97-AF65-F5344CB8AC3E}">
        <p14:creationId xmlns:p14="http://schemas.microsoft.com/office/powerpoint/2010/main" val="1169494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BB973C-B174-4017-9BE1-ADAB9678EB57}" type="datetimeFigureOut">
              <a:rPr lang="en-GB" smtClean="0"/>
              <a:t>25/11/2022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874479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BB973C-B174-4017-9BE1-ADAB9678EB57}" type="datetimeFigureOut">
              <a:rPr lang="en-GB" smtClean="0"/>
              <a:t>25/11/2022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984861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BB973C-B174-4017-9BE1-ADAB9678EB57}" type="datetimeFigureOut">
              <a:rPr lang="en-GB" smtClean="0"/>
              <a:t>25/11/2022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443400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CBB973C-B174-4017-9BE1-ADAB9678EB57}" type="datetimeFigureOut">
              <a:rPr lang="en-GB" smtClean="0"/>
              <a:t>25/11/2022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129144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BB973C-B174-4017-9BE1-ADAB9678EB57}" type="datetimeFigureOut">
              <a:rPr lang="en-GB" smtClean="0"/>
              <a:t>25/11/2022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114665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BB973C-B174-4017-9BE1-ADAB9678EB57}" type="datetimeFigureOut">
              <a:rPr lang="en-GB" smtClean="0"/>
              <a:t>25/11/2022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990103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CBB973C-B174-4017-9BE1-ADAB9678EB57}" type="datetimeFigureOut">
              <a:rPr lang="en-GB" smtClean="0"/>
              <a:t>25/11/2022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329407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 calcmode="lin" valueType="num">
                                      <p:cBhvr additive="base">
                                        <p:cTn id="4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 calcmode="lin" valueType="num">
                                      <p:cBhvr additive="base">
                                        <p:cTn id="4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 calcmode="lin" valueType="num">
                                      <p:cBhvr additive="base">
                                        <p:cTn id="5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anim calcmode="lin" valueType="num">
                                      <p:cBhvr additive="base">
                                        <p:cTn id="6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6" grpId="0" build="p">
        <p:tmplLst>
          <p:tmpl lvl="1">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BB973C-B174-4017-9BE1-ADAB9678EB57}" type="datetimeFigureOut">
              <a:rPr lang="en-GB" smtClean="0"/>
              <a:t>25/11/2022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3586959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BB973C-B174-4017-9BE1-ADAB9678EB57}" type="datetimeFigureOut">
              <a:rPr lang="en-GB" smtClean="0"/>
              <a:t>25/11/2022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330786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BB973C-B174-4017-9BE1-ADAB9678EB57}" type="datetimeFigureOut">
              <a:rPr lang="en-GB" smtClean="0"/>
              <a:t>25/11/2022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733890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BB973C-B174-4017-9BE1-ADAB9678EB57}" type="datetimeFigureOut">
              <a:rPr lang="en-GB" smtClean="0"/>
              <a:t>25/11/2022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839165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BB973C-B174-4017-9BE1-ADAB9678EB57}" type="datetimeFigureOut">
              <a:rPr lang="en-GB" smtClean="0"/>
              <a:t>25/11/2022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71372-4FD6-402E-AE1B-BA47B7410715}" type="slidenum">
              <a:rPr lang="en-GB" smtClean="0"/>
              <a:t>‹#›</a:t>
            </a:fld>
            <a:endParaRPr lang="en-GB"/>
          </a:p>
        </p:txBody>
      </p:sp>
    </p:spTree>
    <p:extLst>
      <p:ext uri="{BB962C8B-B14F-4D97-AF65-F5344CB8AC3E}">
        <p14:creationId xmlns:p14="http://schemas.microsoft.com/office/powerpoint/2010/main" val="812492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Lst>
  </p:timing>
  <p:txStyles>
    <p:titleStyle>
      <a:lvl1pPr algn="l" defTabSz="914400" rtl="0" eaLnBrk="1" latinLnBrk="0" hangingPunct="1">
        <a:lnSpc>
          <a:spcPct val="90000"/>
        </a:lnSpc>
        <a:spcBef>
          <a:spcPct val="0"/>
        </a:spcBef>
        <a:buNone/>
        <a:defRPr sz="7200" kern="1200">
          <a:solidFill>
            <a:schemeClr val="tx2"/>
          </a:solidFill>
          <a:latin typeface="Just Another Hand" panose="02000506000000020003"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Source Sans 3 Light" panose="020B0303030403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m_mnXPohIn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A480A-C0A2-2481-783B-D852EEEFF7AC}"/>
              </a:ext>
            </a:extLst>
          </p:cNvPr>
          <p:cNvSpPr>
            <a:spLocks noGrp="1"/>
          </p:cNvSpPr>
          <p:nvPr>
            <p:ph type="title"/>
          </p:nvPr>
        </p:nvSpPr>
        <p:spPr/>
        <p:txBody>
          <a:bodyPr>
            <a:normAutofit fontScale="90000"/>
          </a:bodyPr>
          <a:lstStyle/>
          <a:p>
            <a:r>
              <a:rPr lang="en-US" dirty="0"/>
              <a:t>Pictionary: Can You Guess The Word?</a:t>
            </a:r>
            <a:endParaRPr lang="en-GB" dirty="0"/>
          </a:p>
        </p:txBody>
      </p:sp>
      <p:sp>
        <p:nvSpPr>
          <p:cNvPr id="3" name="Content Placeholder 2">
            <a:extLst>
              <a:ext uri="{FF2B5EF4-FFF2-40B4-BE49-F238E27FC236}">
                <a16:creationId xmlns:a16="http://schemas.microsoft.com/office/drawing/2014/main" id="{15303A76-B54B-2C26-740F-68E6A16D7899}"/>
              </a:ext>
            </a:extLst>
          </p:cNvPr>
          <p:cNvSpPr>
            <a:spLocks noGrp="1"/>
          </p:cNvSpPr>
          <p:nvPr>
            <p:ph idx="1"/>
          </p:nvPr>
        </p:nvSpPr>
        <p:spPr>
          <a:xfrm>
            <a:off x="2882900" y="3517899"/>
            <a:ext cx="3568700" cy="2659063"/>
          </a:xfrm>
        </p:spPr>
        <p:txBody>
          <a:bodyPr>
            <a:normAutofit/>
          </a:bodyPr>
          <a:lstStyle/>
          <a:p>
            <a:pPr marL="0" indent="0" algn="ctr">
              <a:buNone/>
            </a:pPr>
            <a:r>
              <a:rPr lang="en-US" sz="6600" dirty="0"/>
              <a:t>+  HASA +</a:t>
            </a:r>
            <a:endParaRPr lang="en-GB" sz="6600" dirty="0"/>
          </a:p>
        </p:txBody>
      </p:sp>
      <p:pic>
        <p:nvPicPr>
          <p:cNvPr id="4" name="Picture 3">
            <a:extLst>
              <a:ext uri="{FF2B5EF4-FFF2-40B4-BE49-F238E27FC236}">
                <a16:creationId xmlns:a16="http://schemas.microsoft.com/office/drawing/2014/main" id="{519FD768-A8E2-6702-FF0E-BFF73DB8E1B8}"/>
              </a:ext>
            </a:extLst>
          </p:cNvPr>
          <p:cNvPicPr>
            <a:picLocks noChangeAspect="1"/>
          </p:cNvPicPr>
          <p:nvPr/>
        </p:nvPicPr>
        <p:blipFill>
          <a:blip r:embed="rId3"/>
          <a:stretch>
            <a:fillRect/>
          </a:stretch>
        </p:blipFill>
        <p:spPr>
          <a:xfrm>
            <a:off x="628650" y="2881312"/>
            <a:ext cx="2114550" cy="2162175"/>
          </a:xfrm>
          <a:prstGeom prst="rect">
            <a:avLst/>
          </a:prstGeom>
        </p:spPr>
      </p:pic>
      <p:pic>
        <p:nvPicPr>
          <p:cNvPr id="6" name="Picture 5">
            <a:extLst>
              <a:ext uri="{FF2B5EF4-FFF2-40B4-BE49-F238E27FC236}">
                <a16:creationId xmlns:a16="http://schemas.microsoft.com/office/drawing/2014/main" id="{7931C2EE-FBD2-49F7-166B-8CBF5830BCDB}"/>
              </a:ext>
            </a:extLst>
          </p:cNvPr>
          <p:cNvPicPr>
            <a:picLocks noChangeAspect="1"/>
          </p:cNvPicPr>
          <p:nvPr/>
        </p:nvPicPr>
        <p:blipFill>
          <a:blip r:embed="rId4"/>
          <a:stretch>
            <a:fillRect/>
          </a:stretch>
        </p:blipFill>
        <p:spPr>
          <a:xfrm>
            <a:off x="6861175" y="2704305"/>
            <a:ext cx="2143125" cy="2143125"/>
          </a:xfrm>
          <a:prstGeom prst="rect">
            <a:avLst/>
          </a:prstGeom>
        </p:spPr>
      </p:pic>
    </p:spTree>
    <p:extLst>
      <p:ext uri="{BB962C8B-B14F-4D97-AF65-F5344CB8AC3E}">
        <p14:creationId xmlns:p14="http://schemas.microsoft.com/office/powerpoint/2010/main" val="1146660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7EC0-4F36-9FEC-1C9A-6F5C90738D60}"/>
              </a:ext>
            </a:extLst>
          </p:cNvPr>
          <p:cNvSpPr>
            <a:spLocks noGrp="1"/>
          </p:cNvSpPr>
          <p:nvPr>
            <p:ph type="title"/>
          </p:nvPr>
        </p:nvSpPr>
        <p:spPr/>
        <p:txBody>
          <a:bodyPr>
            <a:normAutofit/>
          </a:bodyPr>
          <a:lstStyle/>
          <a:p>
            <a:r>
              <a:rPr lang="en-GB" sz="7200" dirty="0"/>
              <a:t>[A] Check Yourself</a:t>
            </a:r>
          </a:p>
        </p:txBody>
      </p:sp>
      <p:sp>
        <p:nvSpPr>
          <p:cNvPr id="3" name="Content Placeholder 2">
            <a:extLst>
              <a:ext uri="{FF2B5EF4-FFF2-40B4-BE49-F238E27FC236}">
                <a16:creationId xmlns:a16="http://schemas.microsoft.com/office/drawing/2014/main" id="{F99455D0-38EB-2ECC-3E4C-466C95C83CB8}"/>
              </a:ext>
            </a:extLst>
          </p:cNvPr>
          <p:cNvSpPr>
            <a:spLocks noGrp="1"/>
          </p:cNvSpPr>
          <p:nvPr>
            <p:ph idx="1"/>
          </p:nvPr>
        </p:nvSpPr>
        <p:spPr/>
        <p:txBody>
          <a:bodyPr/>
          <a:lstStyle/>
          <a:p>
            <a:r>
              <a:rPr lang="en-GB" dirty="0"/>
              <a:t>Specify the time(s). Write it on the top of your page.</a:t>
            </a:r>
          </a:p>
          <a:p>
            <a:pPr marL="0" indent="0">
              <a:buNone/>
            </a:pPr>
            <a:endParaRPr lang="en-GB" dirty="0"/>
          </a:p>
          <a:p>
            <a:r>
              <a:rPr lang="en-GB" dirty="0"/>
              <a:t>[A] Prepare a </a:t>
            </a:r>
            <a:r>
              <a:rPr lang="en-GB" dirty="0" err="1"/>
              <a:t>Muhasabah</a:t>
            </a:r>
            <a:r>
              <a:rPr lang="en-GB" dirty="0"/>
              <a:t> checklist for yourself. </a:t>
            </a:r>
          </a:p>
          <a:p>
            <a:pPr marL="0" indent="0" algn="ctr">
              <a:buNone/>
            </a:pPr>
            <a:r>
              <a:rPr lang="en-GB" b="1" i="1" dirty="0"/>
              <a:t>What are some of the questions we can ask ourselves?</a:t>
            </a:r>
          </a:p>
          <a:p>
            <a:pPr marL="0" indent="0">
              <a:buNone/>
            </a:pPr>
            <a:endParaRPr lang="en-GB" dirty="0"/>
          </a:p>
          <a:p>
            <a:endParaRPr lang="en-GB" dirty="0"/>
          </a:p>
          <a:p>
            <a:r>
              <a:rPr lang="en-GB" dirty="0"/>
              <a:t>Rate your own deeds</a:t>
            </a:r>
          </a:p>
        </p:txBody>
      </p:sp>
      <p:pic>
        <p:nvPicPr>
          <p:cNvPr id="8" name="Picture 7">
            <a:extLst>
              <a:ext uri="{FF2B5EF4-FFF2-40B4-BE49-F238E27FC236}">
                <a16:creationId xmlns:a16="http://schemas.microsoft.com/office/drawing/2014/main" id="{DC556680-368B-6D85-9F05-762185A79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326" y="3891312"/>
            <a:ext cx="3711779" cy="3024520"/>
          </a:xfrm>
          <a:prstGeom prst="rect">
            <a:avLst/>
          </a:prstGeom>
        </p:spPr>
      </p:pic>
    </p:spTree>
    <p:extLst>
      <p:ext uri="{BB962C8B-B14F-4D97-AF65-F5344CB8AC3E}">
        <p14:creationId xmlns:p14="http://schemas.microsoft.com/office/powerpoint/2010/main" val="2632785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0BDAEA-0D64-1677-9E01-6DF6A99E2ED5}"/>
              </a:ext>
            </a:extLst>
          </p:cNvPr>
          <p:cNvPicPr>
            <a:picLocks noChangeAspect="1"/>
          </p:cNvPicPr>
          <p:nvPr/>
        </p:nvPicPr>
        <p:blipFill>
          <a:blip r:embed="rId3"/>
          <a:stretch>
            <a:fillRect/>
          </a:stretch>
        </p:blipFill>
        <p:spPr>
          <a:xfrm>
            <a:off x="-126999" y="0"/>
            <a:ext cx="9271000" cy="6953249"/>
          </a:xfrm>
          <a:prstGeom prst="rect">
            <a:avLst/>
          </a:prstGeom>
        </p:spPr>
      </p:pic>
      <p:sp>
        <p:nvSpPr>
          <p:cNvPr id="2" name="Title 1">
            <a:extLst>
              <a:ext uri="{FF2B5EF4-FFF2-40B4-BE49-F238E27FC236}">
                <a16:creationId xmlns:a16="http://schemas.microsoft.com/office/drawing/2014/main" id="{8E817C68-0F8F-2EA2-186C-4D18B8BC6232}"/>
              </a:ext>
            </a:extLst>
          </p:cNvPr>
          <p:cNvSpPr>
            <a:spLocks noGrp="1"/>
          </p:cNvSpPr>
          <p:nvPr>
            <p:ph type="title"/>
          </p:nvPr>
        </p:nvSpPr>
        <p:spPr/>
        <p:txBody>
          <a:bodyPr/>
          <a:lstStyle/>
          <a:p>
            <a:r>
              <a:rPr lang="en-GB" dirty="0">
                <a:effectLst/>
              </a:rPr>
              <a:t>The Order of Accountability</a:t>
            </a:r>
            <a:endParaRPr lang="en-GB" dirty="0"/>
          </a:p>
        </p:txBody>
      </p:sp>
      <p:graphicFrame>
        <p:nvGraphicFramePr>
          <p:cNvPr id="4" name="Content Placeholder 3">
            <a:extLst>
              <a:ext uri="{FF2B5EF4-FFF2-40B4-BE49-F238E27FC236}">
                <a16:creationId xmlns:a16="http://schemas.microsoft.com/office/drawing/2014/main" id="{8C48FC06-D456-D7E5-9930-5B436F0C0513}"/>
              </a:ext>
            </a:extLst>
          </p:cNvPr>
          <p:cNvGraphicFramePr>
            <a:graphicFrameLocks noGrp="1"/>
          </p:cNvGraphicFramePr>
          <p:nvPr>
            <p:ph idx="1"/>
            <p:extLst>
              <p:ext uri="{D42A27DB-BD31-4B8C-83A1-F6EECF244321}">
                <p14:modId xmlns:p14="http://schemas.microsoft.com/office/powerpoint/2010/main" val="824051221"/>
              </p:ext>
            </p:extLst>
          </p:nvPr>
        </p:nvGraphicFramePr>
        <p:xfrm>
          <a:off x="4254500" y="1690689"/>
          <a:ext cx="5048250" cy="48021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5530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256E8863-D4A9-4A1A-8035-6F86EC84A1EE}"/>
                                            </p:graphicEl>
                                          </p:spTgt>
                                        </p:tgtEl>
                                        <p:attrNameLst>
                                          <p:attrName>style.visibility</p:attrName>
                                        </p:attrNameLst>
                                      </p:cBhvr>
                                      <p:to>
                                        <p:strVal val="visible"/>
                                      </p:to>
                                    </p:set>
                                    <p:anim calcmode="lin" valueType="num">
                                      <p:cBhvr additive="base">
                                        <p:cTn id="7" dur="500" fill="hold"/>
                                        <p:tgtEl>
                                          <p:spTgt spid="4">
                                            <p:graphicEl>
                                              <a:dgm id="{256E8863-D4A9-4A1A-8035-6F86EC84A1E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256E8863-D4A9-4A1A-8035-6F86EC84A1EE}"/>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4F66BDFA-5230-4470-A110-6C77D6CD4882}"/>
                                            </p:graphicEl>
                                          </p:spTgt>
                                        </p:tgtEl>
                                        <p:attrNameLst>
                                          <p:attrName>style.visibility</p:attrName>
                                        </p:attrNameLst>
                                      </p:cBhvr>
                                      <p:to>
                                        <p:strVal val="visible"/>
                                      </p:to>
                                    </p:set>
                                    <p:anim calcmode="lin" valueType="num">
                                      <p:cBhvr additive="base">
                                        <p:cTn id="13" dur="500" fill="hold"/>
                                        <p:tgtEl>
                                          <p:spTgt spid="4">
                                            <p:graphicEl>
                                              <a:dgm id="{4F66BDFA-5230-4470-A110-6C77D6CD4882}"/>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4F66BDFA-5230-4470-A110-6C77D6CD4882}"/>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graphicEl>
                                              <a:dgm id="{11522082-F9DE-49EC-8D18-B7D0178C296B}"/>
                                            </p:graphicEl>
                                          </p:spTgt>
                                        </p:tgtEl>
                                        <p:attrNameLst>
                                          <p:attrName>style.visibility</p:attrName>
                                        </p:attrNameLst>
                                      </p:cBhvr>
                                      <p:to>
                                        <p:strVal val="visible"/>
                                      </p:to>
                                    </p:set>
                                    <p:anim calcmode="lin" valueType="num">
                                      <p:cBhvr additive="base">
                                        <p:cTn id="19" dur="500" fill="hold"/>
                                        <p:tgtEl>
                                          <p:spTgt spid="4">
                                            <p:graphicEl>
                                              <a:dgm id="{11522082-F9DE-49EC-8D18-B7D0178C296B}"/>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graphicEl>
                                              <a:dgm id="{11522082-F9DE-49EC-8D18-B7D0178C296B}"/>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graphicEl>
                                              <a:dgm id="{1DEC88F4-BDC2-47A0-A947-76EE06595E05}"/>
                                            </p:graphicEl>
                                          </p:spTgt>
                                        </p:tgtEl>
                                        <p:attrNameLst>
                                          <p:attrName>style.visibility</p:attrName>
                                        </p:attrNameLst>
                                      </p:cBhvr>
                                      <p:to>
                                        <p:strVal val="visible"/>
                                      </p:to>
                                    </p:set>
                                    <p:anim calcmode="lin" valueType="num">
                                      <p:cBhvr additive="base">
                                        <p:cTn id="25" dur="500" fill="hold"/>
                                        <p:tgtEl>
                                          <p:spTgt spid="4">
                                            <p:graphicEl>
                                              <a:dgm id="{1DEC88F4-BDC2-47A0-A947-76EE06595E05}"/>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graphicEl>
                                              <a:dgm id="{1DEC88F4-BDC2-47A0-A947-76EE06595E05}"/>
                                            </p:graphic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graphicEl>
                                              <a:dgm id="{0259EB07-908F-4C8B-BF29-6E24AB8D97BE}"/>
                                            </p:graphicEl>
                                          </p:spTgt>
                                        </p:tgtEl>
                                        <p:attrNameLst>
                                          <p:attrName>style.visibility</p:attrName>
                                        </p:attrNameLst>
                                      </p:cBhvr>
                                      <p:to>
                                        <p:strVal val="visible"/>
                                      </p:to>
                                    </p:set>
                                    <p:anim calcmode="lin" valueType="num">
                                      <p:cBhvr additive="base">
                                        <p:cTn id="29" dur="500" fill="hold"/>
                                        <p:tgtEl>
                                          <p:spTgt spid="4">
                                            <p:graphicEl>
                                              <a:dgm id="{0259EB07-908F-4C8B-BF29-6E24AB8D97BE}"/>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graphicEl>
                                              <a:dgm id="{0259EB07-908F-4C8B-BF29-6E24AB8D97BE}"/>
                                            </p:graphic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graphicEl>
                                              <a:dgm id="{E965B30A-2941-46EB-93EE-A52F29A425A7}"/>
                                            </p:graphicEl>
                                          </p:spTgt>
                                        </p:tgtEl>
                                        <p:attrNameLst>
                                          <p:attrName>style.visibility</p:attrName>
                                        </p:attrNameLst>
                                      </p:cBhvr>
                                      <p:to>
                                        <p:strVal val="visible"/>
                                      </p:to>
                                    </p:set>
                                    <p:anim calcmode="lin" valueType="num">
                                      <p:cBhvr additive="base">
                                        <p:cTn id="35" dur="500" fill="hold"/>
                                        <p:tgtEl>
                                          <p:spTgt spid="4">
                                            <p:graphicEl>
                                              <a:dgm id="{E965B30A-2941-46EB-93EE-A52F29A425A7}"/>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graphicEl>
                                              <a:dgm id="{E965B30A-2941-46EB-93EE-A52F29A425A7}"/>
                                            </p:graphic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graphicEl>
                                              <a:dgm id="{CCBE2AD1-AE10-4033-BF06-F2C260800C30}"/>
                                            </p:graphicEl>
                                          </p:spTgt>
                                        </p:tgtEl>
                                        <p:attrNameLst>
                                          <p:attrName>style.visibility</p:attrName>
                                        </p:attrNameLst>
                                      </p:cBhvr>
                                      <p:to>
                                        <p:strVal val="visible"/>
                                      </p:to>
                                    </p:set>
                                    <p:anim calcmode="lin" valueType="num">
                                      <p:cBhvr additive="base">
                                        <p:cTn id="39" dur="500" fill="hold"/>
                                        <p:tgtEl>
                                          <p:spTgt spid="4">
                                            <p:graphicEl>
                                              <a:dgm id="{CCBE2AD1-AE10-4033-BF06-F2C260800C30}"/>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graphicEl>
                                              <a:dgm id="{CCBE2AD1-AE10-4033-BF06-F2C260800C30}"/>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353CD-C69C-2090-115B-5B0BAA2AA5CA}"/>
              </a:ext>
            </a:extLst>
          </p:cNvPr>
          <p:cNvSpPr>
            <a:spLocks noGrp="1"/>
          </p:cNvSpPr>
          <p:nvPr>
            <p:ph type="title"/>
          </p:nvPr>
        </p:nvSpPr>
        <p:spPr/>
        <p:txBody>
          <a:bodyPr/>
          <a:lstStyle/>
          <a:p>
            <a:r>
              <a:rPr lang="en-GB" dirty="0">
                <a:effectLst/>
              </a:rPr>
              <a:t>Other Self-Reflection Questions</a:t>
            </a:r>
            <a:endParaRPr lang="en-GB" dirty="0"/>
          </a:p>
        </p:txBody>
      </p:sp>
      <p:graphicFrame>
        <p:nvGraphicFramePr>
          <p:cNvPr id="4" name="Content Placeholder 3">
            <a:extLst>
              <a:ext uri="{FF2B5EF4-FFF2-40B4-BE49-F238E27FC236}">
                <a16:creationId xmlns:a16="http://schemas.microsoft.com/office/drawing/2014/main" id="{73319787-66EB-B08D-AD33-4BA87EBE1D1B}"/>
              </a:ext>
            </a:extLst>
          </p:cNvPr>
          <p:cNvGraphicFramePr>
            <a:graphicFrameLocks noGrp="1"/>
          </p:cNvGraphicFramePr>
          <p:nvPr>
            <p:ph idx="1"/>
            <p:extLst>
              <p:ext uri="{D42A27DB-BD31-4B8C-83A1-F6EECF244321}">
                <p14:modId xmlns:p14="http://schemas.microsoft.com/office/powerpoint/2010/main" val="1625405013"/>
              </p:ext>
            </p:extLst>
          </p:nvPr>
        </p:nvGraphicFramePr>
        <p:xfrm>
          <a:off x="628650" y="1380931"/>
          <a:ext cx="8235432" cy="4627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id="{93D0276C-A4A4-5B10-2F45-6C79806A0D95}"/>
              </a:ext>
            </a:extLst>
          </p:cNvPr>
          <p:cNvSpPr/>
          <p:nvPr/>
        </p:nvSpPr>
        <p:spPr>
          <a:xfrm>
            <a:off x="4572000" y="5840963"/>
            <a:ext cx="4204606" cy="8674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Which ones are you going to add to your list?</a:t>
            </a:r>
          </a:p>
        </p:txBody>
      </p:sp>
    </p:spTree>
    <p:extLst>
      <p:ext uri="{BB962C8B-B14F-4D97-AF65-F5344CB8AC3E}">
        <p14:creationId xmlns:p14="http://schemas.microsoft.com/office/powerpoint/2010/main" val="93391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1BA37C32-5319-482A-B2E4-6490FD1EA02E}"/>
                                            </p:graphicEl>
                                          </p:spTgt>
                                        </p:tgtEl>
                                        <p:attrNameLst>
                                          <p:attrName>style.visibility</p:attrName>
                                        </p:attrNameLst>
                                      </p:cBhvr>
                                      <p:to>
                                        <p:strVal val="visible"/>
                                      </p:to>
                                    </p:set>
                                    <p:anim calcmode="lin" valueType="num">
                                      <p:cBhvr additive="base">
                                        <p:cTn id="7" dur="500" fill="hold"/>
                                        <p:tgtEl>
                                          <p:spTgt spid="4">
                                            <p:graphicEl>
                                              <a:dgm id="{1BA37C32-5319-482A-B2E4-6490FD1EA02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1BA37C32-5319-482A-B2E4-6490FD1EA02E}"/>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graphicEl>
                                              <a:dgm id="{E686DDE4-395F-4F79-801B-06583D5AE7FB}"/>
                                            </p:graphicEl>
                                          </p:spTgt>
                                        </p:tgtEl>
                                        <p:attrNameLst>
                                          <p:attrName>style.visibility</p:attrName>
                                        </p:attrNameLst>
                                      </p:cBhvr>
                                      <p:to>
                                        <p:strVal val="visible"/>
                                      </p:to>
                                    </p:set>
                                    <p:anim calcmode="lin" valueType="num">
                                      <p:cBhvr additive="base">
                                        <p:cTn id="11" dur="500" fill="hold"/>
                                        <p:tgtEl>
                                          <p:spTgt spid="4">
                                            <p:graphicEl>
                                              <a:dgm id="{E686DDE4-395F-4F79-801B-06583D5AE7FB}"/>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graphicEl>
                                              <a:dgm id="{E686DDE4-395F-4F79-801B-06583D5AE7FB}"/>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graphicEl>
                                              <a:dgm id="{C31C09F7-D35E-43B1-8FB0-E2288ECE8A11}"/>
                                            </p:graphicEl>
                                          </p:spTgt>
                                        </p:tgtEl>
                                        <p:attrNameLst>
                                          <p:attrName>style.visibility</p:attrName>
                                        </p:attrNameLst>
                                      </p:cBhvr>
                                      <p:to>
                                        <p:strVal val="visible"/>
                                      </p:to>
                                    </p:set>
                                    <p:anim calcmode="lin" valueType="num">
                                      <p:cBhvr additive="base">
                                        <p:cTn id="15" dur="500" fill="hold"/>
                                        <p:tgtEl>
                                          <p:spTgt spid="4">
                                            <p:graphicEl>
                                              <a:dgm id="{C31C09F7-D35E-43B1-8FB0-E2288ECE8A11}"/>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graphicEl>
                                              <a:dgm id="{C31C09F7-D35E-43B1-8FB0-E2288ECE8A11}"/>
                                            </p:graphic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graphicEl>
                                              <a:dgm id="{6484B12A-6C63-430E-B8F4-8B8774061323}"/>
                                            </p:graphicEl>
                                          </p:spTgt>
                                        </p:tgtEl>
                                        <p:attrNameLst>
                                          <p:attrName>style.visibility</p:attrName>
                                        </p:attrNameLst>
                                      </p:cBhvr>
                                      <p:to>
                                        <p:strVal val="visible"/>
                                      </p:to>
                                    </p:set>
                                    <p:anim calcmode="lin" valueType="num">
                                      <p:cBhvr additive="base">
                                        <p:cTn id="21" dur="500" fill="hold"/>
                                        <p:tgtEl>
                                          <p:spTgt spid="4">
                                            <p:graphicEl>
                                              <a:dgm id="{6484B12A-6C63-430E-B8F4-8B8774061323}"/>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graphicEl>
                                              <a:dgm id="{6484B12A-6C63-430E-B8F4-8B8774061323}"/>
                                            </p:graphic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graphicEl>
                                              <a:dgm id="{6C360A3A-A3D7-4EAF-AF6B-D2EDFD832A20}"/>
                                            </p:graphicEl>
                                          </p:spTgt>
                                        </p:tgtEl>
                                        <p:attrNameLst>
                                          <p:attrName>style.visibility</p:attrName>
                                        </p:attrNameLst>
                                      </p:cBhvr>
                                      <p:to>
                                        <p:strVal val="visible"/>
                                      </p:to>
                                    </p:set>
                                    <p:anim calcmode="lin" valueType="num">
                                      <p:cBhvr additive="base">
                                        <p:cTn id="25" dur="500" fill="hold"/>
                                        <p:tgtEl>
                                          <p:spTgt spid="4">
                                            <p:graphicEl>
                                              <a:dgm id="{6C360A3A-A3D7-4EAF-AF6B-D2EDFD832A20}"/>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graphicEl>
                                              <a:dgm id="{6C360A3A-A3D7-4EAF-AF6B-D2EDFD832A20}"/>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graphicEl>
                                              <a:dgm id="{2EAFDCD6-A688-407B-A469-5900C807F646}"/>
                                            </p:graphicEl>
                                          </p:spTgt>
                                        </p:tgtEl>
                                        <p:attrNameLst>
                                          <p:attrName>style.visibility</p:attrName>
                                        </p:attrNameLst>
                                      </p:cBhvr>
                                      <p:to>
                                        <p:strVal val="visible"/>
                                      </p:to>
                                    </p:set>
                                    <p:anim calcmode="lin" valueType="num">
                                      <p:cBhvr additive="base">
                                        <p:cTn id="31" dur="500" fill="hold"/>
                                        <p:tgtEl>
                                          <p:spTgt spid="4">
                                            <p:graphicEl>
                                              <a:dgm id="{2EAFDCD6-A688-407B-A469-5900C807F646}"/>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graphicEl>
                                              <a:dgm id="{2EAFDCD6-A688-407B-A469-5900C807F646}"/>
                                            </p:graphic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graphicEl>
                                              <a:dgm id="{F6333189-9878-46A4-B783-1589410EB706}"/>
                                            </p:graphicEl>
                                          </p:spTgt>
                                        </p:tgtEl>
                                        <p:attrNameLst>
                                          <p:attrName>style.visibility</p:attrName>
                                        </p:attrNameLst>
                                      </p:cBhvr>
                                      <p:to>
                                        <p:strVal val="visible"/>
                                      </p:to>
                                    </p:set>
                                    <p:anim calcmode="lin" valueType="num">
                                      <p:cBhvr additive="base">
                                        <p:cTn id="35" dur="500" fill="hold"/>
                                        <p:tgtEl>
                                          <p:spTgt spid="4">
                                            <p:graphicEl>
                                              <a:dgm id="{F6333189-9878-46A4-B783-1589410EB706}"/>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graphicEl>
                                              <a:dgm id="{F6333189-9878-46A4-B783-1589410EB706}"/>
                                            </p:graphic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graphicEl>
                                              <a:dgm id="{17DD8F5F-229F-4AD2-9624-9D50FDDA37E3}"/>
                                            </p:graphicEl>
                                          </p:spTgt>
                                        </p:tgtEl>
                                        <p:attrNameLst>
                                          <p:attrName>style.visibility</p:attrName>
                                        </p:attrNameLst>
                                      </p:cBhvr>
                                      <p:to>
                                        <p:strVal val="visible"/>
                                      </p:to>
                                    </p:set>
                                    <p:anim calcmode="lin" valueType="num">
                                      <p:cBhvr additive="base">
                                        <p:cTn id="41" dur="500" fill="hold"/>
                                        <p:tgtEl>
                                          <p:spTgt spid="4">
                                            <p:graphicEl>
                                              <a:dgm id="{17DD8F5F-229F-4AD2-9624-9D50FDDA37E3}"/>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graphicEl>
                                              <a:dgm id="{17DD8F5F-229F-4AD2-9624-9D50FDDA37E3}"/>
                                            </p:graphic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graphicEl>
                                              <a:dgm id="{3373F2EE-346F-43EB-BF17-B582DC3B9A83}"/>
                                            </p:graphicEl>
                                          </p:spTgt>
                                        </p:tgtEl>
                                        <p:attrNameLst>
                                          <p:attrName>style.visibility</p:attrName>
                                        </p:attrNameLst>
                                      </p:cBhvr>
                                      <p:to>
                                        <p:strVal val="visible"/>
                                      </p:to>
                                    </p:set>
                                    <p:anim calcmode="lin" valueType="num">
                                      <p:cBhvr additive="base">
                                        <p:cTn id="45" dur="500" fill="hold"/>
                                        <p:tgtEl>
                                          <p:spTgt spid="4">
                                            <p:graphicEl>
                                              <a:dgm id="{3373F2EE-346F-43EB-BF17-B582DC3B9A83}"/>
                                            </p:graphic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graphicEl>
                                              <a:dgm id="{3373F2EE-346F-43EB-BF17-B582DC3B9A83}"/>
                                            </p:graphic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
                                            <p:graphicEl>
                                              <a:dgm id="{6845D47C-BA2D-4188-8A87-09AA86C88D3D}"/>
                                            </p:graphicEl>
                                          </p:spTgt>
                                        </p:tgtEl>
                                        <p:attrNameLst>
                                          <p:attrName>style.visibility</p:attrName>
                                        </p:attrNameLst>
                                      </p:cBhvr>
                                      <p:to>
                                        <p:strVal val="visible"/>
                                      </p:to>
                                    </p:set>
                                    <p:anim calcmode="lin" valueType="num">
                                      <p:cBhvr additive="base">
                                        <p:cTn id="51" dur="500" fill="hold"/>
                                        <p:tgtEl>
                                          <p:spTgt spid="4">
                                            <p:graphicEl>
                                              <a:dgm id="{6845D47C-BA2D-4188-8A87-09AA86C88D3D}"/>
                                            </p:graphic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graphicEl>
                                              <a:dgm id="{6845D47C-BA2D-4188-8A87-09AA86C88D3D}"/>
                                            </p:graphic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
                                            <p:graphicEl>
                                              <a:dgm id="{8C4CF075-7D53-4AD9-958A-ABCDDF481C88}"/>
                                            </p:graphicEl>
                                          </p:spTgt>
                                        </p:tgtEl>
                                        <p:attrNameLst>
                                          <p:attrName>style.visibility</p:attrName>
                                        </p:attrNameLst>
                                      </p:cBhvr>
                                      <p:to>
                                        <p:strVal val="visible"/>
                                      </p:to>
                                    </p:set>
                                    <p:anim calcmode="lin" valueType="num">
                                      <p:cBhvr additive="base">
                                        <p:cTn id="55" dur="500" fill="hold"/>
                                        <p:tgtEl>
                                          <p:spTgt spid="4">
                                            <p:graphicEl>
                                              <a:dgm id="{8C4CF075-7D53-4AD9-958A-ABCDDF481C88}"/>
                                            </p:graphic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graphicEl>
                                              <a:dgm id="{8C4CF075-7D53-4AD9-958A-ABCDDF481C88}"/>
                                            </p:graphic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0AEE5-3DF5-4044-C4F2-429138B42AB7}"/>
              </a:ext>
            </a:extLst>
          </p:cNvPr>
          <p:cNvSpPr>
            <a:spLocks noGrp="1"/>
          </p:cNvSpPr>
          <p:nvPr>
            <p:ph type="title"/>
          </p:nvPr>
        </p:nvSpPr>
        <p:spPr/>
        <p:txBody>
          <a:bodyPr/>
          <a:lstStyle/>
          <a:p>
            <a:r>
              <a:rPr lang="en-GB" dirty="0"/>
              <a:t>Lack of </a:t>
            </a:r>
            <a:r>
              <a:rPr lang="en-GB" dirty="0" err="1"/>
              <a:t>Muhasabah</a:t>
            </a:r>
            <a:endParaRPr lang="en-GB" dirty="0"/>
          </a:p>
        </p:txBody>
      </p:sp>
      <p:sp>
        <p:nvSpPr>
          <p:cNvPr id="3" name="Content Placeholder 2">
            <a:extLst>
              <a:ext uri="{FF2B5EF4-FFF2-40B4-BE49-F238E27FC236}">
                <a16:creationId xmlns:a16="http://schemas.microsoft.com/office/drawing/2014/main" id="{3720B742-9B6D-17DB-BE37-CED781BD615E}"/>
              </a:ext>
            </a:extLst>
          </p:cNvPr>
          <p:cNvSpPr>
            <a:spLocks noGrp="1"/>
          </p:cNvSpPr>
          <p:nvPr>
            <p:ph idx="1"/>
          </p:nvPr>
        </p:nvSpPr>
        <p:spPr/>
        <p:txBody>
          <a:bodyPr>
            <a:normAutofit/>
          </a:bodyPr>
          <a:lstStyle/>
          <a:p>
            <a:pPr marL="0" indent="0">
              <a:buNone/>
            </a:pPr>
            <a:r>
              <a:rPr lang="en-GB" dirty="0"/>
              <a:t>[A] What does lack of </a:t>
            </a:r>
            <a:r>
              <a:rPr lang="en-GB" dirty="0" err="1"/>
              <a:t>muhasabah</a:t>
            </a:r>
            <a:r>
              <a:rPr lang="en-GB" dirty="0"/>
              <a:t> lead to?</a:t>
            </a:r>
          </a:p>
          <a:p>
            <a:pPr marL="0" indent="0" algn="ctr">
              <a:buNone/>
            </a:pPr>
            <a:r>
              <a:rPr lang="ar-IQ" dirty="0">
                <a:solidFill>
                  <a:schemeClr val="tx2"/>
                </a:solidFill>
                <a:effectLst/>
                <a:latin typeface="Sakkal Majalla" panose="02000000000000000000" pitchFamily="2" charset="-78"/>
                <a:cs typeface="Sakkal Majalla" panose="02000000000000000000" pitchFamily="2" charset="-78"/>
              </a:rPr>
              <a:t>وَلَا تَكُونُوا كَالَّذِينَ نَسُوا۟ ٱللَّهَ فَأَنسَىٰهُمْ أَنفُسَهُمْ أُو۟لَٰٓئِكَ هُمُ الْفَٰسِقُونَ</a:t>
            </a:r>
          </a:p>
          <a:p>
            <a:pPr marL="0" indent="0" algn="ctr">
              <a:buNone/>
            </a:pPr>
            <a:r>
              <a:rPr lang="ar-IQ" i="1" dirty="0">
                <a:effectLst/>
              </a:rPr>
              <a:t>“</a:t>
            </a:r>
            <a:r>
              <a:rPr lang="en-GB" dirty="0">
                <a:effectLst/>
              </a:rPr>
              <a:t>And do not be like those who forgot Allah, so </a:t>
            </a:r>
            <a:r>
              <a:rPr lang="en-GB" b="1" dirty="0">
                <a:effectLst/>
              </a:rPr>
              <a:t>He made them forget themselves</a:t>
            </a:r>
            <a:r>
              <a:rPr lang="en-GB" dirty="0">
                <a:effectLst/>
              </a:rPr>
              <a:t>. It is they who are defiantly disobedient” (59:19).</a:t>
            </a:r>
          </a:p>
          <a:p>
            <a:pPr marL="0" indent="0" algn="ctr">
              <a:buNone/>
            </a:pPr>
            <a:endParaRPr lang="en-GB" dirty="0">
              <a:effectLst/>
            </a:endParaRPr>
          </a:p>
          <a:p>
            <a:pPr marL="0" indent="0">
              <a:buNone/>
            </a:pPr>
            <a:endParaRPr lang="en-GB" dirty="0"/>
          </a:p>
        </p:txBody>
      </p:sp>
      <p:pic>
        <p:nvPicPr>
          <p:cNvPr id="5" name="Picture 4">
            <a:extLst>
              <a:ext uri="{FF2B5EF4-FFF2-40B4-BE49-F238E27FC236}">
                <a16:creationId xmlns:a16="http://schemas.microsoft.com/office/drawing/2014/main" id="{E270D7B9-B835-659A-6843-ED282EF6F262}"/>
              </a:ext>
            </a:extLst>
          </p:cNvPr>
          <p:cNvPicPr>
            <a:picLocks noChangeAspect="1"/>
          </p:cNvPicPr>
          <p:nvPr/>
        </p:nvPicPr>
        <p:blipFill>
          <a:blip r:embed="rId3"/>
          <a:stretch>
            <a:fillRect/>
          </a:stretch>
        </p:blipFill>
        <p:spPr>
          <a:xfrm>
            <a:off x="6794500" y="96386"/>
            <a:ext cx="2349500" cy="2349500"/>
          </a:xfrm>
          <a:prstGeom prst="rect">
            <a:avLst/>
          </a:prstGeom>
        </p:spPr>
      </p:pic>
      <p:sp>
        <p:nvSpPr>
          <p:cNvPr id="4" name="Rectangle: Rounded Corners 3">
            <a:extLst>
              <a:ext uri="{FF2B5EF4-FFF2-40B4-BE49-F238E27FC236}">
                <a16:creationId xmlns:a16="http://schemas.microsoft.com/office/drawing/2014/main" id="{20104F1B-87F0-81A2-A1E8-E47DE7192177}"/>
              </a:ext>
            </a:extLst>
          </p:cNvPr>
          <p:cNvSpPr/>
          <p:nvPr/>
        </p:nvSpPr>
        <p:spPr>
          <a:xfrm>
            <a:off x="663121" y="4412115"/>
            <a:ext cx="7886700" cy="21317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Source Sans 3" panose="020B0303030403020204" pitchFamily="34" charset="0"/>
              </a:rPr>
              <a:t>If we are heedless of Allah, and we fail to remember Him and uphold His rights, Allah will cause us to forget that which is actually beneficial for our souls. So who loses out?</a:t>
            </a:r>
          </a:p>
        </p:txBody>
      </p:sp>
    </p:spTree>
    <p:extLst>
      <p:ext uri="{BB962C8B-B14F-4D97-AF65-F5344CB8AC3E}">
        <p14:creationId xmlns:p14="http://schemas.microsoft.com/office/powerpoint/2010/main" val="425166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EEB1B-380C-AD2D-B03E-96DF893F34A2}"/>
              </a:ext>
            </a:extLst>
          </p:cNvPr>
          <p:cNvSpPr>
            <a:spLocks noGrp="1"/>
          </p:cNvSpPr>
          <p:nvPr>
            <p:ph type="title"/>
          </p:nvPr>
        </p:nvSpPr>
        <p:spPr/>
        <p:txBody>
          <a:bodyPr/>
          <a:lstStyle/>
          <a:p>
            <a:r>
              <a:rPr lang="en-US" dirty="0" err="1"/>
              <a:t>Muhasabah</a:t>
            </a:r>
            <a:r>
              <a:rPr lang="en-US" dirty="0"/>
              <a:t> For All</a:t>
            </a:r>
            <a:endParaRPr lang="en-GB" dirty="0"/>
          </a:p>
        </p:txBody>
      </p:sp>
      <p:sp>
        <p:nvSpPr>
          <p:cNvPr id="5" name="Content Placeholder 4">
            <a:extLst>
              <a:ext uri="{FF2B5EF4-FFF2-40B4-BE49-F238E27FC236}">
                <a16:creationId xmlns:a16="http://schemas.microsoft.com/office/drawing/2014/main" id="{9A753FB2-6731-1059-0548-259A2B876350}"/>
              </a:ext>
            </a:extLst>
          </p:cNvPr>
          <p:cNvSpPr>
            <a:spLocks noGrp="1"/>
          </p:cNvSpPr>
          <p:nvPr>
            <p:ph sz="half" idx="1"/>
          </p:nvPr>
        </p:nvSpPr>
        <p:spPr/>
        <p:txBody>
          <a:bodyPr>
            <a:normAutofit lnSpcReduction="10000"/>
          </a:bodyPr>
          <a:lstStyle/>
          <a:p>
            <a:endParaRPr lang="en-GB"/>
          </a:p>
        </p:txBody>
      </p:sp>
      <p:sp>
        <p:nvSpPr>
          <p:cNvPr id="6" name="Content Placeholder 5">
            <a:extLst>
              <a:ext uri="{FF2B5EF4-FFF2-40B4-BE49-F238E27FC236}">
                <a16:creationId xmlns:a16="http://schemas.microsoft.com/office/drawing/2014/main" id="{0E22BBB1-C2A5-D45C-FABA-F0A4DAA69F17}"/>
              </a:ext>
            </a:extLst>
          </p:cNvPr>
          <p:cNvSpPr>
            <a:spLocks noGrp="1"/>
          </p:cNvSpPr>
          <p:nvPr>
            <p:ph sz="half" idx="2"/>
          </p:nvPr>
        </p:nvSpPr>
        <p:spPr/>
        <p:txBody>
          <a:bodyPr>
            <a:normAutofit lnSpcReduction="10000"/>
          </a:bodyPr>
          <a:lstStyle/>
          <a:p>
            <a:pPr lvl="1" algn="r" rtl="1"/>
            <a:endParaRPr lang="en-US" dirty="0"/>
          </a:p>
          <a:p>
            <a:pPr lvl="1" algn="r" rtl="1"/>
            <a:endParaRPr lang="en-US" dirty="0"/>
          </a:p>
          <a:p>
            <a:pPr lvl="1" algn="r" rtl="1"/>
            <a:endParaRPr lang="en-US" dirty="0"/>
          </a:p>
          <a:p>
            <a:pPr lvl="1" algn="r" rtl="1"/>
            <a:endParaRPr lang="en-US" dirty="0"/>
          </a:p>
          <a:p>
            <a:pPr marL="457200" lvl="1" indent="0" algn="ctr" rtl="1">
              <a:buNone/>
            </a:pPr>
            <a:r>
              <a:rPr lang="ar-IQ" sz="2800" dirty="0">
                <a:latin typeface="Sakkal Majalla" panose="02000000000000000000" pitchFamily="2" charset="-78"/>
                <a:cs typeface="Sakkal Majalla" panose="02000000000000000000" pitchFamily="2" charset="-78"/>
              </a:rPr>
              <a:t>يا ابن الخطاب، كنت وضيعا فرفعك الله، وضالا فهداك الله، وضعيفا فأعزك الله، وجعلك خليفة فأتي رجل يستعين بك على دفع الظلم فظلمته ؟!! ما تقول لربك غدا إذا أتيته ؟ </a:t>
            </a:r>
            <a:endParaRPr lang="en-GB" sz="2800" dirty="0">
              <a:latin typeface="Sakkal Majalla" panose="02000000000000000000" pitchFamily="2" charset="-78"/>
              <a:cs typeface="Sakkal Majalla" panose="02000000000000000000" pitchFamily="2" charset="-78"/>
            </a:endParaRPr>
          </a:p>
        </p:txBody>
      </p:sp>
      <p:sp>
        <p:nvSpPr>
          <p:cNvPr id="7" name="TextBox 6">
            <a:extLst>
              <a:ext uri="{FF2B5EF4-FFF2-40B4-BE49-F238E27FC236}">
                <a16:creationId xmlns:a16="http://schemas.microsoft.com/office/drawing/2014/main" id="{04D6A726-44F3-8850-66F7-4BDC59F7F9AF}"/>
              </a:ext>
            </a:extLst>
          </p:cNvPr>
          <p:cNvSpPr txBox="1"/>
          <p:nvPr/>
        </p:nvSpPr>
        <p:spPr>
          <a:xfrm>
            <a:off x="1265464" y="2635052"/>
            <a:ext cx="2612571" cy="2732484"/>
          </a:xfrm>
          <a:prstGeom prst="foldedCorner">
            <a:avLst/>
          </a:prstGeom>
          <a:solidFill>
            <a:schemeClr val="accent5"/>
          </a:solidFill>
        </p:spPr>
        <p:txBody>
          <a:bodyPr wrap="square" rtlCol="0">
            <a:spAutoFit/>
          </a:bodyPr>
          <a:lstStyle/>
          <a:p>
            <a:pPr algn="ctr"/>
            <a:r>
              <a:rPr lang="en-US" sz="2400" dirty="0">
                <a:solidFill>
                  <a:schemeClr val="tx2"/>
                </a:solidFill>
                <a:latin typeface="Source Sans Pro" panose="020B0503030403020204" pitchFamily="34" charset="0"/>
                <a:ea typeface="Source Sans Pro" panose="020B0503030403020204" pitchFamily="34" charset="0"/>
              </a:rPr>
              <a:t>Why do you think </a:t>
            </a:r>
            <a:r>
              <a:rPr lang="en-US" sz="2400" dirty="0" err="1">
                <a:solidFill>
                  <a:schemeClr val="tx2"/>
                </a:solidFill>
                <a:latin typeface="Source Sans Pro" panose="020B0503030403020204" pitchFamily="34" charset="0"/>
                <a:ea typeface="Source Sans Pro" panose="020B0503030403020204" pitchFamily="34" charset="0"/>
              </a:rPr>
              <a:t>muhasabah</a:t>
            </a:r>
            <a:r>
              <a:rPr lang="en-US" sz="2400" dirty="0">
                <a:solidFill>
                  <a:schemeClr val="tx2"/>
                </a:solidFill>
                <a:latin typeface="Source Sans Pro" panose="020B0503030403020204" pitchFamily="34" charset="0"/>
                <a:ea typeface="Source Sans Pro" panose="020B0503030403020204" pitchFamily="34" charset="0"/>
              </a:rPr>
              <a:t> is more important for </a:t>
            </a:r>
            <a:r>
              <a:rPr lang="en-US" sz="2400" dirty="0" err="1">
                <a:solidFill>
                  <a:schemeClr val="tx2"/>
                </a:solidFill>
                <a:latin typeface="Source Sans Pro" panose="020B0503030403020204" pitchFamily="34" charset="0"/>
                <a:ea typeface="Source Sans Pro" panose="020B0503030403020204" pitchFamily="34" charset="0"/>
              </a:rPr>
              <a:t>tullab</a:t>
            </a:r>
            <a:r>
              <a:rPr lang="en-US" sz="2400" dirty="0">
                <a:solidFill>
                  <a:schemeClr val="tx2"/>
                </a:solidFill>
                <a:latin typeface="Source Sans Pro" panose="020B0503030403020204" pitchFamily="34" charset="0"/>
                <a:ea typeface="Source Sans Pro" panose="020B0503030403020204" pitchFamily="34" charset="0"/>
              </a:rPr>
              <a:t> al-</a:t>
            </a:r>
            <a:r>
              <a:rPr lang="en-GB" sz="2400" dirty="0">
                <a:solidFill>
                  <a:schemeClr val="tx2"/>
                </a:solidFill>
                <a:latin typeface="Source Sans Pro" panose="020B0503030403020204" pitchFamily="34" charset="0"/>
                <a:ea typeface="Source Sans Pro" panose="020B0503030403020204" pitchFamily="34" charset="0"/>
              </a:rPr>
              <a:t> ʿ </a:t>
            </a:r>
            <a:r>
              <a:rPr lang="en-US" sz="2400" dirty="0" err="1">
                <a:solidFill>
                  <a:schemeClr val="tx2"/>
                </a:solidFill>
                <a:latin typeface="Source Sans Pro" panose="020B0503030403020204" pitchFamily="34" charset="0"/>
                <a:ea typeface="Source Sans Pro" panose="020B0503030403020204" pitchFamily="34" charset="0"/>
              </a:rPr>
              <a:t>ilm</a:t>
            </a:r>
            <a:r>
              <a:rPr lang="en-US" sz="2400" dirty="0">
                <a:solidFill>
                  <a:schemeClr val="tx2"/>
                </a:solidFill>
                <a:latin typeface="Source Sans Pro" panose="020B0503030403020204" pitchFamily="34" charset="0"/>
                <a:ea typeface="Source Sans Pro" panose="020B0503030403020204" pitchFamily="34" charset="0"/>
              </a:rPr>
              <a:t> and people active in da</a:t>
            </a:r>
            <a:r>
              <a:rPr lang="en-GB" sz="2400" dirty="0">
                <a:solidFill>
                  <a:schemeClr val="tx2"/>
                </a:solidFill>
                <a:latin typeface="Source Sans Pro" panose="020B0503030403020204" pitchFamily="34" charset="0"/>
                <a:ea typeface="Source Sans Pro" panose="020B0503030403020204" pitchFamily="34" charset="0"/>
              </a:rPr>
              <a:t>ʿ</a:t>
            </a:r>
            <a:r>
              <a:rPr lang="en-US" sz="2400" dirty="0" err="1">
                <a:solidFill>
                  <a:schemeClr val="tx2"/>
                </a:solidFill>
                <a:latin typeface="Source Sans Pro" panose="020B0503030403020204" pitchFamily="34" charset="0"/>
                <a:ea typeface="Source Sans Pro" panose="020B0503030403020204" pitchFamily="34" charset="0"/>
              </a:rPr>
              <a:t>wah</a:t>
            </a:r>
            <a:r>
              <a:rPr lang="en-US" sz="2400" dirty="0">
                <a:solidFill>
                  <a:schemeClr val="tx2"/>
                </a:solidFill>
                <a:latin typeface="Source Sans Pro" panose="020B0503030403020204" pitchFamily="34" charset="0"/>
                <a:ea typeface="Source Sans Pro" panose="020B0503030403020204" pitchFamily="34" charset="0"/>
              </a:rPr>
              <a:t>?</a:t>
            </a:r>
          </a:p>
        </p:txBody>
      </p:sp>
      <p:sp>
        <p:nvSpPr>
          <p:cNvPr id="8" name="Explosion: 8 Points 7">
            <a:extLst>
              <a:ext uri="{FF2B5EF4-FFF2-40B4-BE49-F238E27FC236}">
                <a16:creationId xmlns:a16="http://schemas.microsoft.com/office/drawing/2014/main" id="{2540B153-C934-B341-746F-544C8BCF65FF}"/>
              </a:ext>
            </a:extLst>
          </p:cNvPr>
          <p:cNvSpPr/>
          <p:nvPr/>
        </p:nvSpPr>
        <p:spPr>
          <a:xfrm>
            <a:off x="5979756" y="681037"/>
            <a:ext cx="2649894" cy="233111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Source Sans 3" panose="020B0303030403020204" pitchFamily="34" charset="0"/>
              </a:rPr>
              <a:t>Story</a:t>
            </a:r>
            <a:endParaRPr lang="en-GB" dirty="0">
              <a:solidFill>
                <a:schemeClr val="tx1"/>
              </a:solidFill>
              <a:latin typeface="Source Sans 3" panose="020B0303030403020204" pitchFamily="34" charset="0"/>
            </a:endParaRPr>
          </a:p>
        </p:txBody>
      </p:sp>
    </p:spTree>
    <p:extLst>
      <p:ext uri="{BB962C8B-B14F-4D97-AF65-F5344CB8AC3E}">
        <p14:creationId xmlns:p14="http://schemas.microsoft.com/office/powerpoint/2010/main" val="189164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88C93-EF3C-C379-3739-D11DAED3E8BB}"/>
              </a:ext>
            </a:extLst>
          </p:cNvPr>
          <p:cNvSpPr>
            <a:spLocks noGrp="1"/>
          </p:cNvSpPr>
          <p:nvPr>
            <p:ph type="title"/>
          </p:nvPr>
        </p:nvSpPr>
        <p:spPr/>
        <p:txBody>
          <a:bodyPr/>
          <a:lstStyle/>
          <a:p>
            <a:r>
              <a:rPr lang="en-US" dirty="0" err="1"/>
              <a:t>Duʿa</a:t>
            </a:r>
            <a:endParaRPr lang="en-GB" dirty="0"/>
          </a:p>
        </p:txBody>
      </p:sp>
      <p:sp>
        <p:nvSpPr>
          <p:cNvPr id="3" name="Content Placeholder 2">
            <a:extLst>
              <a:ext uri="{FF2B5EF4-FFF2-40B4-BE49-F238E27FC236}">
                <a16:creationId xmlns:a16="http://schemas.microsoft.com/office/drawing/2014/main" id="{FFBF7FAA-E2B1-B7CE-B8FD-96CA63ACF869}"/>
              </a:ext>
            </a:extLst>
          </p:cNvPr>
          <p:cNvSpPr>
            <a:spLocks noGrp="1"/>
          </p:cNvSpPr>
          <p:nvPr>
            <p:ph idx="1"/>
          </p:nvPr>
        </p:nvSpPr>
        <p:spPr>
          <a:xfrm>
            <a:off x="475861" y="1690689"/>
            <a:ext cx="8192277" cy="4700387"/>
          </a:xfrm>
        </p:spPr>
        <p:txBody>
          <a:bodyPr>
            <a:normAutofit/>
          </a:bodyPr>
          <a:lstStyle/>
          <a:p>
            <a:pPr marL="0" indent="0">
              <a:buNone/>
            </a:pPr>
            <a:r>
              <a:rPr lang="en-GB" dirty="0"/>
              <a:t>How many times do we pray this </a:t>
            </a:r>
            <a:r>
              <a:rPr lang="en-GB" dirty="0" err="1"/>
              <a:t>duʿa</a:t>
            </a:r>
            <a:r>
              <a:rPr lang="en-GB" dirty="0"/>
              <a:t> throughout the day ?</a:t>
            </a:r>
          </a:p>
          <a:p>
            <a:pPr marL="0" indent="0">
              <a:buNone/>
            </a:pPr>
            <a:endParaRPr lang="ar-EG" dirty="0"/>
          </a:p>
          <a:p>
            <a:pPr marL="0" indent="0" algn="ctr" rtl="1">
              <a:lnSpc>
                <a:spcPct val="110000"/>
              </a:lnSpc>
              <a:buNone/>
            </a:pPr>
            <a:r>
              <a:rPr lang="ar-IQ" sz="3600" b="1" dirty="0">
                <a:latin typeface="Sakkal Majalla" panose="02000000000000000000" pitchFamily="2" charset="-78"/>
                <a:cs typeface="Sakkal Majalla" panose="02000000000000000000" pitchFamily="2" charset="-78"/>
              </a:rPr>
              <a:t>اَللّٰهُمَّ عَالِمَ الْغَيْبِ وَالشَّهَادَةِ ، فَاطِرَ السَّمٰوَاتِ وَالْأَرْضِ رَبَّ كُلِّ شَيْءٍ وَمَلِيْكَهُ ، أَشْهَدُ أَنْ لَّا إِلٰهَ إِلَّا أَنْتَ ، </a:t>
            </a:r>
            <a:r>
              <a:rPr lang="ar-IQ" sz="3600" b="1" dirty="0">
                <a:solidFill>
                  <a:schemeClr val="tx2"/>
                </a:solidFill>
                <a:latin typeface="Sakkal Majalla" panose="02000000000000000000" pitchFamily="2" charset="-78"/>
                <a:cs typeface="Sakkal Majalla" panose="02000000000000000000" pitchFamily="2" charset="-78"/>
              </a:rPr>
              <a:t>أَعُوْذُ بِكَ مِنْ شَرِّ نَفْسِيْ </a:t>
            </a:r>
            <a:r>
              <a:rPr lang="ar-IQ" sz="3600" b="1" dirty="0">
                <a:latin typeface="Sakkal Majalla" panose="02000000000000000000" pitchFamily="2" charset="-78"/>
                <a:cs typeface="Sakkal Majalla" panose="02000000000000000000" pitchFamily="2" charset="-78"/>
              </a:rPr>
              <a:t>، وَمِنْ شَرِّ الشَّيْطَانِ وَشِرْكِهِ ، &lt;وَأَنْ أَقْتَرِفَ عَلَىٰ نَفْسِيْ سُوْءًا ، أَوْ أَجُرَّهُ إِلَىٰ مُسْلِمٍ&gt;</a:t>
            </a:r>
            <a:endParaRPr lang="en-GB" sz="32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239327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0E8CFA6-C87C-12B1-D13E-6E5BDA3713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000" cy="6868733"/>
          </a:xfrm>
          <a:effectLst>
            <a:softEdge rad="0"/>
          </a:effectLst>
        </p:spPr>
      </p:pic>
      <p:sp>
        <p:nvSpPr>
          <p:cNvPr id="2" name="Title 1">
            <a:extLst>
              <a:ext uri="{FF2B5EF4-FFF2-40B4-BE49-F238E27FC236}">
                <a16:creationId xmlns:a16="http://schemas.microsoft.com/office/drawing/2014/main" id="{02FAAD5F-2B0A-D353-3153-D203CC196497}"/>
              </a:ext>
            </a:extLst>
          </p:cNvPr>
          <p:cNvSpPr>
            <a:spLocks noGrp="1"/>
          </p:cNvSpPr>
          <p:nvPr>
            <p:ph type="title"/>
          </p:nvPr>
        </p:nvSpPr>
        <p:spPr>
          <a:xfrm>
            <a:off x="0" y="0"/>
            <a:ext cx="9144000" cy="1791478"/>
          </a:xfrm>
          <a:solidFill>
            <a:schemeClr val="accent5"/>
          </a:solidFill>
        </p:spPr>
        <p:txBody>
          <a:bodyPr>
            <a:normAutofit/>
          </a:bodyPr>
          <a:lstStyle/>
          <a:p>
            <a:pPr algn="ctr"/>
            <a:r>
              <a:rPr lang="en-GB" dirty="0">
                <a:effectLst>
                  <a:glow rad="228600">
                    <a:schemeClr val="accent1">
                      <a:satMod val="175000"/>
                      <a:alpha val="40000"/>
                    </a:schemeClr>
                  </a:glow>
                </a:effectLst>
                <a:latin typeface="Just Another Hand" panose="02000506000000020003" pitchFamily="2" charset="0"/>
              </a:rPr>
              <a:t>Journal &amp; Reflect</a:t>
            </a:r>
          </a:p>
        </p:txBody>
      </p:sp>
      <p:pic>
        <p:nvPicPr>
          <p:cNvPr id="6" name="Picture 5">
            <a:extLst>
              <a:ext uri="{FF2B5EF4-FFF2-40B4-BE49-F238E27FC236}">
                <a16:creationId xmlns:a16="http://schemas.microsoft.com/office/drawing/2014/main" id="{3D407DCD-E9D2-0A71-36B2-E5CDACFD35DF}"/>
              </a:ext>
            </a:extLst>
          </p:cNvPr>
          <p:cNvPicPr>
            <a:picLocks noChangeAspect="1"/>
          </p:cNvPicPr>
          <p:nvPr/>
        </p:nvPicPr>
        <p:blipFill rotWithShape="1">
          <a:blip r:embed="rId4"/>
          <a:srcRect l="3571" r="13096"/>
          <a:stretch/>
        </p:blipFill>
        <p:spPr>
          <a:xfrm>
            <a:off x="460311" y="4310744"/>
            <a:ext cx="3085322" cy="2313992"/>
          </a:xfrm>
          <a:prstGeom prst="rect">
            <a:avLst/>
          </a:prstGeom>
          <a:effectLst>
            <a:softEdge rad="419100"/>
          </a:effectLst>
        </p:spPr>
      </p:pic>
    </p:spTree>
    <p:extLst>
      <p:ext uri="{BB962C8B-B14F-4D97-AF65-F5344CB8AC3E}">
        <p14:creationId xmlns:p14="http://schemas.microsoft.com/office/powerpoint/2010/main" val="3102417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B1138-98EF-942F-7FA5-A437C791DFCA}"/>
              </a:ext>
            </a:extLst>
          </p:cNvPr>
          <p:cNvSpPr>
            <a:spLocks noGrp="1"/>
          </p:cNvSpPr>
          <p:nvPr>
            <p:ph type="title"/>
          </p:nvPr>
        </p:nvSpPr>
        <p:spPr/>
        <p:txBody>
          <a:bodyPr/>
          <a:lstStyle/>
          <a:p>
            <a:r>
              <a:rPr lang="en-US" dirty="0"/>
              <a:t>Plenary</a:t>
            </a:r>
            <a:endParaRPr lang="en-GB" dirty="0"/>
          </a:p>
        </p:txBody>
      </p:sp>
      <p:sp>
        <p:nvSpPr>
          <p:cNvPr id="3" name="Content Placeholder 2">
            <a:extLst>
              <a:ext uri="{FF2B5EF4-FFF2-40B4-BE49-F238E27FC236}">
                <a16:creationId xmlns:a16="http://schemas.microsoft.com/office/drawing/2014/main" id="{13664D1A-F021-4734-9954-377DCB2D2395}"/>
              </a:ext>
            </a:extLst>
          </p:cNvPr>
          <p:cNvSpPr>
            <a:spLocks noGrp="1"/>
          </p:cNvSpPr>
          <p:nvPr>
            <p:ph idx="1"/>
          </p:nvPr>
        </p:nvSpPr>
        <p:spPr/>
        <p:txBody>
          <a:bodyPr/>
          <a:lstStyle/>
          <a:p>
            <a:pPr marL="514350" indent="-514350">
              <a:buFont typeface="+mj-lt"/>
              <a:buAutoNum type="arabicParenR"/>
            </a:pPr>
            <a:r>
              <a:rPr lang="en-GB" dirty="0"/>
              <a:t>What is </a:t>
            </a:r>
            <a:r>
              <a:rPr lang="en-GB" dirty="0" err="1"/>
              <a:t>muhasabah</a:t>
            </a:r>
            <a:r>
              <a:rPr lang="en-GB" dirty="0"/>
              <a:t>?</a:t>
            </a:r>
          </a:p>
          <a:p>
            <a:pPr marL="514350" indent="-514350">
              <a:buFont typeface="+mj-lt"/>
              <a:buAutoNum type="arabicParenR"/>
            </a:pPr>
            <a:r>
              <a:rPr lang="en-GB" dirty="0"/>
              <a:t>What does lack of </a:t>
            </a:r>
            <a:r>
              <a:rPr lang="en-GB" dirty="0" err="1"/>
              <a:t>muhasabah</a:t>
            </a:r>
            <a:r>
              <a:rPr lang="en-GB" dirty="0"/>
              <a:t> lead to?</a:t>
            </a:r>
            <a:endParaRPr lang="en-US" dirty="0">
              <a:latin typeface="Source Sans Pro" panose="020B0503030403020204" pitchFamily="34" charset="0"/>
              <a:ea typeface="Source Sans Pro" panose="020B0503030403020204" pitchFamily="34" charset="0"/>
            </a:endParaRPr>
          </a:p>
          <a:p>
            <a:pPr marL="514350" indent="-514350">
              <a:buFont typeface="+mj-lt"/>
              <a:buAutoNum type="arabicParenR"/>
            </a:pPr>
            <a:r>
              <a:rPr lang="en-US" dirty="0"/>
              <a:t>How should we treat our </a:t>
            </a:r>
            <a:r>
              <a:rPr lang="en-US" dirty="0" err="1"/>
              <a:t>nafs</a:t>
            </a:r>
            <a:r>
              <a:rPr lang="en-US" dirty="0"/>
              <a:t>?</a:t>
            </a:r>
          </a:p>
          <a:p>
            <a:pPr marL="514350" indent="-514350">
              <a:buFont typeface="+mj-lt"/>
              <a:buAutoNum type="arabicParenR"/>
            </a:pPr>
            <a:r>
              <a:rPr lang="en-US" dirty="0"/>
              <a:t>What are some of the self-critical questions we should always ask ourselves?</a:t>
            </a:r>
          </a:p>
          <a:p>
            <a:pPr marL="514350" indent="-514350">
              <a:buFont typeface="+mj-lt"/>
              <a:buAutoNum type="arabicParenR"/>
            </a:pPr>
            <a:r>
              <a:rPr lang="en-US" dirty="0"/>
              <a:t>Why is </a:t>
            </a:r>
            <a:r>
              <a:rPr lang="en-US" dirty="0" err="1"/>
              <a:t>muhasabah</a:t>
            </a:r>
            <a:r>
              <a:rPr lang="en-US" dirty="0"/>
              <a:t> more important for </a:t>
            </a:r>
            <a:r>
              <a:rPr lang="en-US" dirty="0" err="1"/>
              <a:t>tullab</a:t>
            </a:r>
            <a:r>
              <a:rPr lang="en-US" dirty="0"/>
              <a:t> al-</a:t>
            </a:r>
            <a:r>
              <a:rPr lang="en-US" dirty="0" err="1"/>
              <a:t>ilm</a:t>
            </a:r>
            <a:r>
              <a:rPr lang="en-US" dirty="0"/>
              <a:t> and people active in da</a:t>
            </a:r>
            <a:r>
              <a:rPr lang="en-GB" dirty="0"/>
              <a:t>ʿ</a:t>
            </a:r>
            <a:r>
              <a:rPr lang="en-US" dirty="0" err="1"/>
              <a:t>wah</a:t>
            </a:r>
            <a:r>
              <a:rPr lang="en-US" dirty="0"/>
              <a:t>?</a:t>
            </a:r>
          </a:p>
          <a:p>
            <a:pPr marL="514350" indent="-514350">
              <a:buFont typeface="+mj-lt"/>
              <a:buAutoNum type="arabicParenR"/>
            </a:pPr>
            <a:r>
              <a:rPr lang="en-US" dirty="0"/>
              <a:t>Why is </a:t>
            </a:r>
            <a:r>
              <a:rPr lang="en-US" dirty="0" err="1"/>
              <a:t>muhasabah</a:t>
            </a:r>
            <a:r>
              <a:rPr lang="en-US" dirty="0"/>
              <a:t> closely linked to </a:t>
            </a:r>
            <a:r>
              <a:rPr lang="en-US" dirty="0" err="1"/>
              <a:t>tawbah</a:t>
            </a:r>
            <a:r>
              <a:rPr lang="en-US" dirty="0"/>
              <a:t>?</a:t>
            </a:r>
          </a:p>
          <a:p>
            <a:endParaRPr lang="en-GB" dirty="0"/>
          </a:p>
        </p:txBody>
      </p:sp>
      <p:pic>
        <p:nvPicPr>
          <p:cNvPr id="5" name="Picture 4">
            <a:extLst>
              <a:ext uri="{FF2B5EF4-FFF2-40B4-BE49-F238E27FC236}">
                <a16:creationId xmlns:a16="http://schemas.microsoft.com/office/drawing/2014/main" id="{A95D50BB-4AD3-2867-D301-850EFF867777}"/>
              </a:ext>
            </a:extLst>
          </p:cNvPr>
          <p:cNvPicPr>
            <a:picLocks noChangeAspect="1"/>
          </p:cNvPicPr>
          <p:nvPr/>
        </p:nvPicPr>
        <p:blipFill>
          <a:blip r:embed="rId3"/>
          <a:stretch>
            <a:fillRect/>
          </a:stretch>
        </p:blipFill>
        <p:spPr>
          <a:xfrm>
            <a:off x="6178550" y="185337"/>
            <a:ext cx="2774950" cy="1959808"/>
          </a:xfrm>
          <a:prstGeom prst="rect">
            <a:avLst/>
          </a:prstGeom>
        </p:spPr>
      </p:pic>
    </p:spTree>
    <p:extLst>
      <p:ext uri="{BB962C8B-B14F-4D97-AF65-F5344CB8AC3E}">
        <p14:creationId xmlns:p14="http://schemas.microsoft.com/office/powerpoint/2010/main" val="1374318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409E-28F1-4F15-8803-A499588324CD}"/>
              </a:ext>
            </a:extLst>
          </p:cNvPr>
          <p:cNvSpPr>
            <a:spLocks noGrp="1"/>
          </p:cNvSpPr>
          <p:nvPr>
            <p:ph type="ctrTitle"/>
          </p:nvPr>
        </p:nvSpPr>
        <p:spPr>
          <a:xfrm>
            <a:off x="685800" y="1731963"/>
            <a:ext cx="7772400" cy="2387600"/>
          </a:xfrm>
        </p:spPr>
        <p:txBody>
          <a:bodyPr>
            <a:normAutofit fontScale="90000"/>
          </a:bodyPr>
          <a:lstStyle/>
          <a:p>
            <a:r>
              <a:rPr lang="en-US" sz="16600" dirty="0" err="1">
                <a:solidFill>
                  <a:schemeClr val="accent5">
                    <a:lumMod val="75000"/>
                  </a:schemeClr>
                </a:solidFill>
                <a:latin typeface="Buffalo" panose="00000500000000000000" pitchFamily="50" charset="0"/>
              </a:rPr>
              <a:t>Muhasabah</a:t>
            </a:r>
            <a:endParaRPr lang="en-GB" sz="16600" dirty="0">
              <a:solidFill>
                <a:schemeClr val="accent5">
                  <a:lumMod val="75000"/>
                </a:schemeClr>
              </a:solidFill>
              <a:latin typeface="Buffalo" panose="00000500000000000000" pitchFamily="50" charset="0"/>
            </a:endParaRPr>
          </a:p>
        </p:txBody>
      </p:sp>
      <p:sp>
        <p:nvSpPr>
          <p:cNvPr id="3" name="Subtitle 2">
            <a:extLst>
              <a:ext uri="{FF2B5EF4-FFF2-40B4-BE49-F238E27FC236}">
                <a16:creationId xmlns:a16="http://schemas.microsoft.com/office/drawing/2014/main" id="{AE1CDD74-BE6E-4374-B785-50A9A240F499}"/>
              </a:ext>
            </a:extLst>
          </p:cNvPr>
          <p:cNvSpPr>
            <a:spLocks noGrp="1"/>
          </p:cNvSpPr>
          <p:nvPr>
            <p:ph type="subTitle" idx="1"/>
          </p:nvPr>
        </p:nvSpPr>
        <p:spPr>
          <a:xfrm>
            <a:off x="0" y="355600"/>
            <a:ext cx="9144000" cy="1594644"/>
          </a:xfrm>
        </p:spPr>
        <p:txBody>
          <a:bodyPr>
            <a:normAutofit/>
          </a:bodyPr>
          <a:lstStyle/>
          <a:p>
            <a:pPr rtl="1"/>
            <a:r>
              <a:rPr lang="ar-EG" sz="4400" dirty="0">
                <a:latin typeface="(A) Arslan Wessam B" panose="03020402040406030203" pitchFamily="66" charset="-78"/>
                <a:cs typeface="(A) Arslan Wessam B" panose="03020402040406030203" pitchFamily="66" charset="-78"/>
              </a:rPr>
              <a:t>أعمال القلوب</a:t>
            </a:r>
            <a:r>
              <a:rPr lang="en-US" sz="4400" dirty="0">
                <a:latin typeface="(A) Arslan Wessam B" panose="03020402040406030203" pitchFamily="66" charset="-78"/>
                <a:cs typeface="(A) Arslan Wessam B" panose="03020402040406030203" pitchFamily="66" charset="-78"/>
              </a:rPr>
              <a:t>                                         </a:t>
            </a:r>
            <a:r>
              <a:rPr lang="ar-EG" sz="4400" dirty="0">
                <a:solidFill>
                  <a:schemeClr val="tx2"/>
                </a:solidFill>
                <a:latin typeface="(A) Arslan Wessam B" panose="03020402040406030203" pitchFamily="66" charset="-78"/>
                <a:cs typeface="(A) Arslan Wessam B" panose="03020402040406030203" pitchFamily="66" charset="-78"/>
              </a:rPr>
              <a:t>المحاسبة</a:t>
            </a:r>
            <a:endParaRPr lang="en-GB" sz="4400" dirty="0">
              <a:solidFill>
                <a:schemeClr val="tx2"/>
              </a:solidFill>
              <a:latin typeface="(A) Arslan Wessam B" panose="03020402040406030203" pitchFamily="66" charset="-78"/>
              <a:cs typeface="(A) Arslan Wessam B" panose="03020402040406030203" pitchFamily="66" charset="-78"/>
            </a:endParaRPr>
          </a:p>
        </p:txBody>
      </p:sp>
      <p:pic>
        <p:nvPicPr>
          <p:cNvPr id="8" name="Picture 7">
            <a:extLst>
              <a:ext uri="{FF2B5EF4-FFF2-40B4-BE49-F238E27FC236}">
                <a16:creationId xmlns:a16="http://schemas.microsoft.com/office/drawing/2014/main" id="{4ECC71C8-92C8-92CD-9752-2DF9EF06C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262" y="4702400"/>
            <a:ext cx="2297476" cy="1800000"/>
          </a:xfrm>
          <a:prstGeom prst="rect">
            <a:avLst/>
          </a:prstGeom>
        </p:spPr>
      </p:pic>
    </p:spTree>
    <p:extLst>
      <p:ext uri="{BB962C8B-B14F-4D97-AF65-F5344CB8AC3E}">
        <p14:creationId xmlns:p14="http://schemas.microsoft.com/office/powerpoint/2010/main" val="1668274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73FAD-6568-F31B-4B43-CF66B29EB2D6}"/>
              </a:ext>
            </a:extLst>
          </p:cNvPr>
          <p:cNvSpPr>
            <a:spLocks noGrp="1"/>
          </p:cNvSpPr>
          <p:nvPr>
            <p:ph type="title"/>
          </p:nvPr>
        </p:nvSpPr>
        <p:spPr/>
        <p:txBody>
          <a:bodyPr/>
          <a:lstStyle/>
          <a:p>
            <a:r>
              <a:rPr lang="en-US" dirty="0"/>
              <a:t>Session Objectives</a:t>
            </a:r>
            <a:endParaRPr lang="en-GB" dirty="0"/>
          </a:p>
        </p:txBody>
      </p:sp>
      <p:sp>
        <p:nvSpPr>
          <p:cNvPr id="3" name="Content Placeholder 2">
            <a:extLst>
              <a:ext uri="{FF2B5EF4-FFF2-40B4-BE49-F238E27FC236}">
                <a16:creationId xmlns:a16="http://schemas.microsoft.com/office/drawing/2014/main" id="{2B9F5ADB-68F3-FF9F-EB68-FA7530758EE7}"/>
              </a:ext>
            </a:extLst>
          </p:cNvPr>
          <p:cNvSpPr>
            <a:spLocks noGrp="1"/>
          </p:cNvSpPr>
          <p:nvPr>
            <p:ph idx="1"/>
          </p:nvPr>
        </p:nvSpPr>
        <p:spPr/>
        <p:txBody>
          <a:bodyPr/>
          <a:lstStyle/>
          <a:p>
            <a:pPr marL="0" indent="0">
              <a:buNone/>
            </a:pPr>
            <a:endParaRPr lang="en-GB" dirty="0"/>
          </a:p>
        </p:txBody>
      </p:sp>
      <p:graphicFrame>
        <p:nvGraphicFramePr>
          <p:cNvPr id="4" name="Diagram 3">
            <a:extLst>
              <a:ext uri="{FF2B5EF4-FFF2-40B4-BE49-F238E27FC236}">
                <a16:creationId xmlns:a16="http://schemas.microsoft.com/office/drawing/2014/main" id="{3AC1B24F-A755-6B25-D72F-3098337E2FF9}"/>
              </a:ext>
            </a:extLst>
          </p:cNvPr>
          <p:cNvGraphicFramePr/>
          <p:nvPr>
            <p:extLst>
              <p:ext uri="{D42A27DB-BD31-4B8C-83A1-F6EECF244321}">
                <p14:modId xmlns:p14="http://schemas.microsoft.com/office/powerpoint/2010/main" val="177922364"/>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1711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05626-F6E1-FDD4-D7D4-9D66608FBB8D}"/>
              </a:ext>
            </a:extLst>
          </p:cNvPr>
          <p:cNvSpPr>
            <a:spLocks noGrp="1"/>
          </p:cNvSpPr>
          <p:nvPr>
            <p:ph type="title"/>
          </p:nvPr>
        </p:nvSpPr>
        <p:spPr/>
        <p:txBody>
          <a:bodyPr/>
          <a:lstStyle/>
          <a:p>
            <a:r>
              <a:rPr lang="en-US" dirty="0"/>
              <a:t>Believers!</a:t>
            </a:r>
            <a:endParaRPr lang="en-GB" dirty="0"/>
          </a:p>
        </p:txBody>
      </p:sp>
      <p:sp>
        <p:nvSpPr>
          <p:cNvPr id="3" name="Content Placeholder 2">
            <a:extLst>
              <a:ext uri="{FF2B5EF4-FFF2-40B4-BE49-F238E27FC236}">
                <a16:creationId xmlns:a16="http://schemas.microsoft.com/office/drawing/2014/main" id="{06746E13-115D-917C-6C29-1074296B496A}"/>
              </a:ext>
            </a:extLst>
          </p:cNvPr>
          <p:cNvSpPr>
            <a:spLocks noGrp="1"/>
          </p:cNvSpPr>
          <p:nvPr>
            <p:ph sz="half" idx="1"/>
          </p:nvPr>
        </p:nvSpPr>
        <p:spPr/>
        <p:txBody>
          <a:bodyPr>
            <a:normAutofit fontScale="62500" lnSpcReduction="20000"/>
          </a:bodyPr>
          <a:lstStyle/>
          <a:p>
            <a:pPr marL="0" indent="0">
              <a:buNone/>
            </a:pPr>
            <a:r>
              <a:rPr lang="en-US" dirty="0"/>
              <a:t>[A] Write Q59:18</a:t>
            </a:r>
          </a:p>
          <a:p>
            <a:pPr marL="0" indent="0">
              <a:lnSpc>
                <a:spcPct val="120000"/>
              </a:lnSpc>
              <a:buNone/>
            </a:pPr>
            <a:endParaRPr lang="en-US" dirty="0"/>
          </a:p>
          <a:p>
            <a:pPr marL="0" indent="0" algn="ctr">
              <a:lnSpc>
                <a:spcPct val="120000"/>
              </a:lnSpc>
              <a:buNone/>
            </a:pPr>
            <a:r>
              <a:rPr lang="ar-IQ" sz="4600" b="1" dirty="0">
                <a:solidFill>
                  <a:schemeClr val="tx2"/>
                </a:solidFill>
                <a:effectLst/>
                <a:latin typeface="Sakkal Majalla" panose="02000000000000000000" pitchFamily="2" charset="-78"/>
                <a:cs typeface="Sakkal Majalla" panose="02000000000000000000" pitchFamily="2" charset="-78"/>
              </a:rPr>
              <a:t>يَـٰٓأَيُّهَا الَّذِيْنَ اٰمَنُوا اتَّقُوا۟ اللّٰهَ وَلْتَنْظُرْ نَفْسٌ مَّا قَدَّمَتْ لِغَدٍ ، وَاتَّقُوا۟ اللّٰهَ ، إِنَّ اللّٰهَ خَبِ</a:t>
            </a:r>
            <a:r>
              <a:rPr lang="ar-EG" sz="4600" b="1" dirty="0">
                <a:solidFill>
                  <a:schemeClr val="tx2"/>
                </a:solidFill>
                <a:effectLst/>
                <a:latin typeface="Sakkal Majalla" panose="02000000000000000000" pitchFamily="2" charset="-78"/>
                <a:cs typeface="Sakkal Majalla" panose="02000000000000000000" pitchFamily="2" charset="-78"/>
              </a:rPr>
              <a:t>يرٌ</a:t>
            </a:r>
            <a:r>
              <a:rPr lang="ar-IQ" sz="4600" b="1" dirty="0">
                <a:solidFill>
                  <a:schemeClr val="tx2"/>
                </a:solidFill>
                <a:effectLst/>
                <a:latin typeface="Sakkal Majalla" panose="02000000000000000000" pitchFamily="2" charset="-78"/>
                <a:cs typeface="Sakkal Majalla" panose="02000000000000000000" pitchFamily="2" charset="-78"/>
              </a:rPr>
              <a:t> بِمَا تَعْمَلُونَ</a:t>
            </a:r>
          </a:p>
          <a:p>
            <a:pPr marL="0" indent="0" algn="ctr">
              <a:lnSpc>
                <a:spcPct val="120000"/>
              </a:lnSpc>
              <a:buNone/>
            </a:pPr>
            <a:r>
              <a:rPr lang="ar-IQ" i="1" dirty="0">
                <a:effectLst/>
              </a:rPr>
              <a:t>“</a:t>
            </a:r>
            <a:r>
              <a:rPr lang="en-GB" b="1" dirty="0">
                <a:effectLst/>
              </a:rPr>
              <a:t>Believers! Be mindful of Allah and let every soul carefully consider what it has sent forth for tomorrow. And fear Allah: certainly, Allah is All-Aware of what you do</a:t>
            </a:r>
            <a:r>
              <a:rPr lang="en-GB" dirty="0">
                <a:effectLst/>
              </a:rPr>
              <a:t>” </a:t>
            </a:r>
            <a:r>
              <a:rPr lang="en-GB" sz="1500" dirty="0">
                <a:effectLst/>
              </a:rPr>
              <a:t>(59:18).</a:t>
            </a:r>
          </a:p>
        </p:txBody>
      </p:sp>
      <p:sp>
        <p:nvSpPr>
          <p:cNvPr id="4" name="Content Placeholder 3">
            <a:extLst>
              <a:ext uri="{FF2B5EF4-FFF2-40B4-BE49-F238E27FC236}">
                <a16:creationId xmlns:a16="http://schemas.microsoft.com/office/drawing/2014/main" id="{4F76D77E-2B51-3704-C628-E75DEEE8A0A8}"/>
              </a:ext>
            </a:extLst>
          </p:cNvPr>
          <p:cNvSpPr>
            <a:spLocks noGrp="1"/>
          </p:cNvSpPr>
          <p:nvPr>
            <p:ph sz="half" idx="2"/>
          </p:nvPr>
        </p:nvSpPr>
        <p:spPr/>
        <p:txBody>
          <a:bodyPr>
            <a:normAutofit fontScale="62500" lnSpcReduction="20000"/>
          </a:bodyPr>
          <a:lstStyle/>
          <a:p>
            <a:pPr>
              <a:lnSpc>
                <a:spcPct val="120000"/>
              </a:lnSpc>
            </a:pPr>
            <a:r>
              <a:rPr lang="en-US" dirty="0"/>
              <a:t>[A] Write down 3 key messages of this ayah.</a:t>
            </a:r>
            <a:endParaRPr lang="en-GB" dirty="0"/>
          </a:p>
          <a:p>
            <a:pPr marL="0" indent="0">
              <a:lnSpc>
                <a:spcPct val="120000"/>
              </a:lnSpc>
              <a:buNone/>
            </a:pPr>
            <a:endParaRPr lang="en-US" dirty="0"/>
          </a:p>
          <a:p>
            <a:pPr>
              <a:lnSpc>
                <a:spcPct val="120000"/>
              </a:lnSpc>
            </a:pPr>
            <a:r>
              <a:rPr lang="en-US" dirty="0"/>
              <a:t>Iman – </a:t>
            </a:r>
            <a:r>
              <a:rPr lang="en-US" dirty="0" err="1"/>
              <a:t>taqwa</a:t>
            </a:r>
            <a:endParaRPr lang="en-US" dirty="0"/>
          </a:p>
          <a:p>
            <a:pPr>
              <a:lnSpc>
                <a:spcPct val="120000"/>
              </a:lnSpc>
            </a:pPr>
            <a:r>
              <a:rPr lang="en-US" dirty="0"/>
              <a:t>Accountability. Do you know the Arabic of this?</a:t>
            </a:r>
          </a:p>
          <a:p>
            <a:pPr>
              <a:lnSpc>
                <a:spcPct val="120000"/>
              </a:lnSpc>
            </a:pPr>
            <a:r>
              <a:rPr lang="en-US" dirty="0"/>
              <a:t>Focus is ‘tomorrow’.</a:t>
            </a:r>
            <a:endParaRPr lang="en-GB" dirty="0"/>
          </a:p>
          <a:p>
            <a:endParaRPr lang="en-GB" dirty="0"/>
          </a:p>
        </p:txBody>
      </p:sp>
      <p:sp>
        <p:nvSpPr>
          <p:cNvPr id="5" name="TextBox 4">
            <a:extLst>
              <a:ext uri="{FF2B5EF4-FFF2-40B4-BE49-F238E27FC236}">
                <a16:creationId xmlns:a16="http://schemas.microsoft.com/office/drawing/2014/main" id="{4BAC1867-013E-3B75-213A-29CF9D63CC8D}"/>
              </a:ext>
            </a:extLst>
          </p:cNvPr>
          <p:cNvSpPr txBox="1"/>
          <p:nvPr/>
        </p:nvSpPr>
        <p:spPr>
          <a:xfrm>
            <a:off x="4629150" y="4773081"/>
            <a:ext cx="5584523" cy="2215991"/>
          </a:xfrm>
          <a:prstGeom prst="rect">
            <a:avLst/>
          </a:prstGeom>
          <a:noFill/>
        </p:spPr>
        <p:txBody>
          <a:bodyPr wrap="square" rtlCol="0">
            <a:spAutoFit/>
          </a:bodyPr>
          <a:lstStyle/>
          <a:p>
            <a:r>
              <a:rPr lang="ar-IQ" sz="13800" dirty="0">
                <a:solidFill>
                  <a:schemeClr val="accent5"/>
                </a:solidFill>
                <a:latin typeface="(A) Arslan Wessam B" panose="03020402040406030203" pitchFamily="66" charset="-78"/>
                <a:cs typeface="(A) Arslan Wessam B" panose="03020402040406030203" pitchFamily="66" charset="-78"/>
              </a:rPr>
              <a:t>محاسبة</a:t>
            </a:r>
            <a:endParaRPr lang="en-GB" sz="2000" dirty="0">
              <a:solidFill>
                <a:schemeClr val="accent5"/>
              </a:solidFill>
              <a:latin typeface="(A) Arslan Wessam B" panose="03020402040406030203" pitchFamily="66" charset="-78"/>
              <a:cs typeface="(A) Arslan Wessam B" panose="03020402040406030203" pitchFamily="66" charset="-78"/>
            </a:endParaRPr>
          </a:p>
        </p:txBody>
      </p:sp>
      <p:pic>
        <p:nvPicPr>
          <p:cNvPr id="6" name="Content Placeholder 4">
            <a:extLst>
              <a:ext uri="{FF2B5EF4-FFF2-40B4-BE49-F238E27FC236}">
                <a16:creationId xmlns:a16="http://schemas.microsoft.com/office/drawing/2014/main" id="{6068C445-795A-8372-241F-E79A10546E8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922076" y="203231"/>
            <a:ext cx="1981754" cy="1649351"/>
          </a:xfrm>
          <a:prstGeom prst="rect">
            <a:avLst/>
          </a:prstGeom>
        </p:spPr>
      </p:pic>
    </p:spTree>
    <p:extLst>
      <p:ext uri="{BB962C8B-B14F-4D97-AF65-F5344CB8AC3E}">
        <p14:creationId xmlns:p14="http://schemas.microsoft.com/office/powerpoint/2010/main" val="23052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2BEBE-047C-5FC0-8965-FB09D857776A}"/>
              </a:ext>
            </a:extLst>
          </p:cNvPr>
          <p:cNvSpPr>
            <a:spLocks noGrp="1"/>
          </p:cNvSpPr>
          <p:nvPr>
            <p:ph type="title"/>
          </p:nvPr>
        </p:nvSpPr>
        <p:spPr/>
        <p:txBody>
          <a:bodyPr/>
          <a:lstStyle/>
          <a:p>
            <a:r>
              <a:rPr lang="en-US" dirty="0"/>
              <a:t>What is </a:t>
            </a:r>
            <a:r>
              <a:rPr lang="en-US" dirty="0" err="1"/>
              <a:t>Muhasabah</a:t>
            </a:r>
            <a:r>
              <a:rPr lang="en-US" dirty="0"/>
              <a:t>?</a:t>
            </a:r>
            <a:endParaRPr lang="en-GB" dirty="0"/>
          </a:p>
        </p:txBody>
      </p:sp>
      <p:sp>
        <p:nvSpPr>
          <p:cNvPr id="3" name="Content Placeholder 2">
            <a:extLst>
              <a:ext uri="{FF2B5EF4-FFF2-40B4-BE49-F238E27FC236}">
                <a16:creationId xmlns:a16="http://schemas.microsoft.com/office/drawing/2014/main" id="{E2681549-4E20-01C4-E64E-43A4C87F07D6}"/>
              </a:ext>
            </a:extLst>
          </p:cNvPr>
          <p:cNvSpPr>
            <a:spLocks noGrp="1"/>
          </p:cNvSpPr>
          <p:nvPr>
            <p:ph idx="1"/>
          </p:nvPr>
        </p:nvSpPr>
        <p:spPr>
          <a:xfrm>
            <a:off x="628650" y="3934415"/>
            <a:ext cx="7886700" cy="2558459"/>
          </a:xfrm>
          <a:prstGeom prst="flowChartPunchedCard">
            <a:avLst/>
          </a:prstGeom>
          <a:solidFill>
            <a:schemeClr val="accent1"/>
          </a:solidFill>
        </p:spPr>
        <p:txBody>
          <a:bodyPr>
            <a:normAutofit fontScale="92500" lnSpcReduction="10000"/>
          </a:bodyPr>
          <a:lstStyle/>
          <a:p>
            <a:pPr marL="0" indent="0" algn="ctr">
              <a:buNone/>
            </a:pPr>
            <a:r>
              <a:rPr lang="en-GB" sz="3600" dirty="0" err="1"/>
              <a:t>Muḥasābah</a:t>
            </a:r>
            <a:r>
              <a:rPr lang="en-GB" sz="3600" dirty="0"/>
              <a:t>, an action of the heart, is to </a:t>
            </a:r>
            <a:r>
              <a:rPr lang="en-GB" sz="3600" b="1" dirty="0"/>
              <a:t>evaluate one’s actions and behaviour of the </a:t>
            </a:r>
            <a:r>
              <a:rPr lang="en-GB" sz="3600" b="1" dirty="0" err="1"/>
              <a:t>nafs</a:t>
            </a:r>
            <a:r>
              <a:rPr lang="en-GB" sz="3600" b="1" dirty="0"/>
              <a:t> (inner self)</a:t>
            </a:r>
            <a:r>
              <a:rPr lang="en-GB" sz="3600" dirty="0"/>
              <a:t>; and then </a:t>
            </a:r>
            <a:r>
              <a:rPr lang="en-GB" sz="3600" b="1" dirty="0"/>
              <a:t>rectifying the mistakes, and continuing the good deeds</a:t>
            </a:r>
            <a:r>
              <a:rPr lang="en-GB" sz="3600" dirty="0"/>
              <a:t>.</a:t>
            </a:r>
          </a:p>
        </p:txBody>
      </p:sp>
      <p:graphicFrame>
        <p:nvGraphicFramePr>
          <p:cNvPr id="4" name="Diagram 3">
            <a:extLst>
              <a:ext uri="{FF2B5EF4-FFF2-40B4-BE49-F238E27FC236}">
                <a16:creationId xmlns:a16="http://schemas.microsoft.com/office/drawing/2014/main" id="{1A281EE4-5D82-4BD6-5447-0C31F0B62748}"/>
              </a:ext>
            </a:extLst>
          </p:cNvPr>
          <p:cNvGraphicFramePr/>
          <p:nvPr>
            <p:extLst>
              <p:ext uri="{D42A27DB-BD31-4B8C-83A1-F6EECF244321}">
                <p14:modId xmlns:p14="http://schemas.microsoft.com/office/powerpoint/2010/main" val="3097149761"/>
              </p:ext>
            </p:extLst>
          </p:nvPr>
        </p:nvGraphicFramePr>
        <p:xfrm>
          <a:off x="5325291" y="365126"/>
          <a:ext cx="3897086" cy="3253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0126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63368-7FC6-99DA-8042-1DF0376CFF55}"/>
              </a:ext>
            </a:extLst>
          </p:cNvPr>
          <p:cNvSpPr>
            <a:spLocks noGrp="1"/>
          </p:cNvSpPr>
          <p:nvPr>
            <p:ph type="title"/>
          </p:nvPr>
        </p:nvSpPr>
        <p:spPr>
          <a:xfrm>
            <a:off x="222250" y="1798637"/>
            <a:ext cx="7886700" cy="1325563"/>
          </a:xfrm>
        </p:spPr>
        <p:txBody>
          <a:bodyPr>
            <a:noAutofit/>
          </a:bodyPr>
          <a:lstStyle/>
          <a:p>
            <a:r>
              <a:rPr lang="en-GB" sz="25000" dirty="0">
                <a:latin typeface="Bookman Old Style" panose="02050604050505020204" pitchFamily="18" charset="0"/>
              </a:rPr>
              <a:t>“</a:t>
            </a:r>
          </a:p>
        </p:txBody>
      </p:sp>
      <p:sp>
        <p:nvSpPr>
          <p:cNvPr id="3" name="Content Placeholder 2">
            <a:extLst>
              <a:ext uri="{FF2B5EF4-FFF2-40B4-BE49-F238E27FC236}">
                <a16:creationId xmlns:a16="http://schemas.microsoft.com/office/drawing/2014/main" id="{50F705F3-360C-60DE-5D87-5F1B8B0CCACA}"/>
              </a:ext>
            </a:extLst>
          </p:cNvPr>
          <p:cNvSpPr>
            <a:spLocks noGrp="1"/>
          </p:cNvSpPr>
          <p:nvPr>
            <p:ph idx="1"/>
          </p:nvPr>
        </p:nvSpPr>
        <p:spPr>
          <a:xfrm>
            <a:off x="1930400" y="1089891"/>
            <a:ext cx="6742545" cy="5087072"/>
          </a:xfrm>
        </p:spPr>
        <p:txBody>
          <a:bodyPr>
            <a:normAutofit fontScale="92500"/>
          </a:bodyPr>
          <a:lstStyle/>
          <a:p>
            <a:pPr marL="0" indent="0">
              <a:buNone/>
            </a:pPr>
            <a:r>
              <a:rPr lang="en-GB" sz="3600" dirty="0"/>
              <a:t>“Hold yourselves to account (in the world) before you are held to account (in the hereafter). </a:t>
            </a:r>
          </a:p>
          <a:p>
            <a:pPr marL="0" indent="0">
              <a:buNone/>
            </a:pPr>
            <a:r>
              <a:rPr lang="en-GB" sz="3600" dirty="0"/>
              <a:t>Evaluate your actions (today) before you are evaluated (tomorrow), for the Reckoning will be easier upon you tomorrow if you hold yourselves accountable today.”</a:t>
            </a:r>
          </a:p>
          <a:p>
            <a:pPr marL="0" indent="0">
              <a:buNone/>
            </a:pPr>
            <a:r>
              <a:rPr lang="en-GB" dirty="0"/>
              <a:t>- </a:t>
            </a:r>
            <a:r>
              <a:rPr lang="en-GB" dirty="0" err="1"/>
              <a:t>ʿUmar</a:t>
            </a:r>
            <a:r>
              <a:rPr lang="en-GB" dirty="0"/>
              <a:t> b. al-</a:t>
            </a:r>
            <a:r>
              <a:rPr lang="en-GB" dirty="0" err="1"/>
              <a:t>Khaṭṭāb</a:t>
            </a:r>
            <a:r>
              <a:rPr lang="en-GB" dirty="0"/>
              <a:t> (</a:t>
            </a:r>
            <a:r>
              <a:rPr lang="en-GB" dirty="0" err="1"/>
              <a:t>raḍiy</a:t>
            </a:r>
            <a:r>
              <a:rPr lang="en-GB" dirty="0"/>
              <a:t> </a:t>
            </a:r>
            <a:r>
              <a:rPr lang="en-GB" dirty="0" err="1"/>
              <a:t>Allāhu</a:t>
            </a:r>
            <a:r>
              <a:rPr lang="en-GB" dirty="0"/>
              <a:t> </a:t>
            </a:r>
            <a:r>
              <a:rPr lang="en-GB" dirty="0" err="1"/>
              <a:t>ʿanhu</a:t>
            </a:r>
            <a:r>
              <a:rPr lang="en-GB" dirty="0"/>
              <a:t>)</a:t>
            </a:r>
          </a:p>
        </p:txBody>
      </p:sp>
    </p:spTree>
    <p:extLst>
      <p:ext uri="{BB962C8B-B14F-4D97-AF65-F5344CB8AC3E}">
        <p14:creationId xmlns:p14="http://schemas.microsoft.com/office/powerpoint/2010/main" val="2552435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7CE4-5E60-F9AF-B41D-6F1420701C0B}"/>
              </a:ext>
            </a:extLst>
          </p:cNvPr>
          <p:cNvSpPr>
            <a:spLocks noGrp="1"/>
          </p:cNvSpPr>
          <p:nvPr>
            <p:ph type="title"/>
          </p:nvPr>
        </p:nvSpPr>
        <p:spPr/>
        <p:txBody>
          <a:bodyPr>
            <a:normAutofit/>
          </a:bodyPr>
          <a:lstStyle/>
          <a:p>
            <a:r>
              <a:rPr lang="en-GB" dirty="0"/>
              <a:t>How To Treat Your </a:t>
            </a:r>
            <a:r>
              <a:rPr lang="en-GB" dirty="0" err="1"/>
              <a:t>Nafs</a:t>
            </a:r>
            <a:endParaRPr lang="en-GB" dirty="0"/>
          </a:p>
        </p:txBody>
      </p:sp>
      <p:sp>
        <p:nvSpPr>
          <p:cNvPr id="3" name="Content Placeholder 2">
            <a:extLst>
              <a:ext uri="{FF2B5EF4-FFF2-40B4-BE49-F238E27FC236}">
                <a16:creationId xmlns:a16="http://schemas.microsoft.com/office/drawing/2014/main" id="{B65A793A-3A20-FA13-91BB-43EFFF7445BB}"/>
              </a:ext>
            </a:extLst>
          </p:cNvPr>
          <p:cNvSpPr>
            <a:spLocks noGrp="1"/>
          </p:cNvSpPr>
          <p:nvPr>
            <p:ph idx="1"/>
          </p:nvPr>
        </p:nvSpPr>
        <p:spPr/>
        <p:txBody>
          <a:bodyPr>
            <a:normAutofit fontScale="77500" lnSpcReduction="20000"/>
          </a:bodyPr>
          <a:lstStyle/>
          <a:p>
            <a:r>
              <a:rPr lang="en-GB" dirty="0" err="1"/>
              <a:t>Tazkiyat</a:t>
            </a:r>
            <a:r>
              <a:rPr lang="en-GB" dirty="0"/>
              <a:t> al-________?</a:t>
            </a:r>
          </a:p>
          <a:p>
            <a:r>
              <a:rPr lang="en-GB" dirty="0"/>
              <a:t>The </a:t>
            </a:r>
            <a:r>
              <a:rPr lang="en-GB" dirty="0" err="1"/>
              <a:t>nafs</a:t>
            </a:r>
            <a:r>
              <a:rPr lang="en-GB" dirty="0"/>
              <a:t> is like a treacherous business partner.</a:t>
            </a:r>
          </a:p>
          <a:p>
            <a:endParaRPr lang="en-GB" dirty="0"/>
          </a:p>
          <a:p>
            <a:pPr>
              <a:lnSpc>
                <a:spcPct val="120000"/>
              </a:lnSpc>
            </a:pPr>
            <a:r>
              <a:rPr lang="en-GB" dirty="0"/>
              <a:t>We should treat our </a:t>
            </a:r>
            <a:r>
              <a:rPr lang="en-GB" dirty="0" err="1"/>
              <a:t>nafs</a:t>
            </a:r>
            <a:r>
              <a:rPr lang="en-GB" dirty="0"/>
              <a:t> as though it is another person and remain very strict with it. When it </a:t>
            </a:r>
            <a:r>
              <a:rPr lang="en-GB" b="1" dirty="0">
                <a:highlight>
                  <a:srgbClr val="FAD1CC"/>
                </a:highlight>
              </a:rPr>
              <a:t>slips and errs, we should tell it off</a:t>
            </a:r>
            <a:r>
              <a:rPr lang="en-GB" dirty="0">
                <a:highlight>
                  <a:srgbClr val="FAD1CC"/>
                </a:highlight>
              </a:rPr>
              <a:t>.</a:t>
            </a:r>
          </a:p>
          <a:p>
            <a:pPr>
              <a:lnSpc>
                <a:spcPct val="120000"/>
              </a:lnSpc>
            </a:pPr>
            <a:r>
              <a:rPr lang="en-GB" dirty="0"/>
              <a:t>When we find it </a:t>
            </a:r>
            <a:r>
              <a:rPr lang="en-GB" b="1" dirty="0">
                <a:highlight>
                  <a:srgbClr val="FAD1CC"/>
                </a:highlight>
              </a:rPr>
              <a:t>leaning itself to the obedience of Allah, we should push it in that direction</a:t>
            </a:r>
            <a:r>
              <a:rPr lang="en-GB" dirty="0">
                <a:highlight>
                  <a:srgbClr val="FAD1CC"/>
                </a:highlight>
              </a:rPr>
              <a:t>. </a:t>
            </a:r>
          </a:p>
          <a:p>
            <a:pPr marL="0" indent="0">
              <a:buNone/>
            </a:pPr>
            <a:endParaRPr lang="en-GB" dirty="0"/>
          </a:p>
          <a:p>
            <a:r>
              <a:rPr lang="en-GB" dirty="0"/>
              <a:t>You control your </a:t>
            </a:r>
            <a:r>
              <a:rPr lang="en-GB" dirty="0" err="1"/>
              <a:t>nafs</a:t>
            </a:r>
            <a:r>
              <a:rPr lang="en-GB" dirty="0"/>
              <a:t>; don’t let it control you.</a:t>
            </a:r>
          </a:p>
          <a:p>
            <a:r>
              <a:rPr lang="en-GB" dirty="0"/>
              <a:t>Talk to your </a:t>
            </a:r>
            <a:r>
              <a:rPr lang="en-GB" dirty="0" err="1"/>
              <a:t>nafs</a:t>
            </a:r>
            <a:r>
              <a:rPr lang="en-GB" dirty="0"/>
              <a:t>. Ibn al-</a:t>
            </a:r>
            <a:r>
              <a:rPr lang="en-GB" dirty="0" err="1"/>
              <a:t>Jawzī</a:t>
            </a:r>
            <a:r>
              <a:rPr lang="en-GB" dirty="0"/>
              <a:t>.</a:t>
            </a:r>
          </a:p>
        </p:txBody>
      </p:sp>
    </p:spTree>
    <p:extLst>
      <p:ext uri="{BB962C8B-B14F-4D97-AF65-F5344CB8AC3E}">
        <p14:creationId xmlns:p14="http://schemas.microsoft.com/office/powerpoint/2010/main" val="1878568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63368-7FC6-99DA-8042-1DF0376CFF55}"/>
              </a:ext>
            </a:extLst>
          </p:cNvPr>
          <p:cNvSpPr>
            <a:spLocks noGrp="1"/>
          </p:cNvSpPr>
          <p:nvPr>
            <p:ph type="title"/>
          </p:nvPr>
        </p:nvSpPr>
        <p:spPr>
          <a:xfrm>
            <a:off x="222250" y="1798637"/>
            <a:ext cx="7886700" cy="1325563"/>
          </a:xfrm>
        </p:spPr>
        <p:txBody>
          <a:bodyPr>
            <a:noAutofit/>
          </a:bodyPr>
          <a:lstStyle/>
          <a:p>
            <a:r>
              <a:rPr lang="en-GB" sz="25000" dirty="0">
                <a:latin typeface="Bookman Old Style" panose="02050604050505020204" pitchFamily="18" charset="0"/>
              </a:rPr>
              <a:t>“</a:t>
            </a:r>
          </a:p>
        </p:txBody>
      </p:sp>
      <p:sp>
        <p:nvSpPr>
          <p:cNvPr id="3" name="Content Placeholder 2">
            <a:extLst>
              <a:ext uri="{FF2B5EF4-FFF2-40B4-BE49-F238E27FC236}">
                <a16:creationId xmlns:a16="http://schemas.microsoft.com/office/drawing/2014/main" id="{50F705F3-360C-60DE-5D87-5F1B8B0CCACA}"/>
              </a:ext>
            </a:extLst>
          </p:cNvPr>
          <p:cNvSpPr>
            <a:spLocks noGrp="1"/>
          </p:cNvSpPr>
          <p:nvPr>
            <p:ph idx="1"/>
          </p:nvPr>
        </p:nvSpPr>
        <p:spPr>
          <a:xfrm>
            <a:off x="1930400" y="1089891"/>
            <a:ext cx="6742545" cy="5087072"/>
          </a:xfrm>
        </p:spPr>
        <p:txBody>
          <a:bodyPr>
            <a:normAutofit/>
          </a:bodyPr>
          <a:lstStyle/>
          <a:p>
            <a:pPr marL="0" indent="0">
              <a:buNone/>
            </a:pPr>
            <a:r>
              <a:rPr lang="en-GB" sz="3600" dirty="0"/>
              <a:t>“I saw a number of the companions of the Prophet </a:t>
            </a:r>
            <a:r>
              <a:rPr lang="ar-IQ" sz="3600" dirty="0"/>
              <a:t>ﷺ </a:t>
            </a:r>
            <a:r>
              <a:rPr lang="en-GB" sz="3600" dirty="0"/>
              <a:t> and I accompanied them. They informed us that those who were the most stringent in taking their inner selves to account in the world, will be the ones with the purest </a:t>
            </a:r>
            <a:r>
              <a:rPr lang="en-GB" sz="3600" dirty="0" err="1"/>
              <a:t>īmān</a:t>
            </a:r>
            <a:r>
              <a:rPr lang="en-GB" sz="3600" dirty="0"/>
              <a:t> on the Day of Judgement.” </a:t>
            </a:r>
          </a:p>
          <a:p>
            <a:pPr marL="0" indent="0">
              <a:buNone/>
            </a:pPr>
            <a:r>
              <a:rPr lang="en-GB" dirty="0"/>
              <a:t>- </a:t>
            </a:r>
            <a:r>
              <a:rPr lang="en-GB" dirty="0" err="1"/>
              <a:t>ʿĀmir</a:t>
            </a:r>
            <a:r>
              <a:rPr lang="en-GB" dirty="0"/>
              <a:t> b. </a:t>
            </a:r>
            <a:r>
              <a:rPr lang="en-GB" dirty="0" err="1"/>
              <a:t>ʿAbd</a:t>
            </a:r>
            <a:r>
              <a:rPr lang="en-GB" dirty="0"/>
              <a:t> </a:t>
            </a:r>
            <a:r>
              <a:rPr lang="en-GB" dirty="0" err="1"/>
              <a:t>Qays</a:t>
            </a:r>
            <a:r>
              <a:rPr lang="en-GB" dirty="0"/>
              <a:t> (</a:t>
            </a:r>
            <a:r>
              <a:rPr lang="en-GB" dirty="0" err="1"/>
              <a:t>raḥimahullāh</a:t>
            </a:r>
            <a:r>
              <a:rPr lang="en-GB" dirty="0"/>
              <a:t>) </a:t>
            </a:r>
          </a:p>
        </p:txBody>
      </p:sp>
    </p:spTree>
    <p:extLst>
      <p:ext uri="{BB962C8B-B14F-4D97-AF65-F5344CB8AC3E}">
        <p14:creationId xmlns:p14="http://schemas.microsoft.com/office/powerpoint/2010/main" val="1832388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53FD3-71C7-E694-B194-2D126D53E6E9}"/>
              </a:ext>
            </a:extLst>
          </p:cNvPr>
          <p:cNvSpPr>
            <a:spLocks noGrp="1"/>
          </p:cNvSpPr>
          <p:nvPr>
            <p:ph type="title"/>
          </p:nvPr>
        </p:nvSpPr>
        <p:spPr>
          <a:xfrm>
            <a:off x="628650" y="365127"/>
            <a:ext cx="5149850" cy="1298574"/>
          </a:xfrm>
        </p:spPr>
        <p:txBody>
          <a:bodyPr>
            <a:normAutofit/>
          </a:bodyPr>
          <a:lstStyle/>
          <a:p>
            <a:r>
              <a:rPr lang="en-US" dirty="0"/>
              <a:t>How To Do </a:t>
            </a:r>
            <a:r>
              <a:rPr lang="en-US" dirty="0" err="1"/>
              <a:t>Muhasabah</a:t>
            </a:r>
            <a:endParaRPr lang="en-GB" dirty="0"/>
          </a:p>
        </p:txBody>
      </p:sp>
      <p:sp>
        <p:nvSpPr>
          <p:cNvPr id="3" name="Content Placeholder 2">
            <a:extLst>
              <a:ext uri="{FF2B5EF4-FFF2-40B4-BE49-F238E27FC236}">
                <a16:creationId xmlns:a16="http://schemas.microsoft.com/office/drawing/2014/main" id="{E72AA60A-86C9-86BF-CDE7-356EE18F142A}"/>
              </a:ext>
            </a:extLst>
          </p:cNvPr>
          <p:cNvSpPr>
            <a:spLocks noGrp="1"/>
          </p:cNvSpPr>
          <p:nvPr>
            <p:ph idx="1"/>
          </p:nvPr>
        </p:nvSpPr>
        <p:spPr>
          <a:xfrm>
            <a:off x="410547" y="2183363"/>
            <a:ext cx="5367953" cy="3911652"/>
          </a:xfrm>
        </p:spPr>
        <p:txBody>
          <a:bodyPr>
            <a:normAutofit/>
          </a:bodyPr>
          <a:lstStyle/>
          <a:p>
            <a:r>
              <a:rPr lang="en-US" dirty="0"/>
              <a:t>Fix a time</a:t>
            </a:r>
          </a:p>
          <a:p>
            <a:r>
              <a:rPr lang="en-US" dirty="0"/>
              <a:t>Every night/after </a:t>
            </a:r>
            <a:r>
              <a:rPr lang="en-US" dirty="0" err="1"/>
              <a:t>Fajr</a:t>
            </a:r>
            <a:r>
              <a:rPr lang="en-US" dirty="0"/>
              <a:t>/other</a:t>
            </a:r>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hlinkClick r:id="rId3"/>
              </a:rPr>
              <a:t>Watch Video:</a:t>
            </a:r>
            <a:r>
              <a:rPr lang="en-US" dirty="0"/>
              <a:t> 30:48-38:00</a:t>
            </a:r>
          </a:p>
          <a:p>
            <a:endParaRPr lang="en-US" dirty="0"/>
          </a:p>
          <a:p>
            <a:endParaRPr lang="en-US" dirty="0"/>
          </a:p>
        </p:txBody>
      </p:sp>
      <p:pic>
        <p:nvPicPr>
          <p:cNvPr id="4" name="Picture 3">
            <a:extLst>
              <a:ext uri="{FF2B5EF4-FFF2-40B4-BE49-F238E27FC236}">
                <a16:creationId xmlns:a16="http://schemas.microsoft.com/office/drawing/2014/main" id="{6C2E311A-A93F-6E39-B9D9-107262350EBC}"/>
              </a:ext>
            </a:extLst>
          </p:cNvPr>
          <p:cNvPicPr>
            <a:picLocks noChangeAspect="1"/>
          </p:cNvPicPr>
          <p:nvPr/>
        </p:nvPicPr>
        <p:blipFill>
          <a:blip r:embed="rId4"/>
          <a:stretch>
            <a:fillRect/>
          </a:stretch>
        </p:blipFill>
        <p:spPr>
          <a:xfrm>
            <a:off x="5931705" y="2418269"/>
            <a:ext cx="3240000" cy="2346707"/>
          </a:xfrm>
          <a:prstGeom prst="rect">
            <a:avLst/>
          </a:prstGeom>
        </p:spPr>
      </p:pic>
      <p:pic>
        <p:nvPicPr>
          <p:cNvPr id="9" name="Picture 8">
            <a:extLst>
              <a:ext uri="{FF2B5EF4-FFF2-40B4-BE49-F238E27FC236}">
                <a16:creationId xmlns:a16="http://schemas.microsoft.com/office/drawing/2014/main" id="{477BC1CD-1BC1-C175-D0C1-5A314F5982F8}"/>
              </a:ext>
            </a:extLst>
          </p:cNvPr>
          <p:cNvPicPr>
            <a:picLocks noChangeAspect="1"/>
          </p:cNvPicPr>
          <p:nvPr/>
        </p:nvPicPr>
        <p:blipFill>
          <a:blip r:embed="rId5"/>
          <a:stretch>
            <a:fillRect/>
          </a:stretch>
        </p:blipFill>
        <p:spPr>
          <a:xfrm>
            <a:off x="5931705" y="0"/>
            <a:ext cx="3240000" cy="2463800"/>
          </a:xfrm>
          <a:prstGeom prst="rect">
            <a:avLst/>
          </a:prstGeom>
        </p:spPr>
      </p:pic>
      <p:pic>
        <p:nvPicPr>
          <p:cNvPr id="12" name="Picture 11">
            <a:extLst>
              <a:ext uri="{FF2B5EF4-FFF2-40B4-BE49-F238E27FC236}">
                <a16:creationId xmlns:a16="http://schemas.microsoft.com/office/drawing/2014/main" id="{8ADEAB3D-77D5-2E48-8E1C-6A2D8FA629FF}"/>
              </a:ext>
            </a:extLst>
          </p:cNvPr>
          <p:cNvPicPr>
            <a:picLocks noChangeAspect="1"/>
          </p:cNvPicPr>
          <p:nvPr/>
        </p:nvPicPr>
        <p:blipFill>
          <a:blip r:embed="rId6"/>
          <a:stretch>
            <a:fillRect/>
          </a:stretch>
        </p:blipFill>
        <p:spPr>
          <a:xfrm>
            <a:off x="5931705" y="4719445"/>
            <a:ext cx="3240000" cy="2138554"/>
          </a:xfrm>
          <a:prstGeom prst="rect">
            <a:avLst/>
          </a:prstGeom>
        </p:spPr>
      </p:pic>
    </p:spTree>
    <p:extLst>
      <p:ext uri="{BB962C8B-B14F-4D97-AF65-F5344CB8AC3E}">
        <p14:creationId xmlns:p14="http://schemas.microsoft.com/office/powerpoint/2010/main" val="192541563"/>
      </p:ext>
    </p:extLst>
  </p:cSld>
  <p:clrMapOvr>
    <a:masterClrMapping/>
  </p:clrMapOvr>
</p:sld>
</file>

<file path=ppt/theme/theme1.xml><?xml version="1.0" encoding="utf-8"?>
<a:theme xmlns:a="http://schemas.openxmlformats.org/drawingml/2006/main" name="Office Theme">
  <a:themeElements>
    <a:clrScheme name="LWA light">
      <a:dk1>
        <a:srgbClr val="454F57"/>
      </a:dk1>
      <a:lt1>
        <a:sysClr val="window" lastClr="FFFFFF"/>
      </a:lt1>
      <a:dk2>
        <a:srgbClr val="00B4B1"/>
      </a:dk2>
      <a:lt2>
        <a:srgbClr val="E7E6E6"/>
      </a:lt2>
      <a:accent1>
        <a:srgbClr val="B2EBE8"/>
      </a:accent1>
      <a:accent2>
        <a:srgbClr val="B2CFE3"/>
      </a:accent2>
      <a:accent3>
        <a:srgbClr val="B8D1C9"/>
      </a:accent3>
      <a:accent4>
        <a:srgbClr val="D1B8C7"/>
      </a:accent4>
      <a:accent5>
        <a:srgbClr val="FAD1CC"/>
      </a:accent5>
      <a:accent6>
        <a:srgbClr val="EDC7CC"/>
      </a:accent6>
      <a:hlink>
        <a:srgbClr val="454F57"/>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37169</TotalTime>
  <Words>3356</Words>
  <Application>Microsoft Office PowerPoint</Application>
  <PresentationFormat>On-screen Show (4:3)</PresentationFormat>
  <Paragraphs>207</Paragraphs>
  <Slides>17</Slides>
  <Notes>14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17</vt:i4>
      </vt:variant>
    </vt:vector>
  </HeadingPairs>
  <TitlesOfParts>
    <vt:vector size="33" baseType="lpstr">
      <vt:lpstr>(A) Arslan Wessam B</vt:lpstr>
      <vt:lpstr>Just Another Hand</vt:lpstr>
      <vt:lpstr>Buffalo</vt:lpstr>
      <vt:lpstr>Bookman Old Style</vt:lpstr>
      <vt:lpstr>Source Sans 3 Light</vt:lpstr>
      <vt:lpstr>Sakkal Majalla</vt:lpstr>
      <vt:lpstr>PT Sans</vt:lpstr>
      <vt:lpstr>Source Sans 3</vt:lpstr>
      <vt:lpstr>Source Sans Pro Light</vt:lpstr>
      <vt:lpstr>Microsoft YaHei</vt:lpstr>
      <vt:lpstr>Arial</vt:lpstr>
      <vt:lpstr>Calibri</vt:lpstr>
      <vt:lpstr>Roboto</vt:lpstr>
      <vt:lpstr>Symbol</vt:lpstr>
      <vt:lpstr>Source Sans Pro</vt:lpstr>
      <vt:lpstr>Office Theme</vt:lpstr>
      <vt:lpstr>Pictionary: Can You Guess The Word?</vt:lpstr>
      <vt:lpstr>Muhasabah</vt:lpstr>
      <vt:lpstr>Session Objectives</vt:lpstr>
      <vt:lpstr>Believers!</vt:lpstr>
      <vt:lpstr>What is Muhasabah?</vt:lpstr>
      <vt:lpstr>“</vt:lpstr>
      <vt:lpstr>How To Treat Your Nafs</vt:lpstr>
      <vt:lpstr>“</vt:lpstr>
      <vt:lpstr>How To Do Muhasabah</vt:lpstr>
      <vt:lpstr>[A] Check Yourself</vt:lpstr>
      <vt:lpstr>The Order of Accountability</vt:lpstr>
      <vt:lpstr>Other Self-Reflection Questions</vt:lpstr>
      <vt:lpstr>Lack of Muhasabah</vt:lpstr>
      <vt:lpstr>Muhasabah For All</vt:lpstr>
      <vt:lpstr>Duʿa</vt:lpstr>
      <vt:lpstr>Journal &amp; Reflect</vt:lpstr>
      <vt:lpstr>Plenary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UH</dc:creator>
  <cp:lastModifiedBy>Admin</cp:lastModifiedBy>
  <cp:revision>26</cp:revision>
  <dcterms:created xsi:type="dcterms:W3CDTF">2020-11-25T11:56:11Z</dcterms:created>
  <dcterms:modified xsi:type="dcterms:W3CDTF">2022-11-25T11:47:25Z</dcterms:modified>
</cp:coreProperties>
</file>