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5"/>
  </p:notesMasterIdLst>
  <p:sldIdLst>
    <p:sldId id="317" r:id="rId2"/>
    <p:sldId id="279" r:id="rId3"/>
    <p:sldId id="306" r:id="rId4"/>
    <p:sldId id="319" r:id="rId5"/>
    <p:sldId id="314" r:id="rId6"/>
    <p:sldId id="290" r:id="rId7"/>
    <p:sldId id="316" r:id="rId8"/>
    <p:sldId id="311" r:id="rId9"/>
    <p:sldId id="310" r:id="rId10"/>
    <p:sldId id="318" r:id="rId11"/>
    <p:sldId id="315" r:id="rId12"/>
    <p:sldId id="320" r:id="rId13"/>
    <p:sldId id="293" r:id="rId14"/>
  </p:sldIdLst>
  <p:sldSz cx="9144000" cy="6858000" type="screen4x3"/>
  <p:notesSz cx="6858000" cy="9144000"/>
  <p:embeddedFontLst>
    <p:embeddedFont>
      <p:font typeface="Arial Black" panose="020B0A04020102020204" pitchFamily="34" charset="0"/>
      <p:bold r:id="rId16"/>
    </p:embeddedFont>
    <p:embeddedFont>
      <p:font typeface="Cabin" panose="00000500000000000000" pitchFamily="2" charset="0"/>
      <p:regular r:id="rId17"/>
      <p:bold r:id="rId18"/>
      <p:italic r:id="rId19"/>
      <p:boldItalic r:id="rId20"/>
    </p:embeddedFont>
    <p:embeddedFont>
      <p:font typeface="Cabin Medium" panose="00000600000000000000" pitchFamily="2" charset="0"/>
      <p:regular r:id="rId21"/>
      <p:italic r:id="rId22"/>
    </p:embeddedFont>
    <p:embeddedFont>
      <p:font typeface="Calibri" panose="020F0502020204030204" pitchFamily="34" charset="0"/>
      <p:regular r:id="rId23"/>
      <p:bold r:id="rId24"/>
    </p:embeddedFont>
    <p:embeddedFont>
      <p:font typeface="Calibri Light" panose="020F0302020204030204" pitchFamily="34" charset="0"/>
      <p:regular r:id="rId25"/>
    </p:embeddedFont>
    <p:embeddedFont>
      <p:font typeface="Cambria" panose="02040503050406030204" pitchFamily="18" charset="0"/>
      <p:regular r:id="rId26"/>
      <p:bold r:id="rId27"/>
      <p:italic r:id="rId28"/>
      <p:boldItalic r:id="rId29"/>
    </p:embeddedFont>
    <p:embeddedFont>
      <p:font typeface="KFGQPC Arabic Symbols 01" panose="02000000000000000000" pitchFamily="2" charset="2"/>
      <p:regular r:id="rId30"/>
    </p:embeddedFont>
    <p:embeddedFont>
      <p:font typeface="KFGQPC Uthman Taha Naskh" panose="02000000000000000000" pitchFamily="2" charset="-78"/>
      <p:regular r:id="rId31"/>
      <p:bold r:id="rId32"/>
    </p:embeddedFont>
    <p:embeddedFont>
      <p:font typeface="Mulish Black" pitchFamily="2" charset="0"/>
      <p:bold r:id="rId33"/>
      <p:boldItalic r:id="rId34"/>
    </p:embeddedFont>
    <p:embeddedFont>
      <p:font typeface="Mulish Light" pitchFamily="2" charset="0"/>
      <p:regular r:id="rId35"/>
      <p:italic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H" initials="U" lastIdx="1" clrIdx="0">
    <p:extLst>
      <p:ext uri="{19B8F6BF-5375-455C-9EA6-DF929625EA0E}">
        <p15:presenceInfo xmlns:p15="http://schemas.microsoft.com/office/powerpoint/2012/main" userId="U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97B7E"/>
    <a:srgbClr val="D3C0B2"/>
    <a:srgbClr val="BB756B"/>
    <a:srgbClr val="216175"/>
    <a:srgbClr val="F6ABAF"/>
    <a:srgbClr val="EFB164"/>
    <a:srgbClr val="F2D2BE"/>
    <a:srgbClr val="014D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40574" autoAdjust="0"/>
  </p:normalViewPr>
  <p:slideViewPr>
    <p:cSldViewPr snapToGrid="0">
      <p:cViewPr varScale="1">
        <p:scale>
          <a:sx n="31" d="100"/>
          <a:sy n="31" d="100"/>
        </p:scale>
        <p:origin x="2333"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9" Type="http://schemas.openxmlformats.org/officeDocument/2006/relationships/viewProps" Target="viewProps.xml"/><Relationship Id="rId21" Type="http://schemas.openxmlformats.org/officeDocument/2006/relationships/font" Target="fonts/font6.fntdata"/><Relationship Id="rId34" Type="http://schemas.openxmlformats.org/officeDocument/2006/relationships/font" Target="fonts/font1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font" Target="fonts/font17.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36" Type="http://schemas.openxmlformats.org/officeDocument/2006/relationships/font" Target="fonts/font21.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35" Type="http://schemas.openxmlformats.org/officeDocument/2006/relationships/font" Target="fonts/font2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44354F-5884-4E3F-AC1F-88805EAEA12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B3B8EF38-D531-4180-B3A1-BDBB03B0EAE6}">
      <dgm:prSet phldrT="[Text]"/>
      <dgm:spPr>
        <a:solidFill>
          <a:srgbClr val="D3C0B2"/>
        </a:solidFill>
      </dgm:spPr>
      <dgm:t>
        <a:bodyPr/>
        <a:lstStyle/>
        <a:p>
          <a:pPr>
            <a:buNone/>
          </a:pPr>
          <a:r>
            <a:rPr lang="en-GB" dirty="0"/>
            <a:t>Shy</a:t>
          </a:r>
        </a:p>
      </dgm:t>
    </dgm:pt>
    <dgm:pt modelId="{024D5BDB-978D-4108-B5E9-87C78C067BFF}" type="parTrans" cxnId="{DA102110-7CEA-4B68-9BB1-324E704B7D38}">
      <dgm:prSet/>
      <dgm:spPr/>
      <dgm:t>
        <a:bodyPr/>
        <a:lstStyle/>
        <a:p>
          <a:endParaRPr lang="en-GB"/>
        </a:p>
      </dgm:t>
    </dgm:pt>
    <dgm:pt modelId="{EA19FBD9-E43B-43E8-9034-289201C7DE7C}" type="sibTrans" cxnId="{DA102110-7CEA-4B68-9BB1-324E704B7D38}">
      <dgm:prSet/>
      <dgm:spPr>
        <a:solidFill>
          <a:srgbClr val="A97B7E"/>
        </a:solidFill>
      </dgm:spPr>
      <dgm:t>
        <a:bodyPr/>
        <a:lstStyle/>
        <a:p>
          <a:endParaRPr lang="en-GB"/>
        </a:p>
      </dgm:t>
    </dgm:pt>
    <dgm:pt modelId="{B7606FD1-5F54-44E6-A377-263C02B4A7C0}">
      <dgm:prSet/>
      <dgm:spPr>
        <a:solidFill>
          <a:srgbClr val="D3C0B2"/>
        </a:solidFill>
      </dgm:spPr>
      <dgm:t>
        <a:bodyPr/>
        <a:lstStyle/>
        <a:p>
          <a:r>
            <a:rPr lang="en-GB" dirty="0"/>
            <a:t>Sad</a:t>
          </a:r>
        </a:p>
      </dgm:t>
    </dgm:pt>
    <dgm:pt modelId="{137E349A-E348-4F08-9606-BF2F5CC1706E}" type="parTrans" cxnId="{CE64DDCE-FB49-4B97-B10E-2029F7BB26F7}">
      <dgm:prSet/>
      <dgm:spPr/>
      <dgm:t>
        <a:bodyPr/>
        <a:lstStyle/>
        <a:p>
          <a:endParaRPr lang="en-GB"/>
        </a:p>
      </dgm:t>
    </dgm:pt>
    <dgm:pt modelId="{189F2974-C7F2-4C66-95FF-31CA2442C366}" type="sibTrans" cxnId="{CE64DDCE-FB49-4B97-B10E-2029F7BB26F7}">
      <dgm:prSet/>
      <dgm:spPr>
        <a:solidFill>
          <a:srgbClr val="A97B7E"/>
        </a:solidFill>
      </dgm:spPr>
      <dgm:t>
        <a:bodyPr/>
        <a:lstStyle/>
        <a:p>
          <a:endParaRPr lang="en-GB"/>
        </a:p>
      </dgm:t>
    </dgm:pt>
    <dgm:pt modelId="{0D7BE0EA-346F-4E73-9704-7EBFD4AA9A7D}">
      <dgm:prSet/>
      <dgm:spPr>
        <a:solidFill>
          <a:srgbClr val="D3C0B2"/>
        </a:solidFill>
      </dgm:spPr>
      <dgm:t>
        <a:bodyPr/>
        <a:lstStyle/>
        <a:p>
          <a:r>
            <a:rPr lang="en-GB" dirty="0"/>
            <a:t>Grateful</a:t>
          </a:r>
        </a:p>
      </dgm:t>
    </dgm:pt>
    <dgm:pt modelId="{DDDCD838-CBBE-4595-8C1D-75A841E6751E}" type="parTrans" cxnId="{1B47A603-BA93-4AE9-82CB-BA89DA683C06}">
      <dgm:prSet/>
      <dgm:spPr/>
      <dgm:t>
        <a:bodyPr/>
        <a:lstStyle/>
        <a:p>
          <a:endParaRPr lang="en-GB"/>
        </a:p>
      </dgm:t>
    </dgm:pt>
    <dgm:pt modelId="{00026DF5-3D30-49CC-A019-94E93CAA83FE}" type="sibTrans" cxnId="{1B47A603-BA93-4AE9-82CB-BA89DA683C06}">
      <dgm:prSet/>
      <dgm:spPr>
        <a:solidFill>
          <a:srgbClr val="A97B7E"/>
        </a:solidFill>
      </dgm:spPr>
      <dgm:t>
        <a:bodyPr/>
        <a:lstStyle/>
        <a:p>
          <a:endParaRPr lang="en-GB"/>
        </a:p>
      </dgm:t>
    </dgm:pt>
    <dgm:pt modelId="{424CCDF1-0BB5-4F79-AA28-07CD5CEC8C95}">
      <dgm:prSet/>
      <dgm:spPr>
        <a:solidFill>
          <a:srgbClr val="D3C0B2"/>
        </a:solidFill>
      </dgm:spPr>
      <dgm:t>
        <a:bodyPr/>
        <a:lstStyle/>
        <a:p>
          <a:r>
            <a:rPr lang="en-GB" dirty="0"/>
            <a:t>Scared</a:t>
          </a:r>
        </a:p>
      </dgm:t>
    </dgm:pt>
    <dgm:pt modelId="{59865A07-8F3E-41B8-A4CF-20434534D69D}" type="parTrans" cxnId="{B9AE4740-A77C-4F54-B75F-9CA3D9C943E7}">
      <dgm:prSet/>
      <dgm:spPr/>
      <dgm:t>
        <a:bodyPr/>
        <a:lstStyle/>
        <a:p>
          <a:endParaRPr lang="en-GB"/>
        </a:p>
      </dgm:t>
    </dgm:pt>
    <dgm:pt modelId="{2A2F1741-12B1-46B6-B51D-E22B36E15AB7}" type="sibTrans" cxnId="{B9AE4740-A77C-4F54-B75F-9CA3D9C943E7}">
      <dgm:prSet/>
      <dgm:spPr>
        <a:solidFill>
          <a:srgbClr val="A97B7E"/>
        </a:solidFill>
      </dgm:spPr>
      <dgm:t>
        <a:bodyPr/>
        <a:lstStyle/>
        <a:p>
          <a:endParaRPr lang="en-GB"/>
        </a:p>
      </dgm:t>
    </dgm:pt>
    <dgm:pt modelId="{4E37B0D0-32BC-4C13-98F7-99E2BD4F479D}" type="pres">
      <dgm:prSet presAssocID="{9E44354F-5884-4E3F-AC1F-88805EAEA12C}" presName="cycle" presStyleCnt="0">
        <dgm:presLayoutVars>
          <dgm:dir/>
          <dgm:resizeHandles val="exact"/>
        </dgm:presLayoutVars>
      </dgm:prSet>
      <dgm:spPr/>
    </dgm:pt>
    <dgm:pt modelId="{E55A94D3-DFAF-4483-80F8-5BB300CEC5F3}" type="pres">
      <dgm:prSet presAssocID="{B3B8EF38-D531-4180-B3A1-BDBB03B0EAE6}" presName="node" presStyleLbl="node1" presStyleIdx="0" presStyleCnt="4">
        <dgm:presLayoutVars>
          <dgm:bulletEnabled val="1"/>
        </dgm:presLayoutVars>
      </dgm:prSet>
      <dgm:spPr/>
    </dgm:pt>
    <dgm:pt modelId="{CC130939-B40C-4AFA-8BFC-A84835AD4B29}" type="pres">
      <dgm:prSet presAssocID="{EA19FBD9-E43B-43E8-9034-289201C7DE7C}" presName="sibTrans" presStyleLbl="sibTrans2D1" presStyleIdx="0" presStyleCnt="4"/>
      <dgm:spPr/>
    </dgm:pt>
    <dgm:pt modelId="{4E6855ED-168B-47D5-8320-5CF26F4EB0E4}" type="pres">
      <dgm:prSet presAssocID="{EA19FBD9-E43B-43E8-9034-289201C7DE7C}" presName="connectorText" presStyleLbl="sibTrans2D1" presStyleIdx="0" presStyleCnt="4"/>
      <dgm:spPr/>
    </dgm:pt>
    <dgm:pt modelId="{5DDDD0C2-D3E7-4CE4-8C4E-7D2B7035B8EC}" type="pres">
      <dgm:prSet presAssocID="{B7606FD1-5F54-44E6-A377-263C02B4A7C0}" presName="node" presStyleLbl="node1" presStyleIdx="1" presStyleCnt="4">
        <dgm:presLayoutVars>
          <dgm:bulletEnabled val="1"/>
        </dgm:presLayoutVars>
      </dgm:prSet>
      <dgm:spPr/>
    </dgm:pt>
    <dgm:pt modelId="{945E3B40-D969-465A-875C-DD331182C8A5}" type="pres">
      <dgm:prSet presAssocID="{189F2974-C7F2-4C66-95FF-31CA2442C366}" presName="sibTrans" presStyleLbl="sibTrans2D1" presStyleIdx="1" presStyleCnt="4"/>
      <dgm:spPr/>
    </dgm:pt>
    <dgm:pt modelId="{0387173C-4F36-4B34-BECB-F3FD97B3274F}" type="pres">
      <dgm:prSet presAssocID="{189F2974-C7F2-4C66-95FF-31CA2442C366}" presName="connectorText" presStyleLbl="sibTrans2D1" presStyleIdx="1" presStyleCnt="4"/>
      <dgm:spPr/>
    </dgm:pt>
    <dgm:pt modelId="{2433BCD7-6D49-4F29-BD3B-6A2D3FB3E665}" type="pres">
      <dgm:prSet presAssocID="{0D7BE0EA-346F-4E73-9704-7EBFD4AA9A7D}" presName="node" presStyleLbl="node1" presStyleIdx="2" presStyleCnt="4">
        <dgm:presLayoutVars>
          <dgm:bulletEnabled val="1"/>
        </dgm:presLayoutVars>
      </dgm:prSet>
      <dgm:spPr/>
    </dgm:pt>
    <dgm:pt modelId="{A5BA42FA-DB38-433C-A9AE-3305E997724D}" type="pres">
      <dgm:prSet presAssocID="{00026DF5-3D30-49CC-A019-94E93CAA83FE}" presName="sibTrans" presStyleLbl="sibTrans2D1" presStyleIdx="2" presStyleCnt="4"/>
      <dgm:spPr/>
    </dgm:pt>
    <dgm:pt modelId="{57CEC2AE-A723-4268-9176-955CCF37F877}" type="pres">
      <dgm:prSet presAssocID="{00026DF5-3D30-49CC-A019-94E93CAA83FE}" presName="connectorText" presStyleLbl="sibTrans2D1" presStyleIdx="2" presStyleCnt="4"/>
      <dgm:spPr/>
    </dgm:pt>
    <dgm:pt modelId="{7302E65B-EA16-43CC-BDDA-39B8FD91505F}" type="pres">
      <dgm:prSet presAssocID="{424CCDF1-0BB5-4F79-AA28-07CD5CEC8C95}" presName="node" presStyleLbl="node1" presStyleIdx="3" presStyleCnt="4">
        <dgm:presLayoutVars>
          <dgm:bulletEnabled val="1"/>
        </dgm:presLayoutVars>
      </dgm:prSet>
      <dgm:spPr/>
    </dgm:pt>
    <dgm:pt modelId="{0344E7CF-9E75-4664-A53B-6844EC5F975C}" type="pres">
      <dgm:prSet presAssocID="{2A2F1741-12B1-46B6-B51D-E22B36E15AB7}" presName="sibTrans" presStyleLbl="sibTrans2D1" presStyleIdx="3" presStyleCnt="4"/>
      <dgm:spPr/>
    </dgm:pt>
    <dgm:pt modelId="{CD2604E4-F112-4B35-879C-F3C3B98E986B}" type="pres">
      <dgm:prSet presAssocID="{2A2F1741-12B1-46B6-B51D-E22B36E15AB7}" presName="connectorText" presStyleLbl="sibTrans2D1" presStyleIdx="3" presStyleCnt="4"/>
      <dgm:spPr/>
    </dgm:pt>
  </dgm:ptLst>
  <dgm:cxnLst>
    <dgm:cxn modelId="{1B47A603-BA93-4AE9-82CB-BA89DA683C06}" srcId="{9E44354F-5884-4E3F-AC1F-88805EAEA12C}" destId="{0D7BE0EA-346F-4E73-9704-7EBFD4AA9A7D}" srcOrd="2" destOrd="0" parTransId="{DDDCD838-CBBE-4595-8C1D-75A841E6751E}" sibTransId="{00026DF5-3D30-49CC-A019-94E93CAA83FE}"/>
    <dgm:cxn modelId="{DA102110-7CEA-4B68-9BB1-324E704B7D38}" srcId="{9E44354F-5884-4E3F-AC1F-88805EAEA12C}" destId="{B3B8EF38-D531-4180-B3A1-BDBB03B0EAE6}" srcOrd="0" destOrd="0" parTransId="{024D5BDB-978D-4108-B5E9-87C78C067BFF}" sibTransId="{EA19FBD9-E43B-43E8-9034-289201C7DE7C}"/>
    <dgm:cxn modelId="{8D46B919-8B43-45B5-946D-6D8DA1D1BF4B}" type="presOf" srcId="{2A2F1741-12B1-46B6-B51D-E22B36E15AB7}" destId="{CD2604E4-F112-4B35-879C-F3C3B98E986B}" srcOrd="1" destOrd="0" presId="urn:microsoft.com/office/officeart/2005/8/layout/cycle2"/>
    <dgm:cxn modelId="{17104427-FE91-4786-8A12-280539F0A9C0}" type="presOf" srcId="{00026DF5-3D30-49CC-A019-94E93CAA83FE}" destId="{A5BA42FA-DB38-433C-A9AE-3305E997724D}" srcOrd="0" destOrd="0" presId="urn:microsoft.com/office/officeart/2005/8/layout/cycle2"/>
    <dgm:cxn modelId="{A1578F2B-1C2D-41EE-9AA3-302CF965BE97}" type="presOf" srcId="{00026DF5-3D30-49CC-A019-94E93CAA83FE}" destId="{57CEC2AE-A723-4268-9176-955CCF37F877}" srcOrd="1" destOrd="0" presId="urn:microsoft.com/office/officeart/2005/8/layout/cycle2"/>
    <dgm:cxn modelId="{9353F338-0951-4CDB-9A33-23450643A181}" type="presOf" srcId="{2A2F1741-12B1-46B6-B51D-E22B36E15AB7}" destId="{0344E7CF-9E75-4664-A53B-6844EC5F975C}" srcOrd="0" destOrd="0" presId="urn:microsoft.com/office/officeart/2005/8/layout/cycle2"/>
    <dgm:cxn modelId="{B9AE4740-A77C-4F54-B75F-9CA3D9C943E7}" srcId="{9E44354F-5884-4E3F-AC1F-88805EAEA12C}" destId="{424CCDF1-0BB5-4F79-AA28-07CD5CEC8C95}" srcOrd="3" destOrd="0" parTransId="{59865A07-8F3E-41B8-A4CF-20434534D69D}" sibTransId="{2A2F1741-12B1-46B6-B51D-E22B36E15AB7}"/>
    <dgm:cxn modelId="{28FB6B6A-81CF-4158-A7DB-21184627D6E2}" type="presOf" srcId="{B3B8EF38-D531-4180-B3A1-BDBB03B0EAE6}" destId="{E55A94D3-DFAF-4483-80F8-5BB300CEC5F3}" srcOrd="0" destOrd="0" presId="urn:microsoft.com/office/officeart/2005/8/layout/cycle2"/>
    <dgm:cxn modelId="{C57BDE4A-6031-418F-A730-BB4481FBB759}" type="presOf" srcId="{189F2974-C7F2-4C66-95FF-31CA2442C366}" destId="{945E3B40-D969-465A-875C-DD331182C8A5}" srcOrd="0" destOrd="0" presId="urn:microsoft.com/office/officeart/2005/8/layout/cycle2"/>
    <dgm:cxn modelId="{CB40A37B-3424-4CE4-B410-AD6787575D66}" type="presOf" srcId="{EA19FBD9-E43B-43E8-9034-289201C7DE7C}" destId="{CC130939-B40C-4AFA-8BFC-A84835AD4B29}" srcOrd="0" destOrd="0" presId="urn:microsoft.com/office/officeart/2005/8/layout/cycle2"/>
    <dgm:cxn modelId="{C5CEA58D-379D-4749-A7CC-42EFA7699779}" type="presOf" srcId="{EA19FBD9-E43B-43E8-9034-289201C7DE7C}" destId="{4E6855ED-168B-47D5-8320-5CF26F4EB0E4}" srcOrd="1" destOrd="0" presId="urn:microsoft.com/office/officeart/2005/8/layout/cycle2"/>
    <dgm:cxn modelId="{06660A9B-E089-4026-849E-0F1198F3CCC6}" type="presOf" srcId="{189F2974-C7F2-4C66-95FF-31CA2442C366}" destId="{0387173C-4F36-4B34-BECB-F3FD97B3274F}" srcOrd="1" destOrd="0" presId="urn:microsoft.com/office/officeart/2005/8/layout/cycle2"/>
    <dgm:cxn modelId="{A271259C-4247-49F1-AFB4-8C794448C189}" type="presOf" srcId="{B7606FD1-5F54-44E6-A377-263C02B4A7C0}" destId="{5DDDD0C2-D3E7-4CE4-8C4E-7D2B7035B8EC}" srcOrd="0" destOrd="0" presId="urn:microsoft.com/office/officeart/2005/8/layout/cycle2"/>
    <dgm:cxn modelId="{D09FDDA0-4DEA-4393-90CD-E958A7A48161}" type="presOf" srcId="{9E44354F-5884-4E3F-AC1F-88805EAEA12C}" destId="{4E37B0D0-32BC-4C13-98F7-99E2BD4F479D}" srcOrd="0" destOrd="0" presId="urn:microsoft.com/office/officeart/2005/8/layout/cycle2"/>
    <dgm:cxn modelId="{94E28ACC-0950-4E09-8E08-CCCC6C89536C}" type="presOf" srcId="{424CCDF1-0BB5-4F79-AA28-07CD5CEC8C95}" destId="{7302E65B-EA16-43CC-BDDA-39B8FD91505F}" srcOrd="0" destOrd="0" presId="urn:microsoft.com/office/officeart/2005/8/layout/cycle2"/>
    <dgm:cxn modelId="{A61134CD-B39A-441B-869D-FB050ABC76FB}" type="presOf" srcId="{0D7BE0EA-346F-4E73-9704-7EBFD4AA9A7D}" destId="{2433BCD7-6D49-4F29-BD3B-6A2D3FB3E665}" srcOrd="0" destOrd="0" presId="urn:microsoft.com/office/officeart/2005/8/layout/cycle2"/>
    <dgm:cxn modelId="{CE64DDCE-FB49-4B97-B10E-2029F7BB26F7}" srcId="{9E44354F-5884-4E3F-AC1F-88805EAEA12C}" destId="{B7606FD1-5F54-44E6-A377-263C02B4A7C0}" srcOrd="1" destOrd="0" parTransId="{137E349A-E348-4F08-9606-BF2F5CC1706E}" sibTransId="{189F2974-C7F2-4C66-95FF-31CA2442C366}"/>
    <dgm:cxn modelId="{12BD8B3A-EBE7-4A68-AD1C-0D2FE6A5B2A3}" type="presParOf" srcId="{4E37B0D0-32BC-4C13-98F7-99E2BD4F479D}" destId="{E55A94D3-DFAF-4483-80F8-5BB300CEC5F3}" srcOrd="0" destOrd="0" presId="urn:microsoft.com/office/officeart/2005/8/layout/cycle2"/>
    <dgm:cxn modelId="{990289D1-3D86-4453-9757-90BEB421EA65}" type="presParOf" srcId="{4E37B0D0-32BC-4C13-98F7-99E2BD4F479D}" destId="{CC130939-B40C-4AFA-8BFC-A84835AD4B29}" srcOrd="1" destOrd="0" presId="urn:microsoft.com/office/officeart/2005/8/layout/cycle2"/>
    <dgm:cxn modelId="{A54EBAF1-D9C2-42BA-9CD9-48E368488C55}" type="presParOf" srcId="{CC130939-B40C-4AFA-8BFC-A84835AD4B29}" destId="{4E6855ED-168B-47D5-8320-5CF26F4EB0E4}" srcOrd="0" destOrd="0" presId="urn:microsoft.com/office/officeart/2005/8/layout/cycle2"/>
    <dgm:cxn modelId="{1AA55739-5BB8-4899-92C9-860CCBC4E39B}" type="presParOf" srcId="{4E37B0D0-32BC-4C13-98F7-99E2BD4F479D}" destId="{5DDDD0C2-D3E7-4CE4-8C4E-7D2B7035B8EC}" srcOrd="2" destOrd="0" presId="urn:microsoft.com/office/officeart/2005/8/layout/cycle2"/>
    <dgm:cxn modelId="{2081C411-F1A7-4FBE-BD38-999BFD61BC29}" type="presParOf" srcId="{4E37B0D0-32BC-4C13-98F7-99E2BD4F479D}" destId="{945E3B40-D969-465A-875C-DD331182C8A5}" srcOrd="3" destOrd="0" presId="urn:microsoft.com/office/officeart/2005/8/layout/cycle2"/>
    <dgm:cxn modelId="{D8767C93-CCA1-42DE-AABC-6F701E0F514E}" type="presParOf" srcId="{945E3B40-D969-465A-875C-DD331182C8A5}" destId="{0387173C-4F36-4B34-BECB-F3FD97B3274F}" srcOrd="0" destOrd="0" presId="urn:microsoft.com/office/officeart/2005/8/layout/cycle2"/>
    <dgm:cxn modelId="{1F14EBEE-749A-4E09-BE5C-8FFB7DC7CB45}" type="presParOf" srcId="{4E37B0D0-32BC-4C13-98F7-99E2BD4F479D}" destId="{2433BCD7-6D49-4F29-BD3B-6A2D3FB3E665}" srcOrd="4" destOrd="0" presId="urn:microsoft.com/office/officeart/2005/8/layout/cycle2"/>
    <dgm:cxn modelId="{5BE07F87-E98A-4955-A18D-4A11C6DD8E5B}" type="presParOf" srcId="{4E37B0D0-32BC-4C13-98F7-99E2BD4F479D}" destId="{A5BA42FA-DB38-433C-A9AE-3305E997724D}" srcOrd="5" destOrd="0" presId="urn:microsoft.com/office/officeart/2005/8/layout/cycle2"/>
    <dgm:cxn modelId="{0089F2DE-433A-49A0-952E-FFEE377ADE72}" type="presParOf" srcId="{A5BA42FA-DB38-433C-A9AE-3305E997724D}" destId="{57CEC2AE-A723-4268-9176-955CCF37F877}" srcOrd="0" destOrd="0" presId="urn:microsoft.com/office/officeart/2005/8/layout/cycle2"/>
    <dgm:cxn modelId="{C3E5B5E5-5988-4BD0-97A9-5CB33F9CD45D}" type="presParOf" srcId="{4E37B0D0-32BC-4C13-98F7-99E2BD4F479D}" destId="{7302E65B-EA16-43CC-BDDA-39B8FD91505F}" srcOrd="6" destOrd="0" presId="urn:microsoft.com/office/officeart/2005/8/layout/cycle2"/>
    <dgm:cxn modelId="{06E125BD-4BB9-48EE-9F12-6B2441FFFA08}" type="presParOf" srcId="{4E37B0D0-32BC-4C13-98F7-99E2BD4F479D}" destId="{0344E7CF-9E75-4664-A53B-6844EC5F975C}" srcOrd="7" destOrd="0" presId="urn:microsoft.com/office/officeart/2005/8/layout/cycle2"/>
    <dgm:cxn modelId="{C1CF53D0-AA0E-4B56-98A8-759416BE2561}" type="presParOf" srcId="{0344E7CF-9E75-4664-A53B-6844EC5F975C}" destId="{CD2604E4-F112-4B35-879C-F3C3B98E986B}"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5A94D3-DFAF-4483-80F8-5BB300CEC5F3}">
      <dsp:nvSpPr>
        <dsp:cNvPr id="0" name=""/>
        <dsp:cNvSpPr/>
      </dsp:nvSpPr>
      <dsp:spPr>
        <a:xfrm>
          <a:off x="2164300" y="444"/>
          <a:ext cx="924717" cy="924717"/>
        </a:xfrm>
        <a:prstGeom prst="ellipse">
          <a:avLst/>
        </a:prstGeom>
        <a:solidFill>
          <a:srgbClr val="D3C0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Shy</a:t>
          </a:r>
        </a:p>
      </dsp:txBody>
      <dsp:txXfrm>
        <a:off x="2299722" y="135866"/>
        <a:ext cx="653873" cy="653873"/>
      </dsp:txXfrm>
    </dsp:sp>
    <dsp:sp modelId="{CC130939-B40C-4AFA-8BFC-A84835AD4B29}">
      <dsp:nvSpPr>
        <dsp:cNvPr id="0" name=""/>
        <dsp:cNvSpPr/>
      </dsp:nvSpPr>
      <dsp:spPr>
        <a:xfrm rot="2700000">
          <a:off x="2989849" y="793201"/>
          <a:ext cx="246508" cy="312092"/>
        </a:xfrm>
        <a:prstGeom prst="rightArrow">
          <a:avLst>
            <a:gd name="adj1" fmla="val 60000"/>
            <a:gd name="adj2" fmla="val 50000"/>
          </a:avLst>
        </a:prstGeom>
        <a:solidFill>
          <a:srgbClr val="A97B7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3000679" y="829473"/>
        <a:ext cx="172556" cy="187256"/>
      </dsp:txXfrm>
    </dsp:sp>
    <dsp:sp modelId="{5DDDD0C2-D3E7-4CE4-8C4E-7D2B7035B8EC}">
      <dsp:nvSpPr>
        <dsp:cNvPr id="0" name=""/>
        <dsp:cNvSpPr/>
      </dsp:nvSpPr>
      <dsp:spPr>
        <a:xfrm>
          <a:off x="3147056" y="983200"/>
          <a:ext cx="924717" cy="924717"/>
        </a:xfrm>
        <a:prstGeom prst="ellipse">
          <a:avLst/>
        </a:prstGeom>
        <a:solidFill>
          <a:srgbClr val="D3C0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Sad</a:t>
          </a:r>
        </a:p>
      </dsp:txBody>
      <dsp:txXfrm>
        <a:off x="3282478" y="1118622"/>
        <a:ext cx="653873" cy="653873"/>
      </dsp:txXfrm>
    </dsp:sp>
    <dsp:sp modelId="{945E3B40-D969-465A-875C-DD331182C8A5}">
      <dsp:nvSpPr>
        <dsp:cNvPr id="0" name=""/>
        <dsp:cNvSpPr/>
      </dsp:nvSpPr>
      <dsp:spPr>
        <a:xfrm rot="8100000">
          <a:off x="2999716" y="1775957"/>
          <a:ext cx="246508" cy="312092"/>
        </a:xfrm>
        <a:prstGeom prst="rightArrow">
          <a:avLst>
            <a:gd name="adj1" fmla="val 60000"/>
            <a:gd name="adj2" fmla="val 50000"/>
          </a:avLst>
        </a:prstGeom>
        <a:solidFill>
          <a:srgbClr val="A97B7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3062838" y="1812229"/>
        <a:ext cx="172556" cy="187256"/>
      </dsp:txXfrm>
    </dsp:sp>
    <dsp:sp modelId="{2433BCD7-6D49-4F29-BD3B-6A2D3FB3E665}">
      <dsp:nvSpPr>
        <dsp:cNvPr id="0" name=""/>
        <dsp:cNvSpPr/>
      </dsp:nvSpPr>
      <dsp:spPr>
        <a:xfrm>
          <a:off x="2164300" y="1965956"/>
          <a:ext cx="924717" cy="924717"/>
        </a:xfrm>
        <a:prstGeom prst="ellipse">
          <a:avLst/>
        </a:prstGeom>
        <a:solidFill>
          <a:srgbClr val="D3C0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Grateful</a:t>
          </a:r>
        </a:p>
      </dsp:txBody>
      <dsp:txXfrm>
        <a:off x="2299722" y="2101378"/>
        <a:ext cx="653873" cy="653873"/>
      </dsp:txXfrm>
    </dsp:sp>
    <dsp:sp modelId="{A5BA42FA-DB38-433C-A9AE-3305E997724D}">
      <dsp:nvSpPr>
        <dsp:cNvPr id="0" name=""/>
        <dsp:cNvSpPr/>
      </dsp:nvSpPr>
      <dsp:spPr>
        <a:xfrm rot="13500000">
          <a:off x="2016959" y="1785824"/>
          <a:ext cx="246508" cy="312092"/>
        </a:xfrm>
        <a:prstGeom prst="rightArrow">
          <a:avLst>
            <a:gd name="adj1" fmla="val 60000"/>
            <a:gd name="adj2" fmla="val 50000"/>
          </a:avLst>
        </a:prstGeom>
        <a:solidFill>
          <a:srgbClr val="A97B7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2080081" y="1874388"/>
        <a:ext cx="172556" cy="187256"/>
      </dsp:txXfrm>
    </dsp:sp>
    <dsp:sp modelId="{7302E65B-EA16-43CC-BDDA-39B8FD91505F}">
      <dsp:nvSpPr>
        <dsp:cNvPr id="0" name=""/>
        <dsp:cNvSpPr/>
      </dsp:nvSpPr>
      <dsp:spPr>
        <a:xfrm>
          <a:off x="1181544" y="983200"/>
          <a:ext cx="924717" cy="924717"/>
        </a:xfrm>
        <a:prstGeom prst="ellipse">
          <a:avLst/>
        </a:prstGeom>
        <a:solidFill>
          <a:srgbClr val="D3C0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kern="1200" dirty="0"/>
            <a:t>Scared</a:t>
          </a:r>
        </a:p>
      </dsp:txBody>
      <dsp:txXfrm>
        <a:off x="1316966" y="1118622"/>
        <a:ext cx="653873" cy="653873"/>
      </dsp:txXfrm>
    </dsp:sp>
    <dsp:sp modelId="{0344E7CF-9E75-4664-A53B-6844EC5F975C}">
      <dsp:nvSpPr>
        <dsp:cNvPr id="0" name=""/>
        <dsp:cNvSpPr/>
      </dsp:nvSpPr>
      <dsp:spPr>
        <a:xfrm rot="18900000">
          <a:off x="2007093" y="803068"/>
          <a:ext cx="246508" cy="312092"/>
        </a:xfrm>
        <a:prstGeom prst="rightArrow">
          <a:avLst>
            <a:gd name="adj1" fmla="val 60000"/>
            <a:gd name="adj2" fmla="val 50000"/>
          </a:avLst>
        </a:prstGeom>
        <a:solidFill>
          <a:srgbClr val="A97B7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017923" y="891632"/>
        <a:ext cx="172556" cy="18725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5887-54B2-4734-807D-F2204D959812}" type="datetimeFigureOut">
              <a:rPr lang="en-GB" smtClean="0"/>
              <a:t>19/05/2022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66EDD-B9C2-46E4-8727-C4EA0228B052}" type="slidenum">
              <a:rPr lang="en-GB" smtClean="0"/>
              <a:t>‹#›</a:t>
            </a:fld>
            <a:endParaRPr lang="en-GB"/>
          </a:p>
        </p:txBody>
      </p:sp>
    </p:spTree>
    <p:extLst>
      <p:ext uri="{BB962C8B-B14F-4D97-AF65-F5344CB8AC3E}">
        <p14:creationId xmlns:p14="http://schemas.microsoft.com/office/powerpoint/2010/main" val="47621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3</a:t>
            </a:fld>
            <a:endParaRPr lang="en-GB"/>
          </a:p>
        </p:txBody>
      </p:sp>
    </p:spTree>
    <p:extLst>
      <p:ext uri="{BB962C8B-B14F-4D97-AF65-F5344CB8AC3E}">
        <p14:creationId xmlns:p14="http://schemas.microsoft.com/office/powerpoint/2010/main" val="3480069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Pray Salah al-</a:t>
            </a:r>
            <a:r>
              <a:rPr lang="en-GB" dirty="0" err="1"/>
              <a:t>Duha</a:t>
            </a:r>
            <a:r>
              <a:rPr lang="en-GB" dirty="0"/>
              <a:t>/upcoming </a:t>
            </a:r>
            <a:r>
              <a:rPr lang="en-GB" dirty="0" err="1"/>
              <a:t>fard</a:t>
            </a:r>
            <a:r>
              <a:rPr lang="en-GB" dirty="0"/>
              <a:t> prayer/2 </a:t>
            </a:r>
            <a:r>
              <a:rPr lang="en-GB" dirty="0" err="1"/>
              <a:t>rak’ah</a:t>
            </a:r>
            <a:r>
              <a:rPr lang="en-GB" dirty="0"/>
              <a:t> </a:t>
            </a:r>
            <a:r>
              <a:rPr lang="en-GB" dirty="0" err="1"/>
              <a:t>nafl</a:t>
            </a:r>
            <a:r>
              <a:rPr lang="en-GB" dirty="0"/>
              <a:t> etc with a full focus on Allah, and try to practice something we </a:t>
            </a:r>
            <a:r>
              <a:rPr lang="en-GB"/>
              <a:t>have learnt today.</a:t>
            </a:r>
          </a:p>
        </p:txBody>
      </p:sp>
      <p:sp>
        <p:nvSpPr>
          <p:cNvPr id="4" name="Slide Number Placeholder 3"/>
          <p:cNvSpPr>
            <a:spLocks noGrp="1"/>
          </p:cNvSpPr>
          <p:nvPr>
            <p:ph type="sldNum" sz="quarter" idx="5"/>
          </p:nvPr>
        </p:nvSpPr>
        <p:spPr/>
        <p:txBody>
          <a:bodyPr/>
          <a:lstStyle/>
          <a:p>
            <a:fld id="{9B866EDD-B9C2-46E4-8727-C4EA0228B052}" type="slidenum">
              <a:rPr lang="en-GB" smtClean="0"/>
              <a:t>13</a:t>
            </a:fld>
            <a:endParaRPr lang="en-GB"/>
          </a:p>
        </p:txBody>
      </p:sp>
    </p:spTree>
    <p:extLst>
      <p:ext uri="{BB962C8B-B14F-4D97-AF65-F5344CB8AC3E}">
        <p14:creationId xmlns:p14="http://schemas.microsoft.com/office/powerpoint/2010/main" val="1039213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8640" marR="547370" algn="just">
              <a:lnSpc>
                <a:spcPct val="108000"/>
              </a:lnSpc>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Always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consider</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ṣalāh</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praying</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potentially</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last</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Feel</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sense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 shyness and grief about the shortcomings in your ṣalāh. Fear Allah b not</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accepting</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even</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though</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may</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have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done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your</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best.</a:t>
            </a:r>
            <a:r>
              <a:rPr lang="en-US" sz="1800" spc="-40" dirty="0">
                <a:solidFill>
                  <a:srgbClr val="231F20"/>
                </a:solidFill>
                <a:effectLst/>
                <a:latin typeface="Times New Roman" panose="02020603050405020304" pitchFamily="18" charset="0"/>
                <a:ea typeface="Times New Roman" panose="02020603050405020304" pitchFamily="18" charset="0"/>
              </a:rPr>
              <a:t> </a:t>
            </a:r>
          </a:p>
          <a:p>
            <a:pPr marL="548640" marR="547370" algn="just">
              <a:lnSpc>
                <a:spcPct val="108000"/>
              </a:lnSpc>
              <a:spcAft>
                <a:spcPts val="0"/>
              </a:spcAft>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548640" marR="548005" algn="just">
              <a:lnSpc>
                <a:spcPct val="112000"/>
              </a:lnSpc>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Feel</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sad</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completing</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your</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ṣalāh,</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end</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special</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journey</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journey</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which</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were</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conversing</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with</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Most</a:t>
            </a:r>
            <a:r>
              <a:rPr lang="en-US" sz="1800" spc="-2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Loving.</a:t>
            </a:r>
            <a:r>
              <a:rPr lang="en-US" sz="1800" spc="-20" dirty="0">
                <a:solidFill>
                  <a:srgbClr val="231F20"/>
                </a:solidFill>
                <a:effectLst/>
                <a:latin typeface="Times New Roman" panose="02020603050405020304" pitchFamily="18" charset="0"/>
                <a:ea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4</a:t>
            </a:fld>
            <a:endParaRPr lang="en-GB"/>
          </a:p>
        </p:txBody>
      </p:sp>
    </p:spTree>
    <p:extLst>
      <p:ext uri="{BB962C8B-B14F-4D97-AF65-F5344CB8AC3E}">
        <p14:creationId xmlns:p14="http://schemas.microsoft.com/office/powerpoint/2010/main" val="4186642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8640" marR="547370" algn="just">
              <a:lnSpc>
                <a:spcPct val="108000"/>
              </a:lnSpc>
              <a:spcAft>
                <a:spcPts val="0"/>
              </a:spcAft>
            </a:pPr>
            <a:endParaRPr lang="en-US" sz="1800" dirty="0">
              <a:solidFill>
                <a:srgbClr val="231F20"/>
              </a:solidFill>
              <a:effectLst/>
              <a:latin typeface="Times New Roman" panose="02020603050405020304" pitchFamily="18" charset="0"/>
              <a:ea typeface="Times New Roman" panose="02020603050405020304" pitchFamily="18" charset="0"/>
            </a:endParaRPr>
          </a:p>
          <a:p>
            <a:pPr marL="548640" marR="547370" algn="just">
              <a:lnSpc>
                <a:spcPct val="108000"/>
              </a:lnSpc>
              <a:spcAft>
                <a:spcPts val="0"/>
              </a:spcAft>
            </a:pPr>
            <a:r>
              <a:rPr lang="en-US" sz="1800" dirty="0" err="1">
                <a:solidFill>
                  <a:srgbClr val="231F20"/>
                </a:solidFill>
                <a:effectLst/>
                <a:latin typeface="Times New Roman" panose="02020603050405020304" pitchFamily="18" charset="0"/>
                <a:ea typeface="Times New Roman" panose="02020603050405020304" pitchFamily="18" charset="0"/>
              </a:rPr>
              <a:t>Istighfar</a:t>
            </a:r>
            <a:r>
              <a:rPr lang="en-US" sz="1800" dirty="0">
                <a:solidFill>
                  <a:srgbClr val="231F20"/>
                </a:solidFill>
                <a:effectLst/>
                <a:latin typeface="Times New Roman" panose="02020603050405020304" pitchFamily="18" charset="0"/>
                <a:ea typeface="Times New Roman" panose="02020603050405020304" pitchFamily="18" charset="0"/>
              </a:rPr>
              <a:t> x 3</a:t>
            </a:r>
          </a:p>
          <a:p>
            <a:pPr marL="548640" marR="547370" algn="just">
              <a:lnSpc>
                <a:spcPct val="108000"/>
              </a:lnSpc>
              <a:spcAft>
                <a:spcPts val="0"/>
              </a:spcAft>
            </a:pPr>
            <a:endParaRPr lang="en-US" sz="1800" dirty="0">
              <a:solidFill>
                <a:srgbClr val="231F20"/>
              </a:solidFill>
              <a:effectLst/>
              <a:latin typeface="Times New Roman" panose="02020603050405020304" pitchFamily="18" charset="0"/>
              <a:ea typeface="Times New Roman" panose="02020603050405020304" pitchFamily="18" charset="0"/>
            </a:endParaRPr>
          </a:p>
          <a:p>
            <a:pPr marL="548640" marR="547370" algn="just">
              <a:lnSpc>
                <a:spcPct val="108000"/>
              </a:lnSpc>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Forgiveness for shortcomings in your ṣalāh. </a:t>
            </a:r>
          </a:p>
          <a:p>
            <a:pPr marL="548640" marR="547370" algn="just">
              <a:lnSpc>
                <a:spcPct val="108000"/>
              </a:lnSpc>
              <a:spcAft>
                <a:spcPts val="0"/>
              </a:spcAft>
            </a:pPr>
            <a:endParaRPr lang="en-US" sz="1800" dirty="0">
              <a:solidFill>
                <a:srgbClr val="231F20"/>
              </a:solidFill>
              <a:effectLst/>
              <a:latin typeface="Times New Roman" panose="02020603050405020304" pitchFamily="18" charset="0"/>
              <a:ea typeface="Times New Roman" panose="02020603050405020304" pitchFamily="18" charset="0"/>
            </a:endParaRPr>
          </a:p>
          <a:p>
            <a:pPr marL="548640" marR="547370" algn="just">
              <a:lnSpc>
                <a:spcPct val="108000"/>
              </a:lnSpc>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Salah may not be accepted. It</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may</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that</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single</a:t>
            </a:r>
            <a:r>
              <a:rPr lang="en-GB" sz="1800" spc="0" dirty="0">
                <a:solidFill>
                  <a:schemeClr val="tx1"/>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si</a:t>
            </a:r>
            <a:r>
              <a:rPr lang="en-US" sz="1800" dirty="0">
                <a:solidFill>
                  <a:srgbClr val="231F20"/>
                </a:solidFill>
                <a:effectLst/>
                <a:latin typeface="Times New Roman" panose="02020603050405020304" pitchFamily="18" charset="0"/>
                <a:ea typeface="Times New Roman" panose="02020603050405020304" pitchFamily="18" charset="0"/>
              </a:rPr>
              <a:t>n</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acts</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barrier</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bet</a:t>
            </a:r>
            <a:r>
              <a:rPr lang="en-US" sz="1800" spc="-20" dirty="0">
                <a:solidFill>
                  <a:srgbClr val="231F20"/>
                </a:solidFill>
                <a:effectLst/>
                <a:latin typeface="Times New Roman" panose="02020603050405020304" pitchFamily="18" charset="0"/>
                <a:ea typeface="Times New Roman" panose="02020603050405020304" pitchFamily="18" charset="0"/>
              </a:rPr>
              <a:t>w</a:t>
            </a:r>
            <a:r>
              <a:rPr lang="en-US" sz="1800" dirty="0">
                <a:solidFill>
                  <a:srgbClr val="231F20"/>
                </a:solidFill>
                <a:effectLst/>
                <a:latin typeface="Times New Roman" panose="02020603050405020304" pitchFamily="18" charset="0"/>
                <a:ea typeface="Times New Roman" panose="02020603050405020304" pitchFamily="18" charset="0"/>
              </a:rPr>
              <a:t>ee</a:t>
            </a:r>
            <a:r>
              <a:rPr lang="en-US" sz="1800" spc="-65" dirty="0">
                <a:solidFill>
                  <a:srgbClr val="231F20"/>
                </a:solidFill>
                <a:effectLst/>
                <a:latin typeface="Times New Roman" panose="02020603050405020304" pitchFamily="18" charset="0"/>
                <a:ea typeface="Times New Roman" panose="02020603050405020304" pitchFamily="18" charset="0"/>
              </a:rPr>
              <a:t>n</a:t>
            </a:r>
            <a:r>
              <a:rPr lang="en-GB" sz="1800" dirty="0">
                <a:solidFill>
                  <a:srgbClr val="096E9E"/>
                </a:solidFill>
                <a:effectLst/>
                <a:latin typeface="KFGQPC Uthman Taha Naskh" panose="02000000000000000000" pitchFamily="2" charset="-78"/>
                <a:ea typeface="Times New Roman" panose="02020603050405020304" pitchFamily="18" charset="0"/>
                <a:cs typeface="KFGQPC Uthman Taha Naskh" panose="02000000000000000000" pitchFamily="2" charset="-78"/>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spc="-20" dirty="0">
                <a:solidFill>
                  <a:srgbClr val="231F20"/>
                </a:solidFill>
                <a:effectLst/>
                <a:latin typeface="Times New Roman" panose="02020603050405020304" pitchFamily="18" charset="0"/>
                <a:ea typeface="Times New Roman" panose="02020603050405020304" pitchFamily="18" charset="0"/>
              </a:rPr>
              <a:t>y</a:t>
            </a:r>
            <a:r>
              <a:rPr lang="en-US" sz="1800" dirty="0">
                <a:solidFill>
                  <a:srgbClr val="231F20"/>
                </a:solidFill>
                <a:effectLst/>
                <a:latin typeface="Times New Roman" panose="02020603050405020304" pitchFamily="18" charset="0"/>
                <a:ea typeface="Times New Roman" panose="02020603050405020304" pitchFamily="18" charset="0"/>
              </a:rPr>
              <a:t>our</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ṣalā</a:t>
            </a:r>
            <a:r>
              <a:rPr lang="en-US" sz="1800" dirty="0">
                <a:solidFill>
                  <a:srgbClr val="231F20"/>
                </a:solidFill>
                <a:effectLst/>
                <a:latin typeface="Times New Roman" panose="02020603050405020304" pitchFamily="18" charset="0"/>
                <a:ea typeface="Times New Roman" panose="02020603050405020304" pitchFamily="18" charset="0"/>
              </a:rPr>
              <a:t>h</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being</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accepted</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5</a:t>
            </a:fld>
            <a:endParaRPr lang="en-GB"/>
          </a:p>
        </p:txBody>
      </p:sp>
    </p:spTree>
    <p:extLst>
      <p:ext uri="{BB962C8B-B14F-4D97-AF65-F5344CB8AC3E}">
        <p14:creationId xmlns:p14="http://schemas.microsoft.com/office/powerpoint/2010/main" val="1221970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B866EDD-B9C2-46E4-8727-C4EA0228B052}" type="slidenum">
              <a:rPr lang="en-GB" smtClean="0"/>
              <a:t>6</a:t>
            </a:fld>
            <a:endParaRPr lang="en-GB"/>
          </a:p>
        </p:txBody>
      </p:sp>
    </p:spTree>
    <p:extLst>
      <p:ext uri="{BB962C8B-B14F-4D97-AF65-F5344CB8AC3E}">
        <p14:creationId xmlns:p14="http://schemas.microsoft.com/office/powerpoint/2010/main" val="3596060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231F20"/>
                </a:solidFill>
                <a:effectLst/>
                <a:latin typeface="Times New Roman" panose="02020603050405020304" pitchFamily="18" charset="0"/>
                <a:ea typeface="Times New Roman" panose="02020603050405020304" pitchFamily="18" charset="0"/>
              </a:rPr>
              <a:t>O</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Allah,</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for</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You</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Alone</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have</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prostrated,</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in</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You</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Alone</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have</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believed,</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and</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to</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You</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Alone</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have</a:t>
            </a:r>
            <a:r>
              <a:rPr lang="en-US" sz="1800" i="1" spc="-20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submitted.</a:t>
            </a:r>
            <a:r>
              <a:rPr lang="en-US" sz="1800" i="1" spc="-2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My</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face</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has</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prostrated</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to</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the</a:t>
            </a:r>
            <a:r>
              <a:rPr lang="en-US" sz="1800" i="1" spc="-2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One</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who</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created</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and</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fashioned</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it,</a:t>
            </a:r>
            <a:r>
              <a:rPr lang="en-US" sz="1800" i="1" spc="-2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and</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who</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formed</a:t>
            </a:r>
            <a:r>
              <a:rPr lang="en-US" sz="1800" i="1" spc="-1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its</a:t>
            </a:r>
            <a:r>
              <a:rPr lang="en-US" sz="1800" i="1" spc="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hearing</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and</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sight.</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Blessed</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is</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Allah,</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the</a:t>
            </a:r>
            <a:r>
              <a:rPr lang="en-US" sz="1800" i="1" spc="-3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Best</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of</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Creators</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(Muslim).</a:t>
            </a:r>
            <a:endParaRPr lang="en-GB" sz="1800" dirty="0">
              <a:effectLst/>
              <a:latin typeface="Times New Roman" panose="02020603050405020304" pitchFamily="18" charset="0"/>
              <a:ea typeface="Times New Roman" panose="02020603050405020304" pitchFamily="18" charset="0"/>
            </a:endParaRPr>
          </a:p>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dirty="0">
                <a:effectLst/>
                <a:latin typeface="Calibri Light" panose="020F0302020204030204" pitchFamily="34" charset="0"/>
                <a:ea typeface="Calibri" panose="020F0502020204030204" pitchFamily="34" charset="0"/>
                <a:cs typeface="Arial" panose="020B0604020202020204" pitchFamily="34" charset="0"/>
              </a:rPr>
              <a:t>Whilst reading this duʿā’, feel a sense of shame and shyness from the One who granted you all of the aforementioned blessings; and yet you still disobey Him. </a:t>
            </a:r>
            <a:r>
              <a:rPr lang="en-GB" sz="1200" dirty="0">
                <a:effectLst/>
                <a:latin typeface="Calibri" panose="020F0502020204030204" pitchFamily="34" charset="0"/>
                <a:ea typeface="Calibri" panose="020F0502020204030204" pitchFamily="34" charset="0"/>
                <a:cs typeface="Arial" panose="020B0604020202020204" pitchFamily="34" charset="0"/>
              </a:rPr>
              <a:t> </a:t>
            </a:r>
            <a:r>
              <a:rPr lang="en-GB" sz="1200" dirty="0">
                <a:effectLst/>
                <a:latin typeface="Calibri Light" panose="020F0302020204030204" pitchFamily="34" charset="0"/>
                <a:ea typeface="Calibri" panose="020F0502020204030204" pitchFamily="34" charset="0"/>
                <a:cs typeface="Arial" panose="020B0604020202020204" pitchFamily="34" charset="0"/>
              </a:rPr>
              <a:t>Imagine you were blind and Allah</a:t>
            </a:r>
            <a:r>
              <a:rPr lang="en-GB" sz="1200" dirty="0">
                <a:effectLst/>
                <a:latin typeface="KFGQPC Arabic Symbols 01" panose="02000000000000000000" pitchFamily="2" charset="2"/>
                <a:ea typeface="Calibri" panose="020F0502020204030204" pitchFamily="34" charset="0"/>
                <a:cs typeface="KFGQPC Uthman Taha Naskh" panose="02000000000000000000" pitchFamily="2" charset="-78"/>
              </a:rPr>
              <a:t> </a:t>
            </a:r>
            <a:r>
              <a:rPr lang="en-GB" sz="1200" dirty="0">
                <a:effectLst/>
                <a:latin typeface="Calibri Light" panose="020F0302020204030204" pitchFamily="34" charset="0"/>
                <a:ea typeface="Calibri" panose="020F0502020204030204" pitchFamily="34" charset="0"/>
                <a:cs typeface="Arial" panose="020B0604020202020204" pitchFamily="34" charset="0"/>
              </a:rPr>
              <a:t>had not bestowed you with the gift of sight. Imagine you were deaf and you could not hear your loved ones or the recitation of the Qur’ān.</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8</a:t>
            </a:fld>
            <a:endParaRPr lang="en-GB"/>
          </a:p>
        </p:txBody>
      </p:sp>
    </p:spTree>
    <p:extLst>
      <p:ext uri="{BB962C8B-B14F-4D97-AF65-F5344CB8AC3E}">
        <p14:creationId xmlns:p14="http://schemas.microsoft.com/office/powerpoint/2010/main" val="2861184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err="1">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ʿĀ’ishah</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 said, “One night, at the time of the Messenger of Allah </a:t>
            </a:r>
            <a:r>
              <a:rPr lang="en-GB" sz="1800" b="1" dirty="0">
                <a:solidFill>
                  <a:srgbClr val="1F3864"/>
                </a:solidFill>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 I was late returning from </a:t>
            </a:r>
            <a:r>
              <a:rPr lang="en-GB" sz="1800" b="1" dirty="0" err="1">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ʿIshā</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 When I came after some time, he </a:t>
            </a:r>
            <a:r>
              <a:rPr lang="en-GB" sz="1800" b="1" dirty="0">
                <a:solidFill>
                  <a:srgbClr val="1F3864"/>
                </a:solidFill>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 said, ‘Where were you?’ I said, ‘I was listening to the recitation of a man from your companions; I have never heard a recitation or a voice like his from anyone.’” She says, “So he got up and I got up with him, to go and listen to him. Then he turned to me and said, ‘This is </a:t>
            </a:r>
            <a:r>
              <a:rPr lang="en-GB" sz="1800" b="1" dirty="0" err="1">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Sālim</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 the freed slave of Abū </a:t>
            </a:r>
            <a:r>
              <a:rPr lang="en-GB" sz="1800" b="1" dirty="0" err="1">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Ḥudhayfah</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 All praise is for Allah who has created such men amongst my ummah’” (Ibn </a:t>
            </a:r>
            <a:r>
              <a:rPr lang="en-GB" sz="1800" b="1" dirty="0" err="1">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Mājah</a:t>
            </a:r>
            <a:r>
              <a:rPr lang="en-GB" sz="1800" b="1" dirty="0">
                <a:solidFill>
                  <a:srgbClr val="1F3864"/>
                </a:solidFill>
                <a:effectLst/>
                <a:highlight>
                  <a:srgbClr val="FFFF00"/>
                </a:highlight>
                <a:latin typeface="Calibri Light" panose="020F0302020204030204" pitchFamily="34" charset="0"/>
                <a:ea typeface="Calibri" panose="020F0502020204030204" pitchFamily="34" charset="0"/>
                <a:cs typeface="Arial" panose="020B0604020202020204" pitchFamily="34" charset="0"/>
              </a:rPr>
              <a:t>).</a:t>
            </a:r>
            <a:endParaRPr lang="en-GB" sz="1800" b="1" dirty="0">
              <a:solidFill>
                <a:srgbClr val="1F3864"/>
              </a:solidFill>
              <a:effectLst/>
              <a:latin typeface="Calibri Light" panose="020F03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9</a:t>
            </a:fld>
            <a:endParaRPr lang="en-GB"/>
          </a:p>
        </p:txBody>
      </p:sp>
    </p:spTree>
    <p:extLst>
      <p:ext uri="{BB962C8B-B14F-4D97-AF65-F5344CB8AC3E}">
        <p14:creationId xmlns:p14="http://schemas.microsoft.com/office/powerpoint/2010/main" val="1222888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the words prepared (see attached handout with this lesson)/prepare your own list of words/phrases. </a:t>
            </a:r>
          </a:p>
          <a:p>
            <a:endParaRPr lang="en-GB" dirty="0"/>
          </a:p>
          <a:p>
            <a:r>
              <a:rPr lang="en-GB" dirty="0"/>
              <a:t>Cut them out and put them in a box/on the table.</a:t>
            </a:r>
          </a:p>
          <a:p>
            <a:endParaRPr lang="en-GB" dirty="0"/>
          </a:p>
          <a:p>
            <a:r>
              <a:rPr lang="en-GB" dirty="0"/>
              <a:t>In class, divide the students into two, three, or four teams of at least two players.</a:t>
            </a:r>
          </a:p>
          <a:p>
            <a:endParaRPr lang="en-GB" dirty="0"/>
          </a:p>
          <a:p>
            <a:r>
              <a:rPr lang="en-GB" b="1" dirty="0"/>
              <a:t>Game</a:t>
            </a:r>
          </a:p>
          <a:p>
            <a:pPr>
              <a:buFont typeface="+mj-lt"/>
              <a:buAutoNum type="arabicPeriod"/>
            </a:pPr>
            <a:r>
              <a:rPr lang="en-GB" dirty="0"/>
              <a:t>The teams take turns playing.</a:t>
            </a:r>
          </a:p>
          <a:p>
            <a:pPr>
              <a:buFont typeface="+mj-lt"/>
              <a:buAutoNum type="arabicPeriod"/>
            </a:pPr>
            <a:r>
              <a:rPr lang="en-GB" dirty="0"/>
              <a:t>One student from the team stands at the front of the class, so only they can see the vocabulary words. This student describes the word on the screen/paper, without using that word or any gestures.</a:t>
            </a:r>
          </a:p>
          <a:p>
            <a:pPr>
              <a:buFont typeface="+mj-lt"/>
              <a:buAutoNum type="arabicPeriod"/>
            </a:pPr>
            <a:r>
              <a:rPr lang="en-GB" dirty="0"/>
              <a:t>The rest of the students in their team try to guess the word they are describing.</a:t>
            </a:r>
          </a:p>
          <a:p>
            <a:pPr>
              <a:buFont typeface="+mj-lt"/>
              <a:buAutoNum type="arabicPeriod"/>
            </a:pPr>
            <a:r>
              <a:rPr lang="en-GB" dirty="0"/>
              <a:t>The teams have thirty seconds to correctly guess as many words as possible, with each correct guess scoring one point. Depending on the level of your students, and how many words you have available, you may want to allow zero, or one pass per turn.</a:t>
            </a:r>
          </a:p>
          <a:p>
            <a:pPr>
              <a:buFont typeface="+mj-lt"/>
              <a:buAutoNum type="arabicPeriod"/>
            </a:pPr>
            <a:r>
              <a:rPr lang="en-GB" dirty="0"/>
              <a:t>Do the same with the other team(s), then repeat with other students describing for future rounds. The team with the most points at the end of the game wins (and gets rewarded </a:t>
            </a:r>
            <a:r>
              <a:rPr lang="en-GB" dirty="0">
                <a:sym typeface="Wingdings" panose="05000000000000000000" pitchFamily="2" charset="2"/>
              </a:rPr>
              <a:t></a:t>
            </a:r>
            <a:r>
              <a:rPr lang="en-GB" dirty="0"/>
              <a:t>)</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10</a:t>
            </a:fld>
            <a:endParaRPr lang="en-GB"/>
          </a:p>
        </p:txBody>
      </p:sp>
    </p:spTree>
    <p:extLst>
      <p:ext uri="{BB962C8B-B14F-4D97-AF65-F5344CB8AC3E}">
        <p14:creationId xmlns:p14="http://schemas.microsoft.com/office/powerpoint/2010/main" val="2021577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to prepare a </a:t>
            </a:r>
          </a:p>
          <a:p>
            <a:r>
              <a:rPr lang="en-GB" dirty="0"/>
              <a:t>Summary sheet/</a:t>
            </a:r>
          </a:p>
          <a:p>
            <a:r>
              <a:rPr lang="en-GB" dirty="0"/>
              <a:t>Infographic-style/mind-map of the journey through salah</a:t>
            </a:r>
          </a:p>
          <a:p>
            <a:endParaRPr lang="en-GB" dirty="0"/>
          </a:p>
          <a:p>
            <a:r>
              <a:rPr lang="en-GB" dirty="0"/>
              <a:t>Alternative: prepare a booklet (This could also be the end-of term assessed project).</a:t>
            </a:r>
          </a:p>
        </p:txBody>
      </p:sp>
      <p:sp>
        <p:nvSpPr>
          <p:cNvPr id="4" name="Slide Number Placeholder 3"/>
          <p:cNvSpPr>
            <a:spLocks noGrp="1"/>
          </p:cNvSpPr>
          <p:nvPr>
            <p:ph type="sldNum" sz="quarter" idx="5"/>
          </p:nvPr>
        </p:nvSpPr>
        <p:spPr/>
        <p:txBody>
          <a:bodyPr/>
          <a:lstStyle/>
          <a:p>
            <a:fld id="{9B866EDD-B9C2-46E4-8727-C4EA0228B052}" type="slidenum">
              <a:rPr lang="en-GB" smtClean="0"/>
              <a:t>11</a:t>
            </a:fld>
            <a:endParaRPr lang="en-GB"/>
          </a:p>
        </p:txBody>
      </p:sp>
    </p:spTree>
    <p:extLst>
      <p:ext uri="{BB962C8B-B14F-4D97-AF65-F5344CB8AC3E}">
        <p14:creationId xmlns:p14="http://schemas.microsoft.com/office/powerpoint/2010/main" val="3460086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t>(Nasā’ī)</a:t>
            </a:r>
            <a:endParaRPr lang="en-GB" sz="1200"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12</a:t>
            </a:fld>
            <a:endParaRPr lang="en-GB"/>
          </a:p>
        </p:txBody>
      </p:sp>
    </p:spTree>
    <p:extLst>
      <p:ext uri="{BB962C8B-B14F-4D97-AF65-F5344CB8AC3E}">
        <p14:creationId xmlns:p14="http://schemas.microsoft.com/office/powerpoint/2010/main" val="1878639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19/05/2022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19/05/2022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19/05/2022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19/05/2022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19/05/2022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19/05/2022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19/05/2022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rgbClr val="A97B7E"/>
          </a:solidFill>
          <a:latin typeface="Cabin Medium" panose="000006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webp"/><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webp"/><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BBD80-3160-47C6-B1AF-49CAC163E605}"/>
              </a:ext>
            </a:extLst>
          </p:cNvPr>
          <p:cNvSpPr>
            <a:spLocks noGrp="1"/>
          </p:cNvSpPr>
          <p:nvPr>
            <p:ph type="title"/>
          </p:nvPr>
        </p:nvSpPr>
        <p:spPr/>
        <p:txBody>
          <a:bodyPr/>
          <a:lstStyle/>
          <a:p>
            <a:r>
              <a:rPr lang="en-GB" dirty="0"/>
              <a:t>Starter</a:t>
            </a:r>
          </a:p>
        </p:txBody>
      </p:sp>
      <p:sp>
        <p:nvSpPr>
          <p:cNvPr id="3" name="Content Placeholder 2">
            <a:extLst>
              <a:ext uri="{FF2B5EF4-FFF2-40B4-BE49-F238E27FC236}">
                <a16:creationId xmlns:a16="http://schemas.microsoft.com/office/drawing/2014/main" id="{17D46FD7-F09B-487A-ACD4-5B88E42565C9}"/>
              </a:ext>
            </a:extLst>
          </p:cNvPr>
          <p:cNvSpPr>
            <a:spLocks noGrp="1"/>
          </p:cNvSpPr>
          <p:nvPr>
            <p:ph idx="1"/>
          </p:nvPr>
        </p:nvSpPr>
        <p:spPr/>
        <p:txBody>
          <a:bodyPr/>
          <a:lstStyle/>
          <a:p>
            <a:pPr marL="514350" indent="-514350">
              <a:buFont typeface="+mj-lt"/>
              <a:buAutoNum type="arabicParenR"/>
            </a:pPr>
            <a:r>
              <a:rPr lang="en-GB" dirty="0"/>
              <a:t>What do YOU say when you have finished your salah?</a:t>
            </a:r>
          </a:p>
          <a:p>
            <a:pPr marL="514350" indent="-514350">
              <a:buFont typeface="+mj-lt"/>
              <a:buAutoNum type="arabicParenR"/>
            </a:pPr>
            <a:endParaRPr lang="en-GB" dirty="0"/>
          </a:p>
          <a:p>
            <a:pPr marL="514350" indent="-514350">
              <a:buFont typeface="+mj-lt"/>
              <a:buAutoNum type="arabicParenR"/>
            </a:pPr>
            <a:endParaRPr lang="en-GB" dirty="0"/>
          </a:p>
          <a:p>
            <a:pPr marL="514350" indent="-514350">
              <a:buFont typeface="+mj-lt"/>
              <a:buAutoNum type="arabicParenR"/>
            </a:pPr>
            <a:r>
              <a:rPr lang="en-GB" dirty="0"/>
              <a:t>Finish off…</a:t>
            </a:r>
          </a:p>
          <a:p>
            <a:pPr marL="0" indent="0" algn="ctr" rtl="1">
              <a:buNone/>
            </a:pPr>
            <a:r>
              <a:rPr lang="ar-SA" sz="4000" dirty="0">
                <a:solidFill>
                  <a:srgbClr val="A97B7E"/>
                </a:solidFill>
                <a:effectLst/>
                <a:latin typeface="KFGQPC Uthman Taha Naskh" panose="02000000000000000000" pitchFamily="2" charset="-78"/>
                <a:ea typeface="Calibri" panose="020F0502020204030204" pitchFamily="34" charset="0"/>
                <a:cs typeface="KFGQPC Uthman Taha Naskh" panose="02000000000000000000" pitchFamily="2" charset="-78"/>
              </a:rPr>
              <a:t>اَللّٰهُمَّ  </a:t>
            </a:r>
            <a:r>
              <a:rPr lang="ar-SA" sz="4000" dirty="0">
                <a:solidFill>
                  <a:srgbClr val="A97B7E"/>
                </a:solidFill>
                <a:effectLst/>
                <a:latin typeface="Cambria" panose="02040503050406030204" pitchFamily="18" charset="0"/>
                <a:ea typeface="Calibri" panose="020F0502020204030204" pitchFamily="34" charset="0"/>
                <a:cs typeface="KFGQPC Uthman Taha Naskh" panose="02000000000000000000" pitchFamily="2" charset="-78"/>
              </a:rPr>
              <a:t>أَ</a:t>
            </a:r>
            <a:r>
              <a:rPr lang="ar-SA" sz="4000" dirty="0">
                <a:solidFill>
                  <a:srgbClr val="A97B7E"/>
                </a:solidFill>
                <a:effectLst/>
                <a:latin typeface="KFGQPC Uthman Taha Naskh" panose="02000000000000000000" pitchFamily="2" charset="-78"/>
                <a:ea typeface="Calibri" panose="020F0502020204030204" pitchFamily="34" charset="0"/>
                <a:cs typeface="KFGQPC Uthman Taha Naskh" panose="02000000000000000000" pitchFamily="2" charset="-78"/>
              </a:rPr>
              <a:t>عِنِّيْ عَلَىٰ </a:t>
            </a:r>
            <a:r>
              <a:rPr lang="ar-IQ" sz="4000" dirty="0">
                <a:solidFill>
                  <a:srgbClr val="A97B7E"/>
                </a:solidFill>
                <a:effectLst/>
                <a:latin typeface="KFGQPC Uthman Taha Naskh" panose="02000000000000000000" pitchFamily="2" charset="-78"/>
                <a:ea typeface="Calibri" panose="020F0502020204030204" pitchFamily="34" charset="0"/>
                <a:cs typeface="KFGQPC Uthman Taha Naskh" panose="02000000000000000000" pitchFamily="2" charset="-78"/>
              </a:rPr>
              <a:t>....</a:t>
            </a:r>
            <a:endParaRPr lang="en-GB" sz="4000" dirty="0">
              <a:solidFill>
                <a:srgbClr val="A97B7E"/>
              </a:solidFill>
            </a:endParaRPr>
          </a:p>
          <a:p>
            <a:endParaRPr lang="en-GB" dirty="0"/>
          </a:p>
        </p:txBody>
      </p:sp>
    </p:spTree>
    <p:extLst>
      <p:ext uri="{BB962C8B-B14F-4D97-AF65-F5344CB8AC3E}">
        <p14:creationId xmlns:p14="http://schemas.microsoft.com/office/powerpoint/2010/main" val="4027394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14B7A-1024-4B04-84AC-9F9E3E3B2E09}"/>
              </a:ext>
            </a:extLst>
          </p:cNvPr>
          <p:cNvSpPr>
            <a:spLocks noGrp="1"/>
          </p:cNvSpPr>
          <p:nvPr>
            <p:ph type="title"/>
          </p:nvPr>
        </p:nvSpPr>
        <p:spPr/>
        <p:txBody>
          <a:bodyPr/>
          <a:lstStyle/>
          <a:p>
            <a:r>
              <a:rPr lang="en-US" dirty="0"/>
              <a:t>Game: Articulate</a:t>
            </a:r>
            <a:endParaRPr lang="en-GB" dirty="0"/>
          </a:p>
        </p:txBody>
      </p:sp>
      <p:sp>
        <p:nvSpPr>
          <p:cNvPr id="3" name="Content Placeholder 2">
            <a:extLst>
              <a:ext uri="{FF2B5EF4-FFF2-40B4-BE49-F238E27FC236}">
                <a16:creationId xmlns:a16="http://schemas.microsoft.com/office/drawing/2014/main" id="{5BF165A6-8D48-4D93-B60C-9DAFC17D7484}"/>
              </a:ext>
            </a:extLst>
          </p:cNvPr>
          <p:cNvSpPr>
            <a:spLocks noGrp="1"/>
          </p:cNvSpPr>
          <p:nvPr>
            <p:ph idx="1"/>
          </p:nvPr>
        </p:nvSpPr>
        <p:spPr/>
        <p:txBody>
          <a:bodyPr>
            <a:normAutofit/>
          </a:bodyPr>
          <a:lstStyle/>
          <a:p>
            <a:pPr marL="0" indent="0">
              <a:buNone/>
            </a:pPr>
            <a:r>
              <a:rPr lang="en-GB" dirty="0"/>
              <a:t>One pass allowed</a:t>
            </a:r>
          </a:p>
          <a:p>
            <a:pPr marL="0" indent="0">
              <a:buNone/>
            </a:pPr>
            <a:r>
              <a:rPr lang="en-GB" dirty="0"/>
              <a:t>30 seconds</a:t>
            </a:r>
          </a:p>
          <a:p>
            <a:pPr marL="0" indent="0">
              <a:buNone/>
            </a:pPr>
            <a:r>
              <a:rPr lang="en-GB" dirty="0"/>
              <a:t>Can’t </a:t>
            </a:r>
            <a:r>
              <a:rPr lang="en-GB"/>
              <a:t>say ‘begins </a:t>
            </a:r>
            <a:r>
              <a:rPr lang="en-GB" dirty="0"/>
              <a:t>with/</a:t>
            </a:r>
            <a:r>
              <a:rPr lang="en-GB"/>
              <a:t>rhymes with’</a:t>
            </a:r>
            <a:endParaRPr lang="en-GB" dirty="0"/>
          </a:p>
          <a:p>
            <a:pPr marL="0" indent="0">
              <a:buNone/>
            </a:pPr>
            <a:endParaRPr lang="en-GB" dirty="0"/>
          </a:p>
        </p:txBody>
      </p:sp>
      <p:sp>
        <p:nvSpPr>
          <p:cNvPr id="6" name="Rectangle 5">
            <a:extLst>
              <a:ext uri="{FF2B5EF4-FFF2-40B4-BE49-F238E27FC236}">
                <a16:creationId xmlns:a16="http://schemas.microsoft.com/office/drawing/2014/main" id="{59AEC6AE-6007-49CE-B8B2-81ACA6C1F038}"/>
              </a:ext>
            </a:extLst>
          </p:cNvPr>
          <p:cNvSpPr/>
          <p:nvPr/>
        </p:nvSpPr>
        <p:spPr>
          <a:xfrm>
            <a:off x="0" y="3968381"/>
            <a:ext cx="9144000" cy="1222184"/>
          </a:xfrm>
          <a:prstGeom prst="rect">
            <a:avLst/>
          </a:prstGeom>
          <a:solidFill>
            <a:srgbClr val="A97B7E"/>
          </a:solidFill>
          <a:ln>
            <a:solidFill>
              <a:srgbClr val="D3C0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8169C85E-11F8-43C1-B8D5-05B7D925FB56}"/>
              </a:ext>
            </a:extLst>
          </p:cNvPr>
          <p:cNvPicPr>
            <a:picLocks noChangeAspect="1"/>
          </p:cNvPicPr>
          <p:nvPr/>
        </p:nvPicPr>
        <p:blipFill>
          <a:blip r:embed="rId3"/>
          <a:stretch>
            <a:fillRect/>
          </a:stretch>
        </p:blipFill>
        <p:spPr>
          <a:xfrm>
            <a:off x="7227581" y="500062"/>
            <a:ext cx="1758260" cy="1325563"/>
          </a:xfrm>
          <a:prstGeom prst="rect">
            <a:avLst/>
          </a:prstGeom>
        </p:spPr>
      </p:pic>
    </p:spTree>
    <p:extLst>
      <p:ext uri="{BB962C8B-B14F-4D97-AF65-F5344CB8AC3E}">
        <p14:creationId xmlns:p14="http://schemas.microsoft.com/office/powerpoint/2010/main" val="262391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500" fill="hold"/>
                                        <p:tgtEl>
                                          <p:spTgt spid="6"/>
                                        </p:tgtEl>
                                        <p:attrNameLst>
                                          <p:attrName>ppt_x</p:attrName>
                                        </p:attrNameLst>
                                      </p:cBhvr>
                                      <p:tavLst>
                                        <p:tav tm="0">
                                          <p:val>
                                            <p:strVal val="0-#ppt_w/2"/>
                                          </p:val>
                                        </p:tav>
                                        <p:tav tm="100000">
                                          <p:val>
                                            <p:strVal val="#ppt_x"/>
                                          </p:val>
                                        </p:tav>
                                      </p:tavLst>
                                    </p:anim>
                                    <p:anim calcmode="lin" valueType="num">
                                      <p:cBhvr additive="base">
                                        <p:cTn id="8" dur="30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14F89-92FC-451C-B0B0-D4261E1AA986}"/>
              </a:ext>
            </a:extLst>
          </p:cNvPr>
          <p:cNvSpPr>
            <a:spLocks noGrp="1"/>
          </p:cNvSpPr>
          <p:nvPr>
            <p:ph type="title"/>
          </p:nvPr>
        </p:nvSpPr>
        <p:spPr/>
        <p:txBody>
          <a:bodyPr/>
          <a:lstStyle/>
          <a:p>
            <a:r>
              <a:rPr lang="en-GB" dirty="0"/>
              <a:t>[A] Summary Sheet</a:t>
            </a:r>
          </a:p>
        </p:txBody>
      </p:sp>
      <p:sp>
        <p:nvSpPr>
          <p:cNvPr id="3" name="Content Placeholder 2">
            <a:extLst>
              <a:ext uri="{FF2B5EF4-FFF2-40B4-BE49-F238E27FC236}">
                <a16:creationId xmlns:a16="http://schemas.microsoft.com/office/drawing/2014/main" id="{2F9F412C-E3B3-4EF0-8AE8-165725069713}"/>
              </a:ext>
            </a:extLst>
          </p:cNvPr>
          <p:cNvSpPr>
            <a:spLocks noGrp="1"/>
          </p:cNvSpPr>
          <p:nvPr>
            <p:ph idx="1"/>
          </p:nvPr>
        </p:nvSpPr>
        <p:spPr>
          <a:xfrm>
            <a:off x="551329" y="1559859"/>
            <a:ext cx="7964021" cy="4617104"/>
          </a:xfrm>
        </p:spPr>
        <p:txBody>
          <a:bodyPr>
            <a:normAutofit/>
          </a:bodyPr>
          <a:lstStyle/>
          <a:p>
            <a:r>
              <a:rPr lang="en-GB" sz="2000" dirty="0"/>
              <a:t>Summary sheet</a:t>
            </a:r>
          </a:p>
          <a:p>
            <a:r>
              <a:rPr lang="en-GB" sz="2000" dirty="0"/>
              <a:t>Infographic-style/mind-map/A3 poster</a:t>
            </a:r>
          </a:p>
          <a:p>
            <a:pPr marL="0" indent="0">
              <a:buNone/>
            </a:pPr>
            <a:r>
              <a:rPr lang="en-GB" sz="2000" dirty="0"/>
              <a:t>- List of sub-topics:</a:t>
            </a:r>
          </a:p>
        </p:txBody>
      </p:sp>
      <p:sp>
        <p:nvSpPr>
          <p:cNvPr id="5" name="Content Placeholder 2">
            <a:extLst>
              <a:ext uri="{FF2B5EF4-FFF2-40B4-BE49-F238E27FC236}">
                <a16:creationId xmlns:a16="http://schemas.microsoft.com/office/drawing/2014/main" id="{8FBF4731-A65B-4DAE-B83C-D31F069FA63C}"/>
              </a:ext>
            </a:extLst>
          </p:cNvPr>
          <p:cNvSpPr txBox="1">
            <a:spLocks/>
          </p:cNvSpPr>
          <p:nvPr/>
        </p:nvSpPr>
        <p:spPr>
          <a:xfrm>
            <a:off x="443753" y="3012141"/>
            <a:ext cx="8323729" cy="3509683"/>
          </a:xfrm>
          <a:prstGeom prst="roundRect">
            <a:avLst/>
          </a:prstGeom>
          <a:solidFill>
            <a:srgbClr val="D3C0B2"/>
          </a:solidFill>
        </p:spPr>
        <p:txBody>
          <a:bodyPr vert="horz" lIns="91440" tIns="45720" rIns="91440" bIns="45720" numCol="2"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20000"/>
              </a:lnSpc>
              <a:buFont typeface="+mj-lt"/>
              <a:buAutoNum type="arabicParenR"/>
            </a:pPr>
            <a:r>
              <a:rPr lang="en-GB" dirty="0"/>
              <a:t>Preparation before Salah	</a:t>
            </a:r>
          </a:p>
          <a:p>
            <a:pPr marL="514350" indent="-514350">
              <a:lnSpc>
                <a:spcPct val="120000"/>
              </a:lnSpc>
              <a:buFont typeface="+mj-lt"/>
              <a:buAutoNum type="arabicParenR"/>
            </a:pPr>
            <a:r>
              <a:rPr lang="en-GB" dirty="0" err="1"/>
              <a:t>Wuḍū</a:t>
            </a:r>
            <a:r>
              <a:rPr lang="en-GB" dirty="0"/>
              <a:t>’	</a:t>
            </a:r>
          </a:p>
          <a:p>
            <a:pPr marL="514350" indent="-514350">
              <a:lnSpc>
                <a:spcPct val="120000"/>
              </a:lnSpc>
              <a:buFont typeface="+mj-lt"/>
              <a:buAutoNum type="arabicParenR"/>
            </a:pPr>
            <a:r>
              <a:rPr lang="en-GB" dirty="0"/>
              <a:t>Facing the </a:t>
            </a:r>
            <a:r>
              <a:rPr lang="en-GB" dirty="0" err="1"/>
              <a:t>qiblah</a:t>
            </a:r>
            <a:r>
              <a:rPr lang="en-GB" dirty="0"/>
              <a:t> and raising the hands	</a:t>
            </a:r>
          </a:p>
          <a:p>
            <a:pPr marL="514350" indent="-514350">
              <a:lnSpc>
                <a:spcPct val="120000"/>
              </a:lnSpc>
              <a:buFont typeface="+mj-lt"/>
              <a:buAutoNum type="arabicParenR"/>
            </a:pPr>
            <a:r>
              <a:rPr lang="en-GB" dirty="0" err="1"/>
              <a:t>Takbīr</a:t>
            </a:r>
            <a:r>
              <a:rPr lang="en-GB" dirty="0"/>
              <a:t>	</a:t>
            </a:r>
          </a:p>
          <a:p>
            <a:pPr marL="514350" indent="-514350">
              <a:lnSpc>
                <a:spcPct val="120000"/>
              </a:lnSpc>
              <a:buFont typeface="+mj-lt"/>
              <a:buAutoNum type="arabicParenR"/>
            </a:pPr>
            <a:r>
              <a:rPr lang="en-GB" dirty="0" err="1"/>
              <a:t>Qiyām</a:t>
            </a:r>
            <a:r>
              <a:rPr lang="en-GB" dirty="0"/>
              <a:t> (Standing)</a:t>
            </a:r>
          </a:p>
          <a:p>
            <a:pPr marL="514350" indent="-514350">
              <a:lnSpc>
                <a:spcPct val="120000"/>
              </a:lnSpc>
              <a:buFont typeface="+mj-lt"/>
              <a:buAutoNum type="arabicParenR"/>
            </a:pPr>
            <a:r>
              <a:rPr lang="en-GB" dirty="0" err="1"/>
              <a:t>Istiftāḥ</a:t>
            </a:r>
            <a:r>
              <a:rPr lang="en-GB" dirty="0"/>
              <a:t> (Opening Duʿā’)	</a:t>
            </a:r>
          </a:p>
          <a:p>
            <a:pPr marL="514350" indent="-514350">
              <a:lnSpc>
                <a:spcPct val="120000"/>
              </a:lnSpc>
              <a:buFont typeface="+mj-lt"/>
              <a:buAutoNum type="arabicParenR"/>
            </a:pPr>
            <a:r>
              <a:rPr lang="en-GB" dirty="0" err="1"/>
              <a:t>Istiʿādhah</a:t>
            </a:r>
            <a:r>
              <a:rPr lang="en-GB" dirty="0"/>
              <a:t>	</a:t>
            </a:r>
          </a:p>
          <a:p>
            <a:pPr marL="514350" indent="-514350">
              <a:lnSpc>
                <a:spcPct val="120000"/>
              </a:lnSpc>
              <a:buFont typeface="+mj-lt"/>
              <a:buAutoNum type="arabicParenR"/>
            </a:pPr>
            <a:r>
              <a:rPr lang="en-GB" dirty="0" err="1"/>
              <a:t>Basmalah</a:t>
            </a:r>
            <a:r>
              <a:rPr lang="en-GB" dirty="0"/>
              <a:t>	</a:t>
            </a:r>
          </a:p>
          <a:p>
            <a:pPr marL="514350" indent="-514350">
              <a:lnSpc>
                <a:spcPct val="120000"/>
              </a:lnSpc>
              <a:buFont typeface="+mj-lt"/>
              <a:buAutoNum type="arabicParenR"/>
            </a:pPr>
            <a:r>
              <a:rPr lang="en-GB" dirty="0" err="1"/>
              <a:t>Sūrah</a:t>
            </a:r>
            <a:r>
              <a:rPr lang="en-GB" dirty="0"/>
              <a:t> al-</a:t>
            </a:r>
            <a:r>
              <a:rPr lang="en-GB" dirty="0" err="1"/>
              <a:t>Fātiḥah</a:t>
            </a:r>
            <a:r>
              <a:rPr lang="en-GB" dirty="0"/>
              <a:t>	</a:t>
            </a:r>
          </a:p>
          <a:p>
            <a:pPr marL="514350" indent="-514350">
              <a:lnSpc>
                <a:spcPct val="120000"/>
              </a:lnSpc>
              <a:buFont typeface="+mj-lt"/>
              <a:buAutoNum type="arabicParenR"/>
            </a:pPr>
            <a:r>
              <a:rPr lang="en-GB" dirty="0"/>
              <a:t>Reciting Qur’ān	</a:t>
            </a:r>
          </a:p>
          <a:p>
            <a:pPr marL="514350" indent="-514350">
              <a:lnSpc>
                <a:spcPct val="120000"/>
              </a:lnSpc>
              <a:buFont typeface="+mj-lt"/>
              <a:buAutoNum type="arabicParenR"/>
            </a:pPr>
            <a:r>
              <a:rPr lang="en-GB" dirty="0"/>
              <a:t>Rukūʿ	</a:t>
            </a:r>
          </a:p>
          <a:p>
            <a:pPr marL="514350" indent="-514350">
              <a:lnSpc>
                <a:spcPct val="120000"/>
              </a:lnSpc>
              <a:buFont typeface="+mj-lt"/>
              <a:buAutoNum type="arabicParenR"/>
            </a:pPr>
            <a:r>
              <a:rPr lang="en-GB" dirty="0"/>
              <a:t>Standing up from rukūʿ	</a:t>
            </a:r>
          </a:p>
          <a:p>
            <a:pPr marL="514350" indent="-514350">
              <a:lnSpc>
                <a:spcPct val="120000"/>
              </a:lnSpc>
              <a:buFont typeface="+mj-lt"/>
              <a:buAutoNum type="arabicParenR"/>
            </a:pPr>
            <a:r>
              <a:rPr lang="en-GB" dirty="0"/>
              <a:t>Sujūd	</a:t>
            </a:r>
          </a:p>
          <a:p>
            <a:pPr marL="514350" indent="-514350">
              <a:lnSpc>
                <a:spcPct val="120000"/>
              </a:lnSpc>
              <a:buFont typeface="+mj-lt"/>
              <a:buAutoNum type="arabicParenR"/>
            </a:pPr>
            <a:r>
              <a:rPr lang="en-GB" dirty="0"/>
              <a:t>Between the </a:t>
            </a:r>
            <a:r>
              <a:rPr lang="en-GB" dirty="0" err="1"/>
              <a:t>Sajdahs</a:t>
            </a:r>
            <a:endParaRPr lang="en-GB" dirty="0"/>
          </a:p>
          <a:p>
            <a:pPr marL="514350" indent="-514350">
              <a:lnSpc>
                <a:spcPct val="120000"/>
              </a:lnSpc>
              <a:buFont typeface="+mj-lt"/>
              <a:buAutoNum type="arabicParenR"/>
            </a:pPr>
            <a:r>
              <a:rPr lang="en-GB" dirty="0" err="1"/>
              <a:t>Tashahhud</a:t>
            </a:r>
            <a:endParaRPr lang="en-GB" dirty="0"/>
          </a:p>
          <a:p>
            <a:pPr marL="514350" indent="-514350">
              <a:lnSpc>
                <a:spcPct val="120000"/>
              </a:lnSpc>
              <a:buFont typeface="+mj-lt"/>
              <a:buAutoNum type="arabicParenR"/>
            </a:pPr>
            <a:r>
              <a:rPr lang="en-GB" dirty="0" err="1"/>
              <a:t>Du‘a</a:t>
            </a:r>
            <a:endParaRPr lang="en-GB" dirty="0"/>
          </a:p>
          <a:p>
            <a:pPr marL="514350" indent="-514350">
              <a:lnSpc>
                <a:spcPct val="120000"/>
              </a:lnSpc>
              <a:buFont typeface="+mj-lt"/>
              <a:buAutoNum type="arabicParenR"/>
            </a:pPr>
            <a:r>
              <a:rPr lang="en-GB" dirty="0"/>
              <a:t>Salam</a:t>
            </a:r>
          </a:p>
        </p:txBody>
      </p:sp>
    </p:spTree>
    <p:extLst>
      <p:ext uri="{BB962C8B-B14F-4D97-AF65-F5344CB8AC3E}">
        <p14:creationId xmlns:p14="http://schemas.microsoft.com/office/powerpoint/2010/main" val="1806690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17B89-57DC-49C7-9802-07150726C331}"/>
              </a:ext>
            </a:extLst>
          </p:cNvPr>
          <p:cNvSpPr>
            <a:spLocks noGrp="1"/>
          </p:cNvSpPr>
          <p:nvPr>
            <p:ph type="title"/>
          </p:nvPr>
        </p:nvSpPr>
        <p:spPr/>
        <p:txBody>
          <a:bodyPr/>
          <a:lstStyle/>
          <a:p>
            <a:r>
              <a:rPr lang="en-GB" dirty="0"/>
              <a:t>Plenary</a:t>
            </a:r>
          </a:p>
        </p:txBody>
      </p:sp>
      <p:sp>
        <p:nvSpPr>
          <p:cNvPr id="3" name="Content Placeholder 2">
            <a:extLst>
              <a:ext uri="{FF2B5EF4-FFF2-40B4-BE49-F238E27FC236}">
                <a16:creationId xmlns:a16="http://schemas.microsoft.com/office/drawing/2014/main" id="{053FA52F-4D6D-468D-BD46-DA3279D4351C}"/>
              </a:ext>
            </a:extLst>
          </p:cNvPr>
          <p:cNvSpPr>
            <a:spLocks noGrp="1"/>
          </p:cNvSpPr>
          <p:nvPr>
            <p:ph idx="1"/>
          </p:nvPr>
        </p:nvSpPr>
        <p:spPr>
          <a:xfrm>
            <a:off x="628650" y="1825625"/>
            <a:ext cx="3943349" cy="3178174"/>
          </a:xfrm>
          <a:solidFill>
            <a:srgbClr val="D3C0B2"/>
          </a:solidFill>
        </p:spPr>
        <p:txBody>
          <a:bodyPr>
            <a:normAutofit fontScale="92500" lnSpcReduction="10000"/>
          </a:bodyPr>
          <a:lstStyle/>
          <a:p>
            <a:pPr marL="0" indent="0" algn="ctr">
              <a:lnSpc>
                <a:spcPct val="120000"/>
              </a:lnSpc>
              <a:buNone/>
            </a:pPr>
            <a:r>
              <a:rPr lang="en-US" sz="5200" dirty="0"/>
              <a:t>My utmost joy has been put in ṣalāh.”</a:t>
            </a:r>
          </a:p>
          <a:p>
            <a:pPr marL="0" indent="0">
              <a:buNone/>
            </a:pPr>
            <a:r>
              <a:rPr lang="en-GB" dirty="0"/>
              <a:t>- Our Beloved Prophet </a:t>
            </a:r>
            <a:r>
              <a:rPr lang="en-GB" dirty="0">
                <a:latin typeface="KFGQPC Arabic Symbols 01" panose="02000000000000000000" pitchFamily="2" charset="2"/>
              </a:rPr>
              <a:t>g</a:t>
            </a:r>
          </a:p>
          <a:p>
            <a:pPr marL="0" indent="0">
              <a:buNone/>
            </a:pPr>
            <a:endParaRPr lang="en-GB" dirty="0"/>
          </a:p>
        </p:txBody>
      </p:sp>
      <p:pic>
        <p:nvPicPr>
          <p:cNvPr id="4" name="Content Placeholder 5">
            <a:extLst>
              <a:ext uri="{FF2B5EF4-FFF2-40B4-BE49-F238E27FC236}">
                <a16:creationId xmlns:a16="http://schemas.microsoft.com/office/drawing/2014/main" id="{1115A00C-0846-4841-918D-64CDAE30E5B6}"/>
              </a:ext>
            </a:extLst>
          </p:cNvPr>
          <p:cNvPicPr>
            <a:picLocks noChangeAspect="1"/>
          </p:cNvPicPr>
          <p:nvPr/>
        </p:nvPicPr>
        <p:blipFill>
          <a:blip r:embed="rId3"/>
          <a:stretch>
            <a:fillRect/>
          </a:stretch>
        </p:blipFill>
        <p:spPr>
          <a:xfrm>
            <a:off x="4775076" y="0"/>
            <a:ext cx="4572000" cy="6858000"/>
          </a:xfrm>
          <a:prstGeom prst="rect">
            <a:avLst/>
          </a:prstGeom>
        </p:spPr>
      </p:pic>
      <p:sp>
        <p:nvSpPr>
          <p:cNvPr id="5" name="Content Placeholder 2">
            <a:extLst>
              <a:ext uri="{FF2B5EF4-FFF2-40B4-BE49-F238E27FC236}">
                <a16:creationId xmlns:a16="http://schemas.microsoft.com/office/drawing/2014/main" id="{21E657B6-9DB1-4858-91C5-F0844255F5F3}"/>
              </a:ext>
            </a:extLst>
          </p:cNvPr>
          <p:cNvSpPr txBox="1">
            <a:spLocks/>
          </p:cNvSpPr>
          <p:nvPr/>
        </p:nvSpPr>
        <p:spPr>
          <a:xfrm>
            <a:off x="470648" y="5284694"/>
            <a:ext cx="4050678" cy="13312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en-GB" sz="2400" dirty="0"/>
              <a:t>What </a:t>
            </a:r>
            <a:r>
              <a:rPr lang="en-GB" sz="2400" dirty="0" err="1"/>
              <a:t>du’a</a:t>
            </a:r>
            <a:r>
              <a:rPr lang="en-GB" sz="2400" dirty="0"/>
              <a:t> can we make every day based on this hadith?</a:t>
            </a:r>
          </a:p>
        </p:txBody>
      </p:sp>
      <p:sp>
        <p:nvSpPr>
          <p:cNvPr id="6" name="TextBox 5">
            <a:extLst>
              <a:ext uri="{FF2B5EF4-FFF2-40B4-BE49-F238E27FC236}">
                <a16:creationId xmlns:a16="http://schemas.microsoft.com/office/drawing/2014/main" id="{4218581B-75C7-457E-92AC-DD737FAE0B15}"/>
              </a:ext>
            </a:extLst>
          </p:cNvPr>
          <p:cNvSpPr txBox="1"/>
          <p:nvPr/>
        </p:nvSpPr>
        <p:spPr>
          <a:xfrm>
            <a:off x="0" y="1175262"/>
            <a:ext cx="1936377" cy="2646878"/>
          </a:xfrm>
          <a:prstGeom prst="rect">
            <a:avLst/>
          </a:prstGeom>
          <a:noFill/>
        </p:spPr>
        <p:txBody>
          <a:bodyPr wrap="square" rtlCol="0">
            <a:spAutoFit/>
          </a:bodyPr>
          <a:lstStyle/>
          <a:p>
            <a:r>
              <a:rPr lang="en-GB" sz="16600" dirty="0">
                <a:solidFill>
                  <a:srgbClr val="A97B7E"/>
                </a:solidFill>
                <a:latin typeface="Arial Black" panose="020B0A04020102020204" pitchFamily="34" charset="0"/>
              </a:rPr>
              <a:t>“</a:t>
            </a:r>
          </a:p>
        </p:txBody>
      </p:sp>
    </p:spTree>
    <p:extLst>
      <p:ext uri="{BB962C8B-B14F-4D97-AF65-F5344CB8AC3E}">
        <p14:creationId xmlns:p14="http://schemas.microsoft.com/office/powerpoint/2010/main" val="814572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C7432-1198-2D4D-A371-C63F262043A4}"/>
              </a:ext>
            </a:extLst>
          </p:cNvPr>
          <p:cNvSpPr>
            <a:spLocks noGrp="1"/>
          </p:cNvSpPr>
          <p:nvPr>
            <p:ph type="title"/>
          </p:nvPr>
        </p:nvSpPr>
        <p:spPr/>
        <p:txBody>
          <a:bodyPr/>
          <a:lstStyle/>
          <a:p>
            <a:r>
              <a:rPr lang="en-GB" dirty="0"/>
              <a:t>Practising What We’re Learning</a:t>
            </a:r>
          </a:p>
        </p:txBody>
      </p:sp>
      <p:sp>
        <p:nvSpPr>
          <p:cNvPr id="3" name="Content Placeholder 2">
            <a:extLst>
              <a:ext uri="{FF2B5EF4-FFF2-40B4-BE49-F238E27FC236}">
                <a16:creationId xmlns:a16="http://schemas.microsoft.com/office/drawing/2014/main" id="{A1702528-638B-85F3-1177-C799C7637DC1}"/>
              </a:ext>
            </a:extLst>
          </p:cNvPr>
          <p:cNvSpPr>
            <a:spLocks noGrp="1"/>
          </p:cNvSpPr>
          <p:nvPr>
            <p:ph idx="1"/>
          </p:nvPr>
        </p:nvSpPr>
        <p:spPr/>
        <p:txBody>
          <a:bodyPr>
            <a:normAutofit/>
          </a:bodyPr>
          <a:lstStyle/>
          <a:p>
            <a:pPr marL="0" indent="0">
              <a:buNone/>
            </a:pPr>
            <a:endParaRPr lang="en-GB" sz="4000" dirty="0"/>
          </a:p>
          <a:p>
            <a:pPr marL="0" indent="0">
              <a:buNone/>
            </a:pPr>
            <a:r>
              <a:rPr lang="en-GB" sz="4000" dirty="0"/>
              <a:t>2 </a:t>
            </a:r>
            <a:r>
              <a:rPr lang="en-GB" sz="4000" dirty="0" err="1"/>
              <a:t>rak’ah</a:t>
            </a:r>
            <a:r>
              <a:rPr lang="en-GB" sz="4000" dirty="0"/>
              <a:t> with the highest level of khushu you can, with the help of Allah </a:t>
            </a:r>
            <a:r>
              <a:rPr lang="en-GB" sz="4000" dirty="0">
                <a:latin typeface="KFGQPC Arabic Symbols 01" panose="02000000000000000000" pitchFamily="2" charset="2"/>
              </a:rPr>
              <a:t>b</a:t>
            </a:r>
          </a:p>
        </p:txBody>
      </p:sp>
    </p:spTree>
    <p:extLst>
      <p:ext uri="{BB962C8B-B14F-4D97-AF65-F5344CB8AC3E}">
        <p14:creationId xmlns:p14="http://schemas.microsoft.com/office/powerpoint/2010/main" val="2777528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rgbClr val="A97B7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6E8FC-4A46-49B8-8ABE-39A367AAFCEC}"/>
              </a:ext>
            </a:extLst>
          </p:cNvPr>
          <p:cNvSpPr>
            <a:spLocks noGrp="1"/>
          </p:cNvSpPr>
          <p:nvPr>
            <p:ph type="title"/>
          </p:nvPr>
        </p:nvSpPr>
        <p:spPr/>
        <p:txBody>
          <a:bodyPr>
            <a:normAutofit/>
          </a:bodyPr>
          <a:lstStyle/>
          <a:p>
            <a:pPr algn="ctr"/>
            <a:r>
              <a:rPr lang="en-US" sz="4000" dirty="0">
                <a:solidFill>
                  <a:schemeClr val="bg1">
                    <a:lumMod val="85000"/>
                  </a:schemeClr>
                </a:solidFill>
              </a:rPr>
              <a:t>Lesson 6</a:t>
            </a:r>
            <a:endParaRPr lang="en-GB" sz="4000" dirty="0">
              <a:solidFill>
                <a:schemeClr val="bg1">
                  <a:lumMod val="85000"/>
                </a:schemeClr>
              </a:solidFill>
            </a:endParaRPr>
          </a:p>
        </p:txBody>
      </p:sp>
      <p:sp>
        <p:nvSpPr>
          <p:cNvPr id="3" name="Content Placeholder 2">
            <a:extLst>
              <a:ext uri="{FF2B5EF4-FFF2-40B4-BE49-F238E27FC236}">
                <a16:creationId xmlns:a16="http://schemas.microsoft.com/office/drawing/2014/main" id="{0D98824D-9A70-4485-A0A6-859DB8633D54}"/>
              </a:ext>
            </a:extLst>
          </p:cNvPr>
          <p:cNvSpPr>
            <a:spLocks noGrp="1"/>
          </p:cNvSpPr>
          <p:nvPr>
            <p:ph idx="1"/>
          </p:nvPr>
        </p:nvSpPr>
        <p:spPr>
          <a:xfrm>
            <a:off x="628650" y="1670440"/>
            <a:ext cx="7886700" cy="4351338"/>
          </a:xfrm>
        </p:spPr>
        <p:txBody>
          <a:bodyPr>
            <a:normAutofit/>
          </a:bodyPr>
          <a:lstStyle/>
          <a:p>
            <a:pPr marL="0" indent="0" algn="ctr">
              <a:buNone/>
            </a:pPr>
            <a:r>
              <a:rPr lang="en-US" sz="8800" dirty="0">
                <a:solidFill>
                  <a:srgbClr val="D3C0B2"/>
                </a:solidFill>
                <a:latin typeface="Cabin" panose="00000500000000000000" pitchFamily="2" charset="0"/>
              </a:rPr>
              <a:t>The End of An </a:t>
            </a:r>
            <a:r>
              <a:rPr lang="en-US" sz="9600" dirty="0">
                <a:solidFill>
                  <a:srgbClr val="D3C0B2"/>
                </a:solidFill>
                <a:latin typeface="Cabin" panose="00000500000000000000" pitchFamily="2" charset="0"/>
              </a:rPr>
              <a:t>Epic Journey</a:t>
            </a:r>
          </a:p>
          <a:p>
            <a:pPr marL="0" indent="0" algn="ctr">
              <a:buNone/>
            </a:pPr>
            <a:r>
              <a:rPr lang="en-US" sz="5400" dirty="0">
                <a:solidFill>
                  <a:srgbClr val="D3C0B2"/>
                </a:solidFill>
              </a:rPr>
              <a:t>&amp; </a:t>
            </a:r>
            <a:r>
              <a:rPr lang="en-US" sz="5400" dirty="0" err="1">
                <a:solidFill>
                  <a:srgbClr val="D3C0B2"/>
                </a:solidFill>
              </a:rPr>
              <a:t>Adhkar</a:t>
            </a:r>
            <a:r>
              <a:rPr lang="en-US" sz="5400" dirty="0">
                <a:solidFill>
                  <a:srgbClr val="D3C0B2"/>
                </a:solidFill>
              </a:rPr>
              <a:t> after Salah </a:t>
            </a:r>
          </a:p>
        </p:txBody>
      </p:sp>
      <p:sp>
        <p:nvSpPr>
          <p:cNvPr id="6" name="TextBox 5">
            <a:extLst>
              <a:ext uri="{FF2B5EF4-FFF2-40B4-BE49-F238E27FC236}">
                <a16:creationId xmlns:a16="http://schemas.microsoft.com/office/drawing/2014/main" id="{7A5839F7-96BB-424B-A4A5-C06965938164}"/>
              </a:ext>
            </a:extLst>
          </p:cNvPr>
          <p:cNvSpPr txBox="1"/>
          <p:nvPr/>
        </p:nvSpPr>
        <p:spPr>
          <a:xfrm>
            <a:off x="7524328" y="247264"/>
            <a:ext cx="1619672" cy="408623"/>
          </a:xfrm>
          <a:prstGeom prst="roundRect">
            <a:avLst/>
          </a:prstGeom>
          <a:solidFill>
            <a:srgbClr val="D3C0B2"/>
          </a:solidFill>
        </p:spPr>
        <p:txBody>
          <a:bodyPr wrap="square" rtlCol="0">
            <a:spAutoFit/>
          </a:bodyPr>
          <a:lstStyle/>
          <a:p>
            <a:pPr algn="ctr"/>
            <a:r>
              <a:rPr lang="en-US" dirty="0">
                <a:solidFill>
                  <a:schemeClr val="bg1"/>
                </a:solidFill>
                <a:latin typeface="Cabin" panose="00000500000000000000" pitchFamily="2" charset="0"/>
              </a:rPr>
              <a:t>Year 9</a:t>
            </a:r>
            <a:endParaRPr lang="en-GB" dirty="0">
              <a:solidFill>
                <a:schemeClr val="bg1"/>
              </a:solidFill>
              <a:latin typeface="Cabin" panose="00000500000000000000" pitchFamily="2" charset="0"/>
            </a:endParaRPr>
          </a:p>
        </p:txBody>
      </p:sp>
      <p:pic>
        <p:nvPicPr>
          <p:cNvPr id="8" name="Picture 7">
            <a:extLst>
              <a:ext uri="{FF2B5EF4-FFF2-40B4-BE49-F238E27FC236}">
                <a16:creationId xmlns:a16="http://schemas.microsoft.com/office/drawing/2014/main" id="{51A9FCAC-5DB9-4855-8462-B151F92E86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1559" y="5529344"/>
            <a:ext cx="1400881" cy="1098000"/>
          </a:xfrm>
          <a:prstGeom prst="rect">
            <a:avLst/>
          </a:prstGeom>
        </p:spPr>
      </p:pic>
    </p:spTree>
    <p:extLst>
      <p:ext uri="{BB962C8B-B14F-4D97-AF65-F5344CB8AC3E}">
        <p14:creationId xmlns:p14="http://schemas.microsoft.com/office/powerpoint/2010/main" val="2951390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13BE5-24C9-4BA7-B828-F9A2470A7262}"/>
              </a:ext>
            </a:extLst>
          </p:cNvPr>
          <p:cNvSpPr>
            <a:spLocks noGrp="1"/>
          </p:cNvSpPr>
          <p:nvPr>
            <p:ph type="title"/>
          </p:nvPr>
        </p:nvSpPr>
        <p:spPr/>
        <p:txBody>
          <a:bodyPr/>
          <a:lstStyle/>
          <a:p>
            <a:r>
              <a:rPr lang="en-GB" dirty="0"/>
              <a:t>LOs</a:t>
            </a:r>
          </a:p>
        </p:txBody>
      </p:sp>
      <p:sp>
        <p:nvSpPr>
          <p:cNvPr id="3" name="Content Placeholder 2">
            <a:extLst>
              <a:ext uri="{FF2B5EF4-FFF2-40B4-BE49-F238E27FC236}">
                <a16:creationId xmlns:a16="http://schemas.microsoft.com/office/drawing/2014/main" id="{22627E22-21ED-4A13-90ED-2B58CB0AC732}"/>
              </a:ext>
            </a:extLst>
          </p:cNvPr>
          <p:cNvSpPr>
            <a:spLocks noGrp="1"/>
          </p:cNvSpPr>
          <p:nvPr>
            <p:ph idx="1"/>
          </p:nvPr>
        </p:nvSpPr>
        <p:spPr/>
        <p:txBody>
          <a:bodyPr/>
          <a:lstStyle/>
          <a:p>
            <a:r>
              <a:rPr lang="en-GB" dirty="0"/>
              <a:t>To summarise key points learned in previous lesson</a:t>
            </a:r>
          </a:p>
          <a:p>
            <a:r>
              <a:rPr lang="en-GB" dirty="0"/>
              <a:t>To identify the significance and meaning of some of the adhkār after salah </a:t>
            </a:r>
          </a:p>
          <a:p>
            <a:r>
              <a:rPr lang="en-GB" dirty="0"/>
              <a:t>To memorise one new </a:t>
            </a:r>
            <a:r>
              <a:rPr lang="en-GB" dirty="0" err="1"/>
              <a:t>dua</a:t>
            </a:r>
            <a:r>
              <a:rPr lang="en-GB" dirty="0"/>
              <a:t> with the translation</a:t>
            </a:r>
          </a:p>
        </p:txBody>
      </p:sp>
    </p:spTree>
    <p:extLst>
      <p:ext uri="{BB962C8B-B14F-4D97-AF65-F5344CB8AC3E}">
        <p14:creationId xmlns:p14="http://schemas.microsoft.com/office/powerpoint/2010/main" val="3037192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038DE-8F1B-46F6-B973-F2186D04C9AD}"/>
              </a:ext>
            </a:extLst>
          </p:cNvPr>
          <p:cNvSpPr>
            <a:spLocks noGrp="1"/>
          </p:cNvSpPr>
          <p:nvPr>
            <p:ph type="title"/>
          </p:nvPr>
        </p:nvSpPr>
        <p:spPr/>
        <p:txBody>
          <a:bodyPr/>
          <a:lstStyle/>
          <a:p>
            <a:r>
              <a:rPr lang="en-GB" dirty="0"/>
              <a:t>Salam</a:t>
            </a:r>
          </a:p>
        </p:txBody>
      </p:sp>
      <p:sp>
        <p:nvSpPr>
          <p:cNvPr id="3" name="Content Placeholder 2">
            <a:extLst>
              <a:ext uri="{FF2B5EF4-FFF2-40B4-BE49-F238E27FC236}">
                <a16:creationId xmlns:a16="http://schemas.microsoft.com/office/drawing/2014/main" id="{ED0BE71B-2DF3-4C61-96E8-623621BA543A}"/>
              </a:ext>
            </a:extLst>
          </p:cNvPr>
          <p:cNvSpPr>
            <a:spLocks noGrp="1"/>
          </p:cNvSpPr>
          <p:nvPr>
            <p:ph sz="half" idx="1"/>
          </p:nvPr>
        </p:nvSpPr>
        <p:spPr>
          <a:ln w="3175">
            <a:solidFill>
              <a:srgbClr val="A97B7E"/>
            </a:solidFill>
            <a:prstDash val="sysDot"/>
          </a:ln>
        </p:spPr>
        <p:txBody>
          <a:bodyPr>
            <a:normAutofit fontScale="85000" lnSpcReduction="20000"/>
          </a:bodyPr>
          <a:lstStyle/>
          <a:p>
            <a:pPr marL="0" indent="0">
              <a:lnSpc>
                <a:spcPct val="120000"/>
              </a:lnSpc>
              <a:buNone/>
            </a:pPr>
            <a:r>
              <a:rPr lang="en-GB" b="1" dirty="0"/>
              <a:t>How did we define </a:t>
            </a:r>
            <a:r>
              <a:rPr lang="en-GB" b="1" dirty="0" err="1"/>
              <a:t>salam</a:t>
            </a:r>
            <a:r>
              <a:rPr lang="en-GB" b="1" dirty="0"/>
              <a:t> in the </a:t>
            </a:r>
            <a:r>
              <a:rPr lang="en-GB" b="1" dirty="0" err="1"/>
              <a:t>salawat</a:t>
            </a:r>
            <a:r>
              <a:rPr lang="en-GB" b="1" dirty="0"/>
              <a:t> last week?</a:t>
            </a:r>
          </a:p>
          <a:p>
            <a:pPr marL="0" indent="0">
              <a:buNone/>
            </a:pPr>
            <a:endParaRPr lang="en-GB" dirty="0"/>
          </a:p>
          <a:p>
            <a:pPr marL="0" indent="0">
              <a:lnSpc>
                <a:spcPct val="120000"/>
              </a:lnSpc>
              <a:buNone/>
            </a:pPr>
            <a:r>
              <a:rPr lang="en-GB" dirty="0"/>
              <a:t>Intend to convey greetings to the: </a:t>
            </a:r>
          </a:p>
          <a:p>
            <a:pPr marL="0" indent="0">
              <a:lnSpc>
                <a:spcPct val="120000"/>
              </a:lnSpc>
              <a:buNone/>
            </a:pPr>
            <a:r>
              <a:rPr lang="en-GB" dirty="0"/>
              <a:t>(1) angels </a:t>
            </a:r>
          </a:p>
          <a:p>
            <a:pPr marL="0" indent="0">
              <a:lnSpc>
                <a:spcPct val="120000"/>
              </a:lnSpc>
              <a:buNone/>
            </a:pPr>
            <a:r>
              <a:rPr lang="en-GB" dirty="0"/>
              <a:t>(2) your fellow congregants</a:t>
            </a:r>
          </a:p>
          <a:p>
            <a:pPr marL="0" indent="0">
              <a:buNone/>
            </a:pPr>
            <a:endParaRPr lang="en-GB" dirty="0"/>
          </a:p>
          <a:p>
            <a:pPr marL="0" indent="0">
              <a:buNone/>
            </a:pPr>
            <a:endParaRPr lang="en-GB" dirty="0"/>
          </a:p>
        </p:txBody>
      </p:sp>
      <p:sp>
        <p:nvSpPr>
          <p:cNvPr id="7" name="Content Placeholder 6">
            <a:extLst>
              <a:ext uri="{FF2B5EF4-FFF2-40B4-BE49-F238E27FC236}">
                <a16:creationId xmlns:a16="http://schemas.microsoft.com/office/drawing/2014/main" id="{BB92B1A5-6406-45D6-BA10-B1A5254FBE41}"/>
              </a:ext>
            </a:extLst>
          </p:cNvPr>
          <p:cNvSpPr>
            <a:spLocks noGrp="1"/>
          </p:cNvSpPr>
          <p:nvPr>
            <p:ph sz="half" idx="2"/>
          </p:nvPr>
        </p:nvSpPr>
        <p:spPr>
          <a:xfrm>
            <a:off x="4632514" y="1825625"/>
            <a:ext cx="3886200" cy="4351338"/>
          </a:xfrm>
          <a:ln w="12700">
            <a:solidFill>
              <a:srgbClr val="A97B7E"/>
            </a:solidFill>
            <a:prstDash val="sysDot"/>
          </a:ln>
        </p:spPr>
        <p:txBody>
          <a:bodyPr>
            <a:normAutofit fontScale="85000" lnSpcReduction="20000"/>
          </a:bodyPr>
          <a:lstStyle/>
          <a:p>
            <a:pPr marL="0" indent="0">
              <a:lnSpc>
                <a:spcPct val="120000"/>
              </a:lnSpc>
              <a:buNone/>
            </a:pPr>
            <a:r>
              <a:rPr lang="en-GB" b="1" dirty="0"/>
              <a:t>After </a:t>
            </a:r>
            <a:r>
              <a:rPr lang="en-GB" b="1" dirty="0" err="1"/>
              <a:t>salam</a:t>
            </a:r>
            <a:r>
              <a:rPr lang="en-GB" b="1" dirty="0"/>
              <a:t>, how should we feel?</a:t>
            </a:r>
            <a:endParaRPr lang="ar-IQ" b="1" dirty="0"/>
          </a:p>
          <a:p>
            <a:pPr marL="0" indent="0">
              <a:buNone/>
            </a:pPr>
            <a:endParaRPr lang="ar-IQ" dirty="0">
              <a:highlight>
                <a:srgbClr val="D3C0B2"/>
              </a:highlight>
            </a:endParaRPr>
          </a:p>
          <a:p>
            <a:pPr marL="0" indent="0">
              <a:buNone/>
            </a:pPr>
            <a:endParaRPr lang="ar-IQ" dirty="0">
              <a:highlight>
                <a:srgbClr val="D3C0B2"/>
              </a:highlight>
            </a:endParaRPr>
          </a:p>
          <a:p>
            <a:pPr marL="0" indent="0">
              <a:buNone/>
            </a:pPr>
            <a:endParaRPr lang="ar-IQ" dirty="0">
              <a:highlight>
                <a:srgbClr val="D3C0B2"/>
              </a:highlight>
            </a:endParaRPr>
          </a:p>
          <a:p>
            <a:pPr marL="0" indent="0">
              <a:buNone/>
            </a:pPr>
            <a:endParaRPr lang="ar-IQ" dirty="0">
              <a:highlight>
                <a:srgbClr val="D3C0B2"/>
              </a:highlight>
            </a:endParaRPr>
          </a:p>
          <a:p>
            <a:pPr marL="0" indent="0">
              <a:buNone/>
            </a:pPr>
            <a:endParaRPr lang="ar-IQ" dirty="0">
              <a:highlight>
                <a:srgbClr val="D3C0B2"/>
              </a:highlight>
            </a:endParaRPr>
          </a:p>
          <a:p>
            <a:pPr marL="0" indent="0">
              <a:buNone/>
            </a:pPr>
            <a:endParaRPr lang="ar-IQ" dirty="0">
              <a:highlight>
                <a:srgbClr val="D3C0B2"/>
              </a:highlight>
            </a:endParaRPr>
          </a:p>
          <a:p>
            <a:pPr marL="0" indent="0">
              <a:buNone/>
            </a:pPr>
            <a:endParaRPr lang="ar-IQ" dirty="0">
              <a:highlight>
                <a:srgbClr val="D3C0B2"/>
              </a:highlight>
            </a:endParaRPr>
          </a:p>
          <a:p>
            <a:pPr marL="0" indent="0">
              <a:buNone/>
            </a:pPr>
            <a:endParaRPr lang="en-GB" dirty="0">
              <a:highlight>
                <a:srgbClr val="D3C0B2"/>
              </a:highlight>
            </a:endParaRPr>
          </a:p>
          <a:p>
            <a:pPr marL="0" indent="0">
              <a:buNone/>
            </a:pPr>
            <a:r>
              <a:rPr lang="en-GB" dirty="0"/>
              <a:t>Why? </a:t>
            </a:r>
          </a:p>
        </p:txBody>
      </p:sp>
      <p:pic>
        <p:nvPicPr>
          <p:cNvPr id="5" name="Picture 4">
            <a:extLst>
              <a:ext uri="{FF2B5EF4-FFF2-40B4-BE49-F238E27FC236}">
                <a16:creationId xmlns:a16="http://schemas.microsoft.com/office/drawing/2014/main" id="{F46F4CBE-9EB9-4E3B-9091-18208A00E9A5}"/>
              </a:ext>
            </a:extLst>
          </p:cNvPr>
          <p:cNvPicPr>
            <a:picLocks noChangeAspect="1"/>
          </p:cNvPicPr>
          <p:nvPr/>
        </p:nvPicPr>
        <p:blipFill>
          <a:blip r:embed="rId3">
            <a:duotone>
              <a:prstClr val="black"/>
              <a:srgbClr val="BB756B">
                <a:tint val="45000"/>
                <a:satMod val="400000"/>
              </a:srgbClr>
            </a:duotone>
            <a:extLst>
              <a:ext uri="{28A0092B-C50C-407E-A947-70E740481C1C}">
                <a14:useLocalDpi xmlns:a14="http://schemas.microsoft.com/office/drawing/2010/main" val="0"/>
              </a:ext>
            </a:extLst>
          </a:blip>
          <a:stretch>
            <a:fillRect/>
          </a:stretch>
        </p:blipFill>
        <p:spPr>
          <a:xfrm>
            <a:off x="7794812" y="365126"/>
            <a:ext cx="1013014" cy="1013014"/>
          </a:xfrm>
          <a:prstGeom prst="rect">
            <a:avLst/>
          </a:prstGeom>
        </p:spPr>
      </p:pic>
      <p:graphicFrame>
        <p:nvGraphicFramePr>
          <p:cNvPr id="6" name="Diagram 5">
            <a:extLst>
              <a:ext uri="{FF2B5EF4-FFF2-40B4-BE49-F238E27FC236}">
                <a16:creationId xmlns:a16="http://schemas.microsoft.com/office/drawing/2014/main" id="{323E39CD-F6F6-4FD7-A0F8-ECA52D0F17BB}"/>
              </a:ext>
            </a:extLst>
          </p:cNvPr>
          <p:cNvGraphicFramePr/>
          <p:nvPr>
            <p:extLst>
              <p:ext uri="{D42A27DB-BD31-4B8C-83A1-F6EECF244321}">
                <p14:modId xmlns:p14="http://schemas.microsoft.com/office/powerpoint/2010/main" val="3814693366"/>
              </p:ext>
            </p:extLst>
          </p:nvPr>
        </p:nvGraphicFramePr>
        <p:xfrm>
          <a:off x="3890682" y="2554941"/>
          <a:ext cx="5253318" cy="28911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8871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E55A94D3-DFAF-4483-80F8-5BB300CEC5F3}"/>
                                            </p:graphicEl>
                                          </p:spTgt>
                                        </p:tgtEl>
                                        <p:attrNameLst>
                                          <p:attrName>style.visibility</p:attrName>
                                        </p:attrNameLst>
                                      </p:cBhvr>
                                      <p:to>
                                        <p:strVal val="visible"/>
                                      </p:to>
                                    </p:set>
                                    <p:anim calcmode="lin" valueType="num">
                                      <p:cBhvr additive="base">
                                        <p:cTn id="7" dur="500" fill="hold"/>
                                        <p:tgtEl>
                                          <p:spTgt spid="6">
                                            <p:graphicEl>
                                              <a:dgm id="{E55A94D3-DFAF-4483-80F8-5BB300CEC5F3}"/>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E55A94D3-DFAF-4483-80F8-5BB300CEC5F3}"/>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graphicEl>
                                              <a:dgm id="{CC130939-B40C-4AFA-8BFC-A84835AD4B29}"/>
                                            </p:graphicEl>
                                          </p:spTgt>
                                        </p:tgtEl>
                                        <p:attrNameLst>
                                          <p:attrName>style.visibility</p:attrName>
                                        </p:attrNameLst>
                                      </p:cBhvr>
                                      <p:to>
                                        <p:strVal val="visible"/>
                                      </p:to>
                                    </p:set>
                                    <p:anim calcmode="lin" valueType="num">
                                      <p:cBhvr additive="base">
                                        <p:cTn id="13" dur="500" fill="hold"/>
                                        <p:tgtEl>
                                          <p:spTgt spid="6">
                                            <p:graphicEl>
                                              <a:dgm id="{CC130939-B40C-4AFA-8BFC-A84835AD4B29}"/>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graphicEl>
                                              <a:dgm id="{CC130939-B40C-4AFA-8BFC-A84835AD4B29}"/>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graphicEl>
                                              <a:dgm id="{5DDDD0C2-D3E7-4CE4-8C4E-7D2B7035B8EC}"/>
                                            </p:graphicEl>
                                          </p:spTgt>
                                        </p:tgtEl>
                                        <p:attrNameLst>
                                          <p:attrName>style.visibility</p:attrName>
                                        </p:attrNameLst>
                                      </p:cBhvr>
                                      <p:to>
                                        <p:strVal val="visible"/>
                                      </p:to>
                                    </p:set>
                                    <p:anim calcmode="lin" valueType="num">
                                      <p:cBhvr additive="base">
                                        <p:cTn id="17" dur="500" fill="hold"/>
                                        <p:tgtEl>
                                          <p:spTgt spid="6">
                                            <p:graphicEl>
                                              <a:dgm id="{5DDDD0C2-D3E7-4CE4-8C4E-7D2B7035B8EC}"/>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graphicEl>
                                              <a:dgm id="{5DDDD0C2-D3E7-4CE4-8C4E-7D2B7035B8EC}"/>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graphicEl>
                                              <a:dgm id="{945E3B40-D969-465A-875C-DD331182C8A5}"/>
                                            </p:graphicEl>
                                          </p:spTgt>
                                        </p:tgtEl>
                                        <p:attrNameLst>
                                          <p:attrName>style.visibility</p:attrName>
                                        </p:attrNameLst>
                                      </p:cBhvr>
                                      <p:to>
                                        <p:strVal val="visible"/>
                                      </p:to>
                                    </p:set>
                                    <p:anim calcmode="lin" valueType="num">
                                      <p:cBhvr additive="base">
                                        <p:cTn id="23" dur="500" fill="hold"/>
                                        <p:tgtEl>
                                          <p:spTgt spid="6">
                                            <p:graphicEl>
                                              <a:dgm id="{945E3B40-D969-465A-875C-DD331182C8A5}"/>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graphicEl>
                                              <a:dgm id="{945E3B40-D969-465A-875C-DD331182C8A5}"/>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graphicEl>
                                              <a:dgm id="{2433BCD7-6D49-4F29-BD3B-6A2D3FB3E665}"/>
                                            </p:graphicEl>
                                          </p:spTgt>
                                        </p:tgtEl>
                                        <p:attrNameLst>
                                          <p:attrName>style.visibility</p:attrName>
                                        </p:attrNameLst>
                                      </p:cBhvr>
                                      <p:to>
                                        <p:strVal val="visible"/>
                                      </p:to>
                                    </p:set>
                                    <p:anim calcmode="lin" valueType="num">
                                      <p:cBhvr additive="base">
                                        <p:cTn id="27" dur="500" fill="hold"/>
                                        <p:tgtEl>
                                          <p:spTgt spid="6">
                                            <p:graphicEl>
                                              <a:dgm id="{2433BCD7-6D49-4F29-BD3B-6A2D3FB3E665}"/>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graphicEl>
                                              <a:dgm id="{2433BCD7-6D49-4F29-BD3B-6A2D3FB3E665}"/>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graphicEl>
                                              <a:dgm id="{A5BA42FA-DB38-433C-A9AE-3305E997724D}"/>
                                            </p:graphicEl>
                                          </p:spTgt>
                                        </p:tgtEl>
                                        <p:attrNameLst>
                                          <p:attrName>style.visibility</p:attrName>
                                        </p:attrNameLst>
                                      </p:cBhvr>
                                      <p:to>
                                        <p:strVal val="visible"/>
                                      </p:to>
                                    </p:set>
                                    <p:anim calcmode="lin" valueType="num">
                                      <p:cBhvr additive="base">
                                        <p:cTn id="33" dur="500" fill="hold"/>
                                        <p:tgtEl>
                                          <p:spTgt spid="6">
                                            <p:graphicEl>
                                              <a:dgm id="{A5BA42FA-DB38-433C-A9AE-3305E997724D}"/>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graphicEl>
                                              <a:dgm id="{A5BA42FA-DB38-433C-A9AE-3305E997724D}"/>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graphicEl>
                                              <a:dgm id="{7302E65B-EA16-43CC-BDDA-39B8FD91505F}"/>
                                            </p:graphicEl>
                                          </p:spTgt>
                                        </p:tgtEl>
                                        <p:attrNameLst>
                                          <p:attrName>style.visibility</p:attrName>
                                        </p:attrNameLst>
                                      </p:cBhvr>
                                      <p:to>
                                        <p:strVal val="visible"/>
                                      </p:to>
                                    </p:set>
                                    <p:anim calcmode="lin" valueType="num">
                                      <p:cBhvr additive="base">
                                        <p:cTn id="37" dur="500" fill="hold"/>
                                        <p:tgtEl>
                                          <p:spTgt spid="6">
                                            <p:graphicEl>
                                              <a:dgm id="{7302E65B-EA16-43CC-BDDA-39B8FD91505F}"/>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graphicEl>
                                              <a:dgm id="{7302E65B-EA16-43CC-BDDA-39B8FD91505F}"/>
                                            </p:graphic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graphicEl>
                                              <a:dgm id="{0344E7CF-9E75-4664-A53B-6844EC5F975C}"/>
                                            </p:graphicEl>
                                          </p:spTgt>
                                        </p:tgtEl>
                                        <p:attrNameLst>
                                          <p:attrName>style.visibility</p:attrName>
                                        </p:attrNameLst>
                                      </p:cBhvr>
                                      <p:to>
                                        <p:strVal val="visible"/>
                                      </p:to>
                                    </p:set>
                                    <p:anim calcmode="lin" valueType="num">
                                      <p:cBhvr additive="base">
                                        <p:cTn id="41" dur="500" fill="hold"/>
                                        <p:tgtEl>
                                          <p:spTgt spid="6">
                                            <p:graphicEl>
                                              <a:dgm id="{0344E7CF-9E75-4664-A53B-6844EC5F975C}"/>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graphicEl>
                                              <a:dgm id="{0344E7CF-9E75-4664-A53B-6844EC5F975C}"/>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BBD80-3160-47C6-B1AF-49CAC163E605}"/>
              </a:ext>
            </a:extLst>
          </p:cNvPr>
          <p:cNvSpPr>
            <a:spLocks noGrp="1"/>
          </p:cNvSpPr>
          <p:nvPr>
            <p:ph type="title"/>
          </p:nvPr>
        </p:nvSpPr>
        <p:spPr/>
        <p:txBody>
          <a:bodyPr/>
          <a:lstStyle/>
          <a:p>
            <a:r>
              <a:rPr lang="en-GB" dirty="0"/>
              <a:t>After Salam</a:t>
            </a:r>
          </a:p>
        </p:txBody>
      </p:sp>
      <p:sp>
        <p:nvSpPr>
          <p:cNvPr id="3" name="Content Placeholder 2">
            <a:extLst>
              <a:ext uri="{FF2B5EF4-FFF2-40B4-BE49-F238E27FC236}">
                <a16:creationId xmlns:a16="http://schemas.microsoft.com/office/drawing/2014/main" id="{17D46FD7-F09B-487A-ACD4-5B88E42565C9}"/>
              </a:ext>
            </a:extLst>
          </p:cNvPr>
          <p:cNvSpPr>
            <a:spLocks noGrp="1"/>
          </p:cNvSpPr>
          <p:nvPr>
            <p:ph idx="1"/>
          </p:nvPr>
        </p:nvSpPr>
        <p:spPr/>
        <p:txBody>
          <a:bodyPr/>
          <a:lstStyle/>
          <a:p>
            <a:r>
              <a:rPr lang="en-GB" dirty="0"/>
              <a:t>What did </a:t>
            </a:r>
            <a:r>
              <a:rPr lang="en-GB"/>
              <a:t>our beloved </a:t>
            </a:r>
            <a:r>
              <a:rPr lang="en-GB" dirty="0"/>
              <a:t>Prophet </a:t>
            </a:r>
            <a:r>
              <a:rPr lang="en-GB" dirty="0">
                <a:latin typeface="KFGQPC Arabic Symbols 01" panose="02000000000000000000" pitchFamily="2" charset="2"/>
              </a:rPr>
              <a:t>g</a:t>
            </a:r>
            <a:r>
              <a:rPr lang="en-GB" dirty="0"/>
              <a:t> used to say?</a:t>
            </a:r>
          </a:p>
          <a:p>
            <a:pPr marL="0" indent="0">
              <a:buNone/>
            </a:pPr>
            <a:endParaRPr lang="en-GB" dirty="0"/>
          </a:p>
          <a:p>
            <a:r>
              <a:rPr lang="en-GB" dirty="0"/>
              <a:t>Why do you think we seek forgiveness as soon as we finish salah? </a:t>
            </a:r>
          </a:p>
        </p:txBody>
      </p:sp>
    </p:spTree>
    <p:extLst>
      <p:ext uri="{BB962C8B-B14F-4D97-AF65-F5344CB8AC3E}">
        <p14:creationId xmlns:p14="http://schemas.microsoft.com/office/powerpoint/2010/main" val="820186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BC18FC-35E5-4686-8A87-5F51E23446A0}"/>
              </a:ext>
            </a:extLst>
          </p:cNvPr>
          <p:cNvPicPr>
            <a:picLocks noChangeAspect="1"/>
          </p:cNvPicPr>
          <p:nvPr/>
        </p:nvPicPr>
        <p:blipFill rotWithShape="1">
          <a:blip r:embed="rId3">
            <a:extLst>
              <a:ext uri="{28A0092B-C50C-407E-A947-70E740481C1C}">
                <a14:useLocalDpi xmlns:a14="http://schemas.microsoft.com/office/drawing/2010/main" val="0"/>
              </a:ext>
            </a:extLst>
          </a:blip>
          <a:srcRect l="608" r="10538"/>
          <a:stretch/>
        </p:blipFill>
        <p:spPr>
          <a:xfrm>
            <a:off x="0" y="1"/>
            <a:ext cx="9144000" cy="6858000"/>
          </a:xfrm>
          <a:prstGeom prst="rect">
            <a:avLst/>
          </a:prstGeom>
        </p:spPr>
      </p:pic>
      <p:sp>
        <p:nvSpPr>
          <p:cNvPr id="2" name="Title 1">
            <a:extLst>
              <a:ext uri="{FF2B5EF4-FFF2-40B4-BE49-F238E27FC236}">
                <a16:creationId xmlns:a16="http://schemas.microsoft.com/office/drawing/2014/main" id="{55333AE3-AC72-4230-A856-5D6059282101}"/>
              </a:ext>
            </a:extLst>
          </p:cNvPr>
          <p:cNvSpPr>
            <a:spLocks noGrp="1"/>
          </p:cNvSpPr>
          <p:nvPr>
            <p:ph type="title"/>
          </p:nvPr>
        </p:nvSpPr>
        <p:spPr>
          <a:solidFill>
            <a:srgbClr val="D3C0B2"/>
          </a:solidFill>
        </p:spPr>
        <p:txBody>
          <a:bodyPr/>
          <a:lstStyle/>
          <a:p>
            <a:r>
              <a:rPr lang="en-US" dirty="0"/>
              <a:t>The </a:t>
            </a:r>
            <a:r>
              <a:rPr lang="en-US" dirty="0" err="1"/>
              <a:t>Adhkar</a:t>
            </a:r>
            <a:r>
              <a:rPr lang="en-US" dirty="0"/>
              <a:t> Bank</a:t>
            </a:r>
            <a:endParaRPr lang="en-GB" dirty="0"/>
          </a:p>
        </p:txBody>
      </p:sp>
      <p:sp>
        <p:nvSpPr>
          <p:cNvPr id="3" name="Content Placeholder 2">
            <a:extLst>
              <a:ext uri="{FF2B5EF4-FFF2-40B4-BE49-F238E27FC236}">
                <a16:creationId xmlns:a16="http://schemas.microsoft.com/office/drawing/2014/main" id="{C0E453BE-29A8-47FF-BE77-074D3C23401A}"/>
              </a:ext>
            </a:extLst>
          </p:cNvPr>
          <p:cNvSpPr>
            <a:spLocks noGrp="1"/>
          </p:cNvSpPr>
          <p:nvPr>
            <p:ph idx="1"/>
          </p:nvPr>
        </p:nvSpPr>
        <p:spPr>
          <a:xfrm>
            <a:off x="4572001" y="2006599"/>
            <a:ext cx="3943350" cy="2135095"/>
          </a:xfrm>
          <a:solidFill>
            <a:srgbClr val="D3C0B2"/>
          </a:solidFill>
        </p:spPr>
        <p:txBody>
          <a:bodyPr>
            <a:normAutofit fontScale="47500" lnSpcReduction="20000"/>
          </a:bodyPr>
          <a:lstStyle/>
          <a:p>
            <a:pPr marL="0" indent="0" algn="ctr">
              <a:buNone/>
            </a:pPr>
            <a:endParaRPr lang="en-GB" dirty="0">
              <a:latin typeface="Mulish Black" pitchFamily="2" charset="0"/>
            </a:endParaRPr>
          </a:p>
          <a:p>
            <a:pPr marL="0" indent="0" algn="ctr">
              <a:buNone/>
            </a:pPr>
            <a:r>
              <a:rPr lang="en-GB" dirty="0" err="1">
                <a:latin typeface="Mulish Black" pitchFamily="2" charset="0"/>
              </a:rPr>
              <a:t>Du‘a</a:t>
            </a:r>
            <a:r>
              <a:rPr lang="en-GB" dirty="0">
                <a:latin typeface="Mulish Black" pitchFamily="2" charset="0"/>
              </a:rPr>
              <a:t> after </a:t>
            </a:r>
            <a:r>
              <a:rPr lang="en-GB" dirty="0" err="1">
                <a:latin typeface="Mulish Black" pitchFamily="2" charset="0"/>
              </a:rPr>
              <a:t>Tashahhud</a:t>
            </a:r>
            <a:r>
              <a:rPr lang="en-GB" dirty="0">
                <a:latin typeface="Mulish Black" pitchFamily="2" charset="0"/>
              </a:rPr>
              <a:t>/After Salah</a:t>
            </a:r>
          </a:p>
          <a:p>
            <a:pPr marL="0" indent="0" algn="ctr">
              <a:buNone/>
            </a:pPr>
            <a:endParaRPr lang="en-GB" dirty="0">
              <a:latin typeface="Mulish Black" pitchFamily="2" charset="0"/>
            </a:endParaRPr>
          </a:p>
          <a:p>
            <a:pPr marL="0" lvl="0" indent="0" algn="ctr" rtl="1">
              <a:lnSpc>
                <a:spcPct val="107000"/>
              </a:lnSpc>
              <a:spcAft>
                <a:spcPts val="800"/>
              </a:spcAft>
              <a:buNone/>
            </a:pPr>
            <a:r>
              <a:rPr lang="ar-SA" sz="4000" dirty="0">
                <a:effectLst/>
                <a:latin typeface="KFGQPC Uthman Taha Naskh" panose="02000000000000000000" pitchFamily="2" charset="-78"/>
                <a:ea typeface="Calibri" panose="020F0502020204030204" pitchFamily="34" charset="0"/>
                <a:cs typeface="KFGQPC Uthman Taha Naskh" panose="02000000000000000000" pitchFamily="2" charset="-78"/>
              </a:rPr>
              <a:t>اَللّٰهُمَّ  </a:t>
            </a:r>
            <a:r>
              <a:rPr lang="ar-SA" sz="4000" dirty="0">
                <a:effectLst/>
                <a:latin typeface="Cambria" panose="02040503050406030204" pitchFamily="18" charset="0"/>
                <a:ea typeface="Calibri" panose="020F0502020204030204" pitchFamily="34" charset="0"/>
                <a:cs typeface="KFGQPC Uthman Taha Naskh" panose="02000000000000000000" pitchFamily="2" charset="-78"/>
              </a:rPr>
              <a:t>أَ</a:t>
            </a:r>
            <a:r>
              <a:rPr lang="ar-SA" sz="4000" dirty="0">
                <a:effectLst/>
                <a:latin typeface="KFGQPC Uthman Taha Naskh" panose="02000000000000000000" pitchFamily="2" charset="-78"/>
                <a:ea typeface="Calibri" panose="020F0502020204030204" pitchFamily="34" charset="0"/>
                <a:cs typeface="KFGQPC Uthman Taha Naskh" panose="02000000000000000000" pitchFamily="2" charset="-78"/>
              </a:rPr>
              <a:t>عِنِّيْ عَلَىٰ ذِكْرِكَ ، وَشُكْرِكَ ، وَحُسْنِ عِبَادَتِكَ.</a:t>
            </a:r>
            <a:endParaRPr lang="en-GB" sz="40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lnSpc>
                <a:spcPct val="120000"/>
              </a:lnSpc>
              <a:spcAft>
                <a:spcPts val="800"/>
              </a:spcAft>
              <a:buNone/>
            </a:pPr>
            <a:r>
              <a:rPr lang="en-GB" sz="3400" dirty="0">
                <a:effectLst/>
                <a:ea typeface="Calibri" panose="020F0502020204030204" pitchFamily="34" charset="0"/>
                <a:cs typeface="Calibri Light" panose="020F0302020204030204" pitchFamily="34" charset="0"/>
              </a:rPr>
              <a:t>O Allah, help me to remember You, be grateful to You and worship You in an excellent manner (Abū Dāwūd).</a:t>
            </a:r>
          </a:p>
        </p:txBody>
      </p:sp>
    </p:spTree>
    <p:extLst>
      <p:ext uri="{BB962C8B-B14F-4D97-AF65-F5344CB8AC3E}">
        <p14:creationId xmlns:p14="http://schemas.microsoft.com/office/powerpoint/2010/main" val="3455197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8E4AA-9563-4B54-A143-F0376162E031}"/>
              </a:ext>
            </a:extLst>
          </p:cNvPr>
          <p:cNvSpPr>
            <a:spLocks noGrp="1"/>
          </p:cNvSpPr>
          <p:nvPr>
            <p:ph type="title"/>
          </p:nvPr>
        </p:nvSpPr>
        <p:spPr/>
        <p:txBody>
          <a:bodyPr/>
          <a:lstStyle/>
          <a:p>
            <a:r>
              <a:rPr lang="en-US" dirty="0"/>
              <a:t>A Beautiful Dhikr</a:t>
            </a:r>
            <a:endParaRPr lang="en-GB" dirty="0"/>
          </a:p>
        </p:txBody>
      </p:sp>
      <p:sp>
        <p:nvSpPr>
          <p:cNvPr id="3" name="Content Placeholder 2">
            <a:extLst>
              <a:ext uri="{FF2B5EF4-FFF2-40B4-BE49-F238E27FC236}">
                <a16:creationId xmlns:a16="http://schemas.microsoft.com/office/drawing/2014/main" id="{19D43036-5733-4C4D-A54C-131E20ADEE6E}"/>
              </a:ext>
            </a:extLst>
          </p:cNvPr>
          <p:cNvSpPr>
            <a:spLocks noGrp="1"/>
          </p:cNvSpPr>
          <p:nvPr>
            <p:ph idx="1"/>
          </p:nvPr>
        </p:nvSpPr>
        <p:spPr/>
        <p:txBody>
          <a:bodyPr>
            <a:normAutofit fontScale="77500" lnSpcReduction="20000"/>
          </a:bodyPr>
          <a:lstStyle/>
          <a:p>
            <a:pPr marL="0" indent="0" algn="ctr">
              <a:buNone/>
            </a:pPr>
            <a:r>
              <a:rPr lang="en-US" sz="3600" dirty="0" err="1">
                <a:effectLst/>
                <a:highlight>
                  <a:srgbClr val="D3C0B2"/>
                </a:highlight>
              </a:rPr>
              <a:t>Adhkar</a:t>
            </a:r>
            <a:r>
              <a:rPr lang="en-US" sz="3600" dirty="0">
                <a:effectLst/>
                <a:highlight>
                  <a:srgbClr val="D3C0B2"/>
                </a:highlight>
              </a:rPr>
              <a:t> after Salah</a:t>
            </a:r>
          </a:p>
          <a:p>
            <a:pPr marL="0" indent="0" algn="ctr" rtl="1">
              <a:lnSpc>
                <a:spcPct val="170000"/>
              </a:lnSpc>
              <a:buNone/>
            </a:pPr>
            <a:r>
              <a:rPr lang="ar-IQ" sz="3600" dirty="0">
                <a:effectLst/>
                <a:latin typeface="KFGQPC Uthman Taha Naskh" panose="02000000000000000000" pitchFamily="2" charset="-78"/>
                <a:cs typeface="KFGQPC Uthman Taha Naskh" panose="02000000000000000000" pitchFamily="2" charset="-78"/>
              </a:rPr>
              <a:t>لَا إِلٰهَ إِلَّا اللهُ وَحْدَهُ لَا شَرِيْكَ لَهُ ، لَهُ الْمُلْكُ وَلَهُ الْحَمْدُ وَهُوَ عَلَىٰ كُلِّ شَيْءٍ قَدِيْرٌ ، اَللّٰهُمَّ لَا مَانِعَ لِمَا أَعْطَيْتَ ، وَلَا مُعْطِيَ لِمَا مَنَعْتَ ، وَلَا يَنْفَعُ ذَا الْجَـدِّ مِنْكَ الْجَـدُّ.</a:t>
            </a:r>
          </a:p>
          <a:p>
            <a:pPr marL="0" indent="0" algn="ctr">
              <a:lnSpc>
                <a:spcPct val="120000"/>
              </a:lnSpc>
              <a:buNone/>
            </a:pPr>
            <a:r>
              <a:rPr lang="en-GB" sz="2600" dirty="0"/>
              <a:t>There is no god but Allah. He is Alone and He has no partner whatsoever. To Him Alone belong all sovereignty and all praise. He is over all things All-Powerful. O Allah, there is none who can withhold what You give, and none can give what You withhold; and the wealth of the wealthy does not avail them against You.</a:t>
            </a:r>
            <a:endParaRPr lang="ar-IQ" sz="2600" dirty="0"/>
          </a:p>
        </p:txBody>
      </p:sp>
    </p:spTree>
    <p:extLst>
      <p:ext uri="{BB962C8B-B14F-4D97-AF65-F5344CB8AC3E}">
        <p14:creationId xmlns:p14="http://schemas.microsoft.com/office/powerpoint/2010/main" val="360317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33AE3-AC72-4230-A856-5D6059282101}"/>
              </a:ext>
            </a:extLst>
          </p:cNvPr>
          <p:cNvSpPr>
            <a:spLocks noGrp="1"/>
          </p:cNvSpPr>
          <p:nvPr>
            <p:ph type="title"/>
          </p:nvPr>
        </p:nvSpPr>
        <p:spPr/>
        <p:txBody>
          <a:bodyPr/>
          <a:lstStyle/>
          <a:p>
            <a:r>
              <a:rPr lang="en-US" dirty="0"/>
              <a:t>My </a:t>
            </a:r>
            <a:r>
              <a:rPr lang="en-US" dirty="0" err="1"/>
              <a:t>Adhkar</a:t>
            </a:r>
            <a:r>
              <a:rPr lang="en-US" dirty="0"/>
              <a:t> Bank</a:t>
            </a:r>
            <a:endParaRPr lang="en-GB" dirty="0"/>
          </a:p>
        </p:txBody>
      </p:sp>
      <p:sp>
        <p:nvSpPr>
          <p:cNvPr id="3" name="Content Placeholder 2">
            <a:extLst>
              <a:ext uri="{FF2B5EF4-FFF2-40B4-BE49-F238E27FC236}">
                <a16:creationId xmlns:a16="http://schemas.microsoft.com/office/drawing/2014/main" id="{C0E453BE-29A8-47FF-BE77-074D3C23401A}"/>
              </a:ext>
            </a:extLst>
          </p:cNvPr>
          <p:cNvSpPr>
            <a:spLocks noGrp="1"/>
          </p:cNvSpPr>
          <p:nvPr>
            <p:ph idx="1"/>
          </p:nvPr>
        </p:nvSpPr>
        <p:spPr>
          <a:xfrm>
            <a:off x="628650" y="2226808"/>
            <a:ext cx="7886700" cy="4631192"/>
          </a:xfrm>
        </p:spPr>
        <p:txBody>
          <a:bodyPr>
            <a:normAutofit fontScale="85000" lnSpcReduction="10000"/>
          </a:bodyPr>
          <a:lstStyle/>
          <a:p>
            <a:pPr marL="0" indent="0" algn="ctr">
              <a:buNone/>
            </a:pPr>
            <a:r>
              <a:rPr lang="en-GB" sz="3300" dirty="0">
                <a:highlight>
                  <a:srgbClr val="D3C0B2"/>
                </a:highlight>
              </a:rPr>
              <a:t>Sajdah</a:t>
            </a:r>
          </a:p>
          <a:p>
            <a:pPr marL="0" lvl="0" indent="0" algn="ctr" rtl="1">
              <a:lnSpc>
                <a:spcPct val="170000"/>
              </a:lnSpc>
              <a:spcAft>
                <a:spcPts val="800"/>
              </a:spcAft>
              <a:buNone/>
            </a:pPr>
            <a:r>
              <a:rPr lang="ar-SA" sz="5100" dirty="0">
                <a:effectLst/>
                <a:latin typeface="KFGQPC Uthman Taha Naskh" panose="02000000000000000000" pitchFamily="2" charset="-78"/>
                <a:ea typeface="Calibri" panose="020F0502020204030204" pitchFamily="34" charset="0"/>
                <a:cs typeface="KFGQPC Uthman Taha Naskh" panose="02000000000000000000" pitchFamily="2" charset="-78"/>
              </a:rPr>
              <a:t>اَللّٰهُمَّ لَكَ سَجَدْتُ ، وَبِكَ آمَنْتُ ، وَلَكَ أَسْلَمْتُ ، سَجَدَ وَجْهِيْ لِلَّذِيْ خَلَقَهُ وَصَوَّرَهُ وَشَقَّ </a:t>
            </a:r>
            <a:r>
              <a:rPr lang="ar-SA" sz="5100" dirty="0">
                <a:effectLst/>
                <a:highlight>
                  <a:srgbClr val="D3C0B2"/>
                </a:highlight>
                <a:latin typeface="KFGQPC Uthman Taha Naskh" panose="02000000000000000000" pitchFamily="2" charset="-78"/>
                <a:ea typeface="Calibri" panose="020F0502020204030204" pitchFamily="34" charset="0"/>
                <a:cs typeface="KFGQPC Uthman Taha Naskh" panose="02000000000000000000" pitchFamily="2" charset="-78"/>
              </a:rPr>
              <a:t>سَمْعَهُ وَبَصَرَهُ </a:t>
            </a:r>
            <a:r>
              <a:rPr lang="ar-SA" sz="5100" dirty="0">
                <a:effectLst/>
                <a:latin typeface="KFGQPC Uthman Taha Naskh" panose="02000000000000000000" pitchFamily="2" charset="-78"/>
                <a:ea typeface="Calibri" panose="020F0502020204030204" pitchFamily="34" charset="0"/>
                <a:cs typeface="KFGQPC Uthman Taha Naskh" panose="02000000000000000000" pitchFamily="2" charset="-78"/>
              </a:rPr>
              <a:t>، تَبَارَكَ اللّٰهُ أَحْسَنُ الْخَالِقِيْنَ.</a:t>
            </a:r>
            <a:endParaRPr lang="en-GB" sz="51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buNone/>
            </a:pPr>
            <a:r>
              <a:rPr lang="en-GB" sz="2100" dirty="0"/>
              <a:t>.</a:t>
            </a:r>
            <a:endParaRPr lang="ar-IQ" sz="2100" b="1" dirty="0">
              <a:effectLst/>
            </a:endParaRPr>
          </a:p>
          <a:p>
            <a:endParaRPr lang="en-GB" dirty="0"/>
          </a:p>
        </p:txBody>
      </p:sp>
      <p:sp>
        <p:nvSpPr>
          <p:cNvPr id="4" name="TextBox 3">
            <a:extLst>
              <a:ext uri="{FF2B5EF4-FFF2-40B4-BE49-F238E27FC236}">
                <a16:creationId xmlns:a16="http://schemas.microsoft.com/office/drawing/2014/main" id="{5D9F7AD4-BC71-4CEF-8F17-0047F80126B7}"/>
              </a:ext>
            </a:extLst>
          </p:cNvPr>
          <p:cNvSpPr txBox="1"/>
          <p:nvPr/>
        </p:nvSpPr>
        <p:spPr>
          <a:xfrm>
            <a:off x="6427694" y="365126"/>
            <a:ext cx="2339788" cy="1949172"/>
          </a:xfrm>
          <a:prstGeom prst="flowChartOffpageConnector">
            <a:avLst/>
          </a:prstGeom>
          <a:noFill/>
          <a:ln w="57150">
            <a:solidFill>
              <a:srgbClr val="A97B7E"/>
            </a:solidFill>
          </a:ln>
        </p:spPr>
        <p:txBody>
          <a:bodyPr wrap="square" rtlCol="0">
            <a:spAutoFit/>
          </a:bodyPr>
          <a:lstStyle/>
          <a:p>
            <a:pPr algn="ctr"/>
            <a:r>
              <a:rPr lang="en-GB" sz="2400" dirty="0">
                <a:latin typeface="Mulish Light" pitchFamily="2" charset="0"/>
              </a:rPr>
              <a:t>[A] Translate with your partner using your dictionary</a:t>
            </a:r>
          </a:p>
        </p:txBody>
      </p:sp>
    </p:spTree>
    <p:extLst>
      <p:ext uri="{BB962C8B-B14F-4D97-AF65-F5344CB8AC3E}">
        <p14:creationId xmlns:p14="http://schemas.microsoft.com/office/powerpoint/2010/main" val="3043598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79170-0AA5-40B2-BF74-AFE5A20754B2}"/>
              </a:ext>
            </a:extLst>
          </p:cNvPr>
          <p:cNvSpPr>
            <a:spLocks noGrp="1"/>
          </p:cNvSpPr>
          <p:nvPr>
            <p:ph type="title"/>
          </p:nvPr>
        </p:nvSpPr>
        <p:spPr/>
        <p:txBody>
          <a:bodyPr/>
          <a:lstStyle/>
          <a:p>
            <a:r>
              <a:rPr lang="en-GB" dirty="0"/>
              <a:t>Story Time</a:t>
            </a:r>
          </a:p>
        </p:txBody>
      </p:sp>
      <p:sp>
        <p:nvSpPr>
          <p:cNvPr id="3" name="Content Placeholder 2">
            <a:extLst>
              <a:ext uri="{FF2B5EF4-FFF2-40B4-BE49-F238E27FC236}">
                <a16:creationId xmlns:a16="http://schemas.microsoft.com/office/drawing/2014/main" id="{B8D0E2F6-E873-42AC-BA8F-7222A5CF4B3E}"/>
              </a:ext>
            </a:extLst>
          </p:cNvPr>
          <p:cNvSpPr>
            <a:spLocks noGrp="1"/>
          </p:cNvSpPr>
          <p:nvPr>
            <p:ph idx="1"/>
          </p:nvPr>
        </p:nvSpPr>
        <p:spPr>
          <a:xfrm>
            <a:off x="4355165" y="5069943"/>
            <a:ext cx="4652682" cy="887507"/>
          </a:xfrm>
        </p:spPr>
        <p:txBody>
          <a:bodyPr>
            <a:normAutofit fontScale="92500" lnSpcReduction="10000"/>
          </a:bodyPr>
          <a:lstStyle/>
          <a:p>
            <a:pPr algn="ctr">
              <a:buFontTx/>
              <a:buChar char="-"/>
            </a:pPr>
            <a:r>
              <a:rPr lang="en-GB" dirty="0">
                <a:highlight>
                  <a:srgbClr val="D3C0B2"/>
                </a:highlight>
              </a:rPr>
              <a:t>Aishah</a:t>
            </a:r>
          </a:p>
          <a:p>
            <a:pPr marL="0" indent="0" algn="ctr">
              <a:buNone/>
            </a:pPr>
            <a:r>
              <a:rPr lang="en-GB" dirty="0">
                <a:highlight>
                  <a:srgbClr val="D3C0B2"/>
                </a:highlight>
              </a:rPr>
              <a:t> (</a:t>
            </a:r>
            <a:r>
              <a:rPr lang="en-GB" dirty="0" err="1">
                <a:highlight>
                  <a:srgbClr val="D3C0B2"/>
                </a:highlight>
              </a:rPr>
              <a:t>radiyallahu</a:t>
            </a:r>
            <a:r>
              <a:rPr lang="en-GB" dirty="0">
                <a:highlight>
                  <a:srgbClr val="D3C0B2"/>
                </a:highlight>
              </a:rPr>
              <a:t> ‘</a:t>
            </a:r>
            <a:r>
              <a:rPr lang="en-GB" dirty="0" err="1">
                <a:highlight>
                  <a:srgbClr val="D3C0B2"/>
                </a:highlight>
              </a:rPr>
              <a:t>anha</a:t>
            </a:r>
            <a:r>
              <a:rPr lang="en-GB" dirty="0">
                <a:highlight>
                  <a:srgbClr val="D3C0B2"/>
                </a:highlight>
              </a:rPr>
              <a:t>)</a:t>
            </a:r>
          </a:p>
        </p:txBody>
      </p:sp>
      <p:pic>
        <p:nvPicPr>
          <p:cNvPr id="5" name="Picture 4">
            <a:extLst>
              <a:ext uri="{FF2B5EF4-FFF2-40B4-BE49-F238E27FC236}">
                <a16:creationId xmlns:a16="http://schemas.microsoft.com/office/drawing/2014/main" id="{0580D050-98F6-486B-A6F9-9106115A22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766" y="1828396"/>
            <a:ext cx="4087234" cy="2730145"/>
          </a:xfrm>
          <a:prstGeom prst="rect">
            <a:avLst/>
          </a:prstGeom>
        </p:spPr>
      </p:pic>
      <p:sp>
        <p:nvSpPr>
          <p:cNvPr id="4" name="Speech Bubble: Rectangle with Corners Rounded 3">
            <a:extLst>
              <a:ext uri="{FF2B5EF4-FFF2-40B4-BE49-F238E27FC236}">
                <a16:creationId xmlns:a16="http://schemas.microsoft.com/office/drawing/2014/main" id="{95E82BFE-4BF1-4158-8791-094DA5254936}"/>
              </a:ext>
            </a:extLst>
          </p:cNvPr>
          <p:cNvSpPr/>
          <p:nvPr/>
        </p:nvSpPr>
        <p:spPr>
          <a:xfrm>
            <a:off x="4743448" y="1801513"/>
            <a:ext cx="3876117" cy="2730145"/>
          </a:xfrm>
          <a:prstGeom prst="wedgeRoundRectCallout">
            <a:avLst/>
          </a:prstGeom>
          <a:solidFill>
            <a:srgbClr val="A97B7E"/>
          </a:solidFill>
          <a:ln>
            <a:solidFill>
              <a:srgbClr val="A97B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Mulish Light" pitchFamily="2" charset="0"/>
              </a:rPr>
              <a:t>“One night, at the time of the Messenger of Allah </a:t>
            </a:r>
            <a:r>
              <a:rPr lang="en-GB" sz="2800" dirty="0">
                <a:latin typeface="KFGQPC Arabic Symbols 01" panose="02000000000000000000" pitchFamily="2" charset="2"/>
              </a:rPr>
              <a:t>g</a:t>
            </a:r>
            <a:r>
              <a:rPr lang="en-GB" sz="2800" dirty="0">
                <a:latin typeface="Mulish Light" pitchFamily="2" charset="0"/>
              </a:rPr>
              <a:t> …”</a:t>
            </a:r>
          </a:p>
        </p:txBody>
      </p:sp>
    </p:spTree>
    <p:extLst>
      <p:ext uri="{BB962C8B-B14F-4D97-AF65-F5344CB8AC3E}">
        <p14:creationId xmlns:p14="http://schemas.microsoft.com/office/powerpoint/2010/main" val="42769613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35329</TotalTime>
  <Words>1130</Words>
  <Application>Microsoft Office PowerPoint</Application>
  <PresentationFormat>On-screen Show (4:3)</PresentationFormat>
  <Paragraphs>134</Paragraphs>
  <Slides>13</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13</vt:i4>
      </vt:variant>
    </vt:vector>
  </HeadingPairs>
  <TitlesOfParts>
    <vt:vector size="26" baseType="lpstr">
      <vt:lpstr>Times New Roman</vt:lpstr>
      <vt:lpstr>Mulish Black</vt:lpstr>
      <vt:lpstr>KFGQPC Uthman Taha Naskh</vt:lpstr>
      <vt:lpstr>Mulish Light</vt:lpstr>
      <vt:lpstr>Cabin</vt:lpstr>
      <vt:lpstr>Cambria</vt:lpstr>
      <vt:lpstr>Arial Black</vt:lpstr>
      <vt:lpstr>KFGQPC Arabic Symbols 01</vt:lpstr>
      <vt:lpstr>Calibri</vt:lpstr>
      <vt:lpstr>Cabin Medium</vt:lpstr>
      <vt:lpstr>Arial</vt:lpstr>
      <vt:lpstr>Calibri Light</vt:lpstr>
      <vt:lpstr>Office Theme</vt:lpstr>
      <vt:lpstr>Starter</vt:lpstr>
      <vt:lpstr>Lesson 6</vt:lpstr>
      <vt:lpstr>LOs</vt:lpstr>
      <vt:lpstr>Salam</vt:lpstr>
      <vt:lpstr>After Salam</vt:lpstr>
      <vt:lpstr>The Adhkar Bank</vt:lpstr>
      <vt:lpstr>A Beautiful Dhikr</vt:lpstr>
      <vt:lpstr>My Adhkar Bank</vt:lpstr>
      <vt:lpstr>Story Time</vt:lpstr>
      <vt:lpstr>Game: Articulate</vt:lpstr>
      <vt:lpstr>[A] Summary Sheet</vt:lpstr>
      <vt:lpstr>Plenary</vt:lpstr>
      <vt:lpstr>Practising What We’re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UH</dc:creator>
  <cp:lastModifiedBy>UH</cp:lastModifiedBy>
  <cp:revision>79</cp:revision>
  <dcterms:created xsi:type="dcterms:W3CDTF">2020-11-25T11:56:11Z</dcterms:created>
  <dcterms:modified xsi:type="dcterms:W3CDTF">2022-05-19T10:10:48Z</dcterms:modified>
</cp:coreProperties>
</file>