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sldIdLst>
    <p:sldId id="292" r:id="rId2"/>
    <p:sldId id="279" r:id="rId3"/>
    <p:sldId id="280" r:id="rId4"/>
    <p:sldId id="281" r:id="rId5"/>
    <p:sldId id="287" r:id="rId6"/>
    <p:sldId id="282" r:id="rId7"/>
    <p:sldId id="291" r:id="rId8"/>
    <p:sldId id="286" r:id="rId9"/>
    <p:sldId id="283" r:id="rId10"/>
    <p:sldId id="284" r:id="rId11"/>
    <p:sldId id="290" r:id="rId12"/>
    <p:sldId id="288" r:id="rId13"/>
    <p:sldId id="293" r:id="rId14"/>
  </p:sldIdLst>
  <p:sldSz cx="9144000" cy="6858000" type="screen4x3"/>
  <p:notesSz cx="6858000" cy="9144000"/>
  <p:embeddedFontLst>
    <p:embeddedFont>
      <p:font typeface="Cabin" panose="00000500000000000000" pitchFamily="2" charset="0"/>
      <p:regular r:id="rId16"/>
      <p:bold r:id="rId17"/>
      <p:italic r:id="rId18"/>
      <p:boldItalic r:id="rId19"/>
    </p:embeddedFont>
    <p:embeddedFont>
      <p:font typeface="Cabin Medium" panose="00000600000000000000" pitchFamily="2" charset="0"/>
      <p:regular r:id="rId20"/>
      <p:italic r:id="rId21"/>
    </p:embeddedFont>
    <p:embeddedFont>
      <p:font typeface="Calibri" panose="020F0502020204030204" pitchFamily="34" charset="0"/>
      <p:regular r:id="rId22"/>
      <p:bold r:id="rId23"/>
    </p:embeddedFont>
    <p:embeddedFont>
      <p:font typeface="Calibri Light" panose="020F0302020204030204" pitchFamily="34" charset="0"/>
      <p:regular r:id="rId24"/>
    </p:embeddedFont>
    <p:embeddedFont>
      <p:font typeface="KFGQPC Arabic Symbols 01" panose="02000000000000000000" pitchFamily="2" charset="2"/>
      <p:regular r:id="rId25"/>
    </p:embeddedFont>
    <p:embeddedFont>
      <p:font typeface="KFGQPC Uthman Taha Naskh" panose="02000000000000000000" pitchFamily="2" charset="-78"/>
      <p:regular r:id="rId26"/>
      <p:bold r:id="rId27"/>
    </p:embeddedFont>
    <p:embeddedFont>
      <p:font typeface="Mulish" pitchFamily="2" charset="0"/>
      <p:regular r:id="rId28"/>
      <p:bold r:id="rId29"/>
      <p:italic r:id="rId30"/>
      <p:boldItalic r:id="rId31"/>
    </p:embeddedFont>
    <p:embeddedFont>
      <p:font typeface="Mulish Light" pitchFamily="2" charset="0"/>
      <p:regular r:id="rId32"/>
      <p:italic r:id="rId33"/>
    </p:embeddedFont>
    <p:embeddedFont>
      <p:font typeface="Sakkal Majalla" panose="02000000000000000000" pitchFamily="2" charset="-78"/>
      <p:regular r:id="rId34"/>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D4B"/>
    <a:srgbClr val="EFB164"/>
    <a:srgbClr val="BA9674"/>
    <a:srgbClr val="F2D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177" autoAdjust="0"/>
  </p:normalViewPr>
  <p:slideViewPr>
    <p:cSldViewPr snapToGrid="0">
      <p:cViewPr varScale="1">
        <p:scale>
          <a:sx n="29" d="100"/>
          <a:sy n="29" d="100"/>
        </p:scale>
        <p:origin x="198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ED940-A265-4C75-A69C-180CCCB33A38}" type="doc">
      <dgm:prSet loTypeId="urn:microsoft.com/office/officeart/2005/8/layout/pyramid2" loCatId="pyramid" qsTypeId="urn:microsoft.com/office/officeart/2005/8/quickstyle/simple1" qsCatId="simple" csTypeId="urn:microsoft.com/office/officeart/2005/8/colors/accent1_2" csCatId="accent1" phldr="1"/>
      <dgm:spPr/>
    </dgm:pt>
    <dgm:pt modelId="{F865ED52-2EB2-4F7D-8638-7BF76A049094}">
      <dgm:prSet phldrT="[Text]" custT="1"/>
      <dgm:spPr>
        <a:solidFill>
          <a:srgbClr val="EFB164"/>
        </a:solidFill>
        <a:ln>
          <a:solidFill>
            <a:srgbClr val="014D4B"/>
          </a:solidFill>
        </a:ln>
      </dgm:spPr>
      <dgm:t>
        <a:bodyPr/>
        <a:lstStyle/>
        <a:p>
          <a:pPr>
            <a:buNone/>
          </a:pPr>
          <a:r>
            <a:rPr lang="en-GB" sz="4000" dirty="0" err="1">
              <a:solidFill>
                <a:schemeClr val="tx1"/>
              </a:solidFill>
              <a:latin typeface="Mulish Light" pitchFamily="2" charset="0"/>
              <a:cs typeface="Sakkal Majalla" panose="02000000000000000000" pitchFamily="2" charset="-78"/>
            </a:rPr>
            <a:t>Sabiqun</a:t>
          </a:r>
          <a:endParaRPr lang="en-GB" sz="4000" dirty="0">
            <a:solidFill>
              <a:schemeClr val="tx1"/>
            </a:solidFill>
            <a:latin typeface="Mulish Light" pitchFamily="2" charset="0"/>
          </a:endParaRPr>
        </a:p>
      </dgm:t>
    </dgm:pt>
    <dgm:pt modelId="{25B15952-9808-4BE9-8050-39D5AA5B957E}" type="parTrans" cxnId="{64FBC453-27C8-4D86-8DF0-100622F8E051}">
      <dgm:prSet/>
      <dgm:spPr/>
      <dgm:t>
        <a:bodyPr/>
        <a:lstStyle/>
        <a:p>
          <a:endParaRPr lang="en-GB"/>
        </a:p>
      </dgm:t>
    </dgm:pt>
    <dgm:pt modelId="{FEEC0499-19C8-4D3A-85BF-9211B789A918}" type="sibTrans" cxnId="{64FBC453-27C8-4D86-8DF0-100622F8E051}">
      <dgm:prSet/>
      <dgm:spPr>
        <a:solidFill>
          <a:srgbClr val="EFB164"/>
        </a:solidFill>
      </dgm:spPr>
      <dgm:t>
        <a:bodyPr/>
        <a:lstStyle/>
        <a:p>
          <a:endParaRPr lang="en-GB"/>
        </a:p>
      </dgm:t>
    </dgm:pt>
    <dgm:pt modelId="{294DDD63-418D-427B-A46E-922F96B82F7D}">
      <dgm:prSet phldrT="[Text]"/>
      <dgm:spPr>
        <a:solidFill>
          <a:srgbClr val="EFB164"/>
        </a:solidFill>
        <a:ln>
          <a:solidFill>
            <a:srgbClr val="014D4B"/>
          </a:solidFill>
        </a:ln>
      </dgm:spPr>
      <dgm:t>
        <a:bodyPr/>
        <a:lstStyle/>
        <a:p>
          <a:pPr>
            <a:buNone/>
          </a:pPr>
          <a:r>
            <a:rPr lang="en-GB" dirty="0">
              <a:solidFill>
                <a:schemeClr val="tx1"/>
              </a:solidFill>
              <a:latin typeface="Mulish Light" pitchFamily="2" charset="0"/>
              <a:cs typeface="Sakkal Majalla" panose="02000000000000000000" pitchFamily="2" charset="-78"/>
            </a:rPr>
            <a:t>Right</a:t>
          </a:r>
          <a:endParaRPr lang="en-GB" dirty="0">
            <a:solidFill>
              <a:schemeClr val="tx1"/>
            </a:solidFill>
            <a:latin typeface="Mulish Light" pitchFamily="2" charset="0"/>
          </a:endParaRPr>
        </a:p>
      </dgm:t>
    </dgm:pt>
    <dgm:pt modelId="{BF19E358-4F8E-4B62-9187-37DA188BF920}" type="parTrans" cxnId="{E372D55C-572A-4989-BAB2-C439394B3BD4}">
      <dgm:prSet/>
      <dgm:spPr/>
      <dgm:t>
        <a:bodyPr/>
        <a:lstStyle/>
        <a:p>
          <a:endParaRPr lang="en-GB"/>
        </a:p>
      </dgm:t>
    </dgm:pt>
    <dgm:pt modelId="{00429463-65CC-47A4-95DA-CD2D36D837F1}" type="sibTrans" cxnId="{E372D55C-572A-4989-BAB2-C439394B3BD4}">
      <dgm:prSet/>
      <dgm:spPr>
        <a:solidFill>
          <a:srgbClr val="EFB164"/>
        </a:solidFill>
      </dgm:spPr>
      <dgm:t>
        <a:bodyPr/>
        <a:lstStyle/>
        <a:p>
          <a:endParaRPr lang="en-GB"/>
        </a:p>
      </dgm:t>
    </dgm:pt>
    <dgm:pt modelId="{A73983CD-1BBA-4B65-B50F-9634B4A06922}">
      <dgm:prSet phldrT="[Text]"/>
      <dgm:spPr>
        <a:solidFill>
          <a:srgbClr val="EFB164"/>
        </a:solidFill>
        <a:ln>
          <a:solidFill>
            <a:srgbClr val="014D4B"/>
          </a:solidFill>
        </a:ln>
      </dgm:spPr>
      <dgm:t>
        <a:bodyPr/>
        <a:lstStyle/>
        <a:p>
          <a:pPr>
            <a:buNone/>
          </a:pPr>
          <a:r>
            <a:rPr lang="en-GB" dirty="0">
              <a:solidFill>
                <a:schemeClr val="tx1"/>
              </a:solidFill>
              <a:latin typeface="Mulish Light" pitchFamily="2" charset="0"/>
              <a:cs typeface="Sakkal Majalla" panose="02000000000000000000" pitchFamily="2" charset="-78"/>
            </a:rPr>
            <a:t>Left</a:t>
          </a:r>
          <a:endParaRPr lang="en-GB" dirty="0">
            <a:solidFill>
              <a:schemeClr val="tx1"/>
            </a:solidFill>
            <a:latin typeface="Mulish Light" pitchFamily="2" charset="0"/>
          </a:endParaRPr>
        </a:p>
      </dgm:t>
    </dgm:pt>
    <dgm:pt modelId="{37781B65-D2AF-49C8-8872-97D00792954C}" type="parTrans" cxnId="{C74479A6-94FE-4F97-91E0-5A1156BF83CE}">
      <dgm:prSet/>
      <dgm:spPr/>
      <dgm:t>
        <a:bodyPr/>
        <a:lstStyle/>
        <a:p>
          <a:endParaRPr lang="en-GB"/>
        </a:p>
      </dgm:t>
    </dgm:pt>
    <dgm:pt modelId="{CA25A765-A6A3-4FAA-BD4B-C3A687503E4C}" type="sibTrans" cxnId="{C74479A6-94FE-4F97-91E0-5A1156BF83CE}">
      <dgm:prSet/>
      <dgm:spPr/>
      <dgm:t>
        <a:bodyPr/>
        <a:lstStyle/>
        <a:p>
          <a:endParaRPr lang="en-GB"/>
        </a:p>
      </dgm:t>
    </dgm:pt>
    <dgm:pt modelId="{6AD5CF13-4A75-4957-B488-6F12813269AB}" type="pres">
      <dgm:prSet presAssocID="{AECED940-A265-4C75-A69C-180CCCB33A38}" presName="compositeShape" presStyleCnt="0">
        <dgm:presLayoutVars>
          <dgm:dir/>
          <dgm:resizeHandles/>
        </dgm:presLayoutVars>
      </dgm:prSet>
      <dgm:spPr/>
    </dgm:pt>
    <dgm:pt modelId="{3863BD4E-EF46-4E69-99D4-192A8DB24F49}" type="pres">
      <dgm:prSet presAssocID="{AECED940-A265-4C75-A69C-180CCCB33A38}" presName="pyramid" presStyleLbl="node1" presStyleIdx="0" presStyleCnt="1" custScaleX="102381" custScaleY="79764"/>
      <dgm:spPr>
        <a:solidFill>
          <a:schemeClr val="bg1">
            <a:lumMod val="65000"/>
          </a:schemeClr>
        </a:solidFill>
      </dgm:spPr>
    </dgm:pt>
    <dgm:pt modelId="{13E3CAC1-C4C3-4D99-8CC9-294F615A498A}" type="pres">
      <dgm:prSet presAssocID="{AECED940-A265-4C75-A69C-180CCCB33A38}" presName="theList" presStyleCnt="0"/>
      <dgm:spPr/>
    </dgm:pt>
    <dgm:pt modelId="{6FE9ED58-DB7A-4B46-9530-1C442EC7EA73}" type="pres">
      <dgm:prSet presAssocID="{F865ED52-2EB2-4F7D-8638-7BF76A049094}" presName="aNode" presStyleLbl="fgAcc1" presStyleIdx="0" presStyleCnt="3" custScaleX="133908" custScaleY="56246" custLinFactY="35310" custLinFactNeighborX="-53099" custLinFactNeighborY="100000">
        <dgm:presLayoutVars>
          <dgm:bulletEnabled val="1"/>
        </dgm:presLayoutVars>
      </dgm:prSet>
      <dgm:spPr/>
    </dgm:pt>
    <dgm:pt modelId="{D9BE16B4-1EFC-434A-B680-30BD7EA48380}" type="pres">
      <dgm:prSet presAssocID="{F865ED52-2EB2-4F7D-8638-7BF76A049094}" presName="aSpace" presStyleCnt="0"/>
      <dgm:spPr/>
    </dgm:pt>
    <dgm:pt modelId="{643F5B70-9B0A-4204-9E0C-D026800ABD3F}" type="pres">
      <dgm:prSet presAssocID="{294DDD63-418D-427B-A46E-922F96B82F7D}" presName="aNode" presStyleLbl="fgAcc1" presStyleIdx="1" presStyleCnt="3" custScaleX="125615" custScaleY="68309" custLinFactY="28947" custLinFactNeighborX="-50878" custLinFactNeighborY="100000">
        <dgm:presLayoutVars>
          <dgm:bulletEnabled val="1"/>
        </dgm:presLayoutVars>
      </dgm:prSet>
      <dgm:spPr/>
    </dgm:pt>
    <dgm:pt modelId="{F08DB972-C800-4CDA-AC58-A424194C719F}" type="pres">
      <dgm:prSet presAssocID="{294DDD63-418D-427B-A46E-922F96B82F7D}" presName="aSpace" presStyleCnt="0"/>
      <dgm:spPr/>
    </dgm:pt>
    <dgm:pt modelId="{CBB695FA-7BCB-40E4-BC9E-4DF6610F6C88}" type="pres">
      <dgm:prSet presAssocID="{A73983CD-1BBA-4B65-B50F-9634B4A06922}" presName="aNode" presStyleLbl="fgAcc1" presStyleIdx="2" presStyleCnt="3" custScaleX="88787" custScaleY="73731" custLinFactY="19003" custLinFactNeighborX="-50310" custLinFactNeighborY="100000">
        <dgm:presLayoutVars>
          <dgm:bulletEnabled val="1"/>
        </dgm:presLayoutVars>
      </dgm:prSet>
      <dgm:spPr/>
    </dgm:pt>
    <dgm:pt modelId="{D7C6354F-D637-4C3E-80C5-C67AD1777D7D}" type="pres">
      <dgm:prSet presAssocID="{A73983CD-1BBA-4B65-B50F-9634B4A06922}" presName="aSpace" presStyleCnt="0"/>
      <dgm:spPr/>
    </dgm:pt>
  </dgm:ptLst>
  <dgm:cxnLst>
    <dgm:cxn modelId="{3A0F091E-5AF4-472F-A23E-D9ABCD1E2231}" type="presOf" srcId="{AECED940-A265-4C75-A69C-180CCCB33A38}" destId="{6AD5CF13-4A75-4957-B488-6F12813269AB}" srcOrd="0" destOrd="0" presId="urn:microsoft.com/office/officeart/2005/8/layout/pyramid2"/>
    <dgm:cxn modelId="{E372D55C-572A-4989-BAB2-C439394B3BD4}" srcId="{AECED940-A265-4C75-A69C-180CCCB33A38}" destId="{294DDD63-418D-427B-A46E-922F96B82F7D}" srcOrd="1" destOrd="0" parTransId="{BF19E358-4F8E-4B62-9187-37DA188BF920}" sibTransId="{00429463-65CC-47A4-95DA-CD2D36D837F1}"/>
    <dgm:cxn modelId="{64FBC453-27C8-4D86-8DF0-100622F8E051}" srcId="{AECED940-A265-4C75-A69C-180CCCB33A38}" destId="{F865ED52-2EB2-4F7D-8638-7BF76A049094}" srcOrd="0" destOrd="0" parTransId="{25B15952-9808-4BE9-8050-39D5AA5B957E}" sibTransId="{FEEC0499-19C8-4D3A-85BF-9211B789A918}"/>
    <dgm:cxn modelId="{6073C882-F328-4459-940F-55D3AE45113F}" type="presOf" srcId="{F865ED52-2EB2-4F7D-8638-7BF76A049094}" destId="{6FE9ED58-DB7A-4B46-9530-1C442EC7EA73}" srcOrd="0" destOrd="0" presId="urn:microsoft.com/office/officeart/2005/8/layout/pyramid2"/>
    <dgm:cxn modelId="{C74479A6-94FE-4F97-91E0-5A1156BF83CE}" srcId="{AECED940-A265-4C75-A69C-180CCCB33A38}" destId="{A73983CD-1BBA-4B65-B50F-9634B4A06922}" srcOrd="2" destOrd="0" parTransId="{37781B65-D2AF-49C8-8872-97D00792954C}" sibTransId="{CA25A765-A6A3-4FAA-BD4B-C3A687503E4C}"/>
    <dgm:cxn modelId="{1136AEB9-6240-4EAE-A031-AC368625F09D}" type="presOf" srcId="{A73983CD-1BBA-4B65-B50F-9634B4A06922}" destId="{CBB695FA-7BCB-40E4-BC9E-4DF6610F6C88}" srcOrd="0" destOrd="0" presId="urn:microsoft.com/office/officeart/2005/8/layout/pyramid2"/>
    <dgm:cxn modelId="{C8E1D5F0-1374-4F55-987B-EACFF3FCD2F3}" type="presOf" srcId="{294DDD63-418D-427B-A46E-922F96B82F7D}" destId="{643F5B70-9B0A-4204-9E0C-D026800ABD3F}" srcOrd="0" destOrd="0" presId="urn:microsoft.com/office/officeart/2005/8/layout/pyramid2"/>
    <dgm:cxn modelId="{A30195D3-3C6A-4CAA-BF95-1AB5C55A0F2B}" type="presParOf" srcId="{6AD5CF13-4A75-4957-B488-6F12813269AB}" destId="{3863BD4E-EF46-4E69-99D4-192A8DB24F49}" srcOrd="0" destOrd="0" presId="urn:microsoft.com/office/officeart/2005/8/layout/pyramid2"/>
    <dgm:cxn modelId="{0204A296-8D40-4FAD-A01D-EF7332AE7C48}" type="presParOf" srcId="{6AD5CF13-4A75-4957-B488-6F12813269AB}" destId="{13E3CAC1-C4C3-4D99-8CC9-294F615A498A}" srcOrd="1" destOrd="0" presId="urn:microsoft.com/office/officeart/2005/8/layout/pyramid2"/>
    <dgm:cxn modelId="{C4BCDB0F-8B13-4225-A08F-D30B74D11FDC}" type="presParOf" srcId="{13E3CAC1-C4C3-4D99-8CC9-294F615A498A}" destId="{6FE9ED58-DB7A-4B46-9530-1C442EC7EA73}" srcOrd="0" destOrd="0" presId="urn:microsoft.com/office/officeart/2005/8/layout/pyramid2"/>
    <dgm:cxn modelId="{7BC6373A-8FEF-4592-AE18-ED9996740BF0}" type="presParOf" srcId="{13E3CAC1-C4C3-4D99-8CC9-294F615A498A}" destId="{D9BE16B4-1EFC-434A-B680-30BD7EA48380}" srcOrd="1" destOrd="0" presId="urn:microsoft.com/office/officeart/2005/8/layout/pyramid2"/>
    <dgm:cxn modelId="{E99706A0-DC4C-4554-AA0F-3185A3DF06C5}" type="presParOf" srcId="{13E3CAC1-C4C3-4D99-8CC9-294F615A498A}" destId="{643F5B70-9B0A-4204-9E0C-D026800ABD3F}" srcOrd="2" destOrd="0" presId="urn:microsoft.com/office/officeart/2005/8/layout/pyramid2"/>
    <dgm:cxn modelId="{5EE0367B-3105-4EC6-9F83-6F9562242FD1}" type="presParOf" srcId="{13E3CAC1-C4C3-4D99-8CC9-294F615A498A}" destId="{F08DB972-C800-4CDA-AC58-A424194C719F}" srcOrd="3" destOrd="0" presId="urn:microsoft.com/office/officeart/2005/8/layout/pyramid2"/>
    <dgm:cxn modelId="{821170EE-E315-4B80-B192-5B76DF6C9FF6}" type="presParOf" srcId="{13E3CAC1-C4C3-4D99-8CC9-294F615A498A}" destId="{CBB695FA-7BCB-40E4-BC9E-4DF6610F6C88}" srcOrd="4" destOrd="0" presId="urn:microsoft.com/office/officeart/2005/8/layout/pyramid2"/>
    <dgm:cxn modelId="{B1A68FD9-5EE4-4495-A36D-7EF747464F31}" type="presParOf" srcId="{13E3CAC1-C4C3-4D99-8CC9-294F615A498A}" destId="{D7C6354F-D637-4C3E-80C5-C67AD1777D7D}" srcOrd="5" destOrd="0" presId="urn:microsoft.com/office/officeart/2005/8/layout/pyramid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2A4C2-A4E7-419C-9B5A-8EE0D5CE186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039A6258-9AD6-46F0-BB94-F0509D5D8090}">
      <dgm:prSet phldrT="[Text]"/>
      <dgm:spPr>
        <a:solidFill>
          <a:srgbClr val="EFB164"/>
        </a:solidFill>
        <a:ln>
          <a:solidFill>
            <a:schemeClr val="tx1">
              <a:lumMod val="75000"/>
              <a:lumOff val="25000"/>
            </a:schemeClr>
          </a:solidFill>
        </a:ln>
      </dgm:spPr>
      <dgm:t>
        <a:bodyPr/>
        <a:lstStyle/>
        <a:p>
          <a:r>
            <a:rPr lang="en-GB" dirty="0" err="1">
              <a:solidFill>
                <a:schemeClr val="tx1"/>
              </a:solidFill>
              <a:latin typeface="Cabin Medium" panose="00000600000000000000" pitchFamily="2" charset="0"/>
            </a:rPr>
            <a:t>ihsan</a:t>
          </a:r>
          <a:endParaRPr lang="en-GB" dirty="0">
            <a:solidFill>
              <a:schemeClr val="tx1"/>
            </a:solidFill>
            <a:latin typeface="Cabin Medium" panose="00000600000000000000" pitchFamily="2" charset="0"/>
          </a:endParaRPr>
        </a:p>
      </dgm:t>
    </dgm:pt>
    <dgm:pt modelId="{46D91D2F-AC11-4950-821A-659BDF3D50F8}" type="parTrans" cxnId="{86F2109F-1EF4-4142-A981-C371CFFEEE18}">
      <dgm:prSet/>
      <dgm:spPr/>
      <dgm:t>
        <a:bodyPr/>
        <a:lstStyle/>
        <a:p>
          <a:endParaRPr lang="en-GB"/>
        </a:p>
      </dgm:t>
    </dgm:pt>
    <dgm:pt modelId="{165B6154-967C-4663-8B55-E2DF203C9A79}" type="sibTrans" cxnId="{86F2109F-1EF4-4142-A981-C371CFFEEE18}">
      <dgm:prSet/>
      <dgm:spPr/>
      <dgm:t>
        <a:bodyPr/>
        <a:lstStyle/>
        <a:p>
          <a:endParaRPr lang="en-GB"/>
        </a:p>
      </dgm:t>
    </dgm:pt>
    <dgm:pt modelId="{E0548ADE-D23C-4C41-864C-489D8CDEE698}">
      <dgm:prSet phldrT="[Text]"/>
      <dgm:spPr>
        <a:solidFill>
          <a:srgbClr val="EFB164"/>
        </a:solidFill>
        <a:ln>
          <a:solidFill>
            <a:schemeClr val="tx1">
              <a:lumMod val="75000"/>
              <a:lumOff val="25000"/>
            </a:schemeClr>
          </a:solidFill>
        </a:ln>
      </dgm:spPr>
      <dgm:t>
        <a:bodyPr/>
        <a:lstStyle/>
        <a:p>
          <a:endParaRPr lang="en-GB" dirty="0">
            <a:latin typeface="Cabin Medium" panose="00000600000000000000" pitchFamily="2" charset="0"/>
          </a:endParaRPr>
        </a:p>
      </dgm:t>
    </dgm:pt>
    <dgm:pt modelId="{6D5B7315-F17D-42BD-BAA1-A7403405D588}" type="parTrans" cxnId="{EABE42ED-8BA2-421E-AB91-AADF49ED6151}">
      <dgm:prSet/>
      <dgm:spPr>
        <a:ln>
          <a:solidFill>
            <a:srgbClr val="014D4B"/>
          </a:solidFill>
        </a:ln>
      </dgm:spPr>
      <dgm:t>
        <a:bodyPr/>
        <a:lstStyle/>
        <a:p>
          <a:endParaRPr lang="en-GB"/>
        </a:p>
      </dgm:t>
    </dgm:pt>
    <dgm:pt modelId="{0B832937-ED78-4868-BD71-4D5DE57F140B}" type="sibTrans" cxnId="{EABE42ED-8BA2-421E-AB91-AADF49ED6151}">
      <dgm:prSet/>
      <dgm:spPr/>
      <dgm:t>
        <a:bodyPr/>
        <a:lstStyle/>
        <a:p>
          <a:endParaRPr lang="en-GB"/>
        </a:p>
      </dgm:t>
    </dgm:pt>
    <dgm:pt modelId="{9CD8EAA6-C9E9-47C1-856E-BF4337656C55}">
      <dgm:prSet phldrT="[Text]"/>
      <dgm:spPr>
        <a:solidFill>
          <a:srgbClr val="EFB164"/>
        </a:solidFill>
        <a:ln>
          <a:solidFill>
            <a:schemeClr val="tx1">
              <a:lumMod val="75000"/>
              <a:lumOff val="25000"/>
            </a:schemeClr>
          </a:solidFill>
        </a:ln>
      </dgm:spPr>
      <dgm:t>
        <a:bodyPr/>
        <a:lstStyle/>
        <a:p>
          <a:endParaRPr lang="en-GB" dirty="0">
            <a:latin typeface="Cabin Medium" panose="00000600000000000000" pitchFamily="2" charset="0"/>
          </a:endParaRPr>
        </a:p>
      </dgm:t>
    </dgm:pt>
    <dgm:pt modelId="{71ED3B28-9299-44B2-8126-474ED6377446}" type="parTrans" cxnId="{EF5034EC-62D8-450B-AB21-01F9F41B6B5B}">
      <dgm:prSet/>
      <dgm:spPr>
        <a:ln>
          <a:solidFill>
            <a:srgbClr val="014D4B"/>
          </a:solidFill>
        </a:ln>
      </dgm:spPr>
      <dgm:t>
        <a:bodyPr/>
        <a:lstStyle/>
        <a:p>
          <a:endParaRPr lang="en-GB"/>
        </a:p>
      </dgm:t>
    </dgm:pt>
    <dgm:pt modelId="{BC6128BA-8FCB-43CC-98B8-A5A17AF1136B}" type="sibTrans" cxnId="{EF5034EC-62D8-450B-AB21-01F9F41B6B5B}">
      <dgm:prSet/>
      <dgm:spPr/>
      <dgm:t>
        <a:bodyPr/>
        <a:lstStyle/>
        <a:p>
          <a:endParaRPr lang="en-GB"/>
        </a:p>
      </dgm:t>
    </dgm:pt>
    <dgm:pt modelId="{BC3ACF98-8B26-4D62-B495-B7770E830F64}">
      <dgm:prSet phldrT="[Text]"/>
      <dgm:spPr>
        <a:solidFill>
          <a:srgbClr val="EFB164"/>
        </a:solidFill>
        <a:ln>
          <a:solidFill>
            <a:schemeClr val="tx1">
              <a:lumMod val="75000"/>
              <a:lumOff val="25000"/>
            </a:schemeClr>
          </a:solidFill>
        </a:ln>
      </dgm:spPr>
      <dgm:t>
        <a:bodyPr/>
        <a:lstStyle/>
        <a:p>
          <a:endParaRPr lang="en-GB" dirty="0">
            <a:latin typeface="Cabin Medium" panose="00000600000000000000" pitchFamily="2" charset="0"/>
          </a:endParaRPr>
        </a:p>
      </dgm:t>
    </dgm:pt>
    <dgm:pt modelId="{92C87BD8-ACCC-4113-BA26-864D813EF838}" type="parTrans" cxnId="{E8AC8849-0FFF-427D-A310-0EABFE8A9B76}">
      <dgm:prSet/>
      <dgm:spPr>
        <a:ln>
          <a:solidFill>
            <a:srgbClr val="014D4B"/>
          </a:solidFill>
        </a:ln>
      </dgm:spPr>
      <dgm:t>
        <a:bodyPr/>
        <a:lstStyle/>
        <a:p>
          <a:endParaRPr lang="en-GB"/>
        </a:p>
      </dgm:t>
    </dgm:pt>
    <dgm:pt modelId="{E998184F-27F6-430B-8BC1-E3F6BC70E29E}" type="sibTrans" cxnId="{E8AC8849-0FFF-427D-A310-0EABFE8A9B76}">
      <dgm:prSet/>
      <dgm:spPr/>
      <dgm:t>
        <a:bodyPr/>
        <a:lstStyle/>
        <a:p>
          <a:endParaRPr lang="en-GB"/>
        </a:p>
      </dgm:t>
    </dgm:pt>
    <dgm:pt modelId="{293B3A8C-DCB0-4F7D-8E0D-E692001128A6}" type="pres">
      <dgm:prSet presAssocID="{7462A4C2-A4E7-419C-9B5A-8EE0D5CE186D}" presName="Name0" presStyleCnt="0">
        <dgm:presLayoutVars>
          <dgm:chMax val="1"/>
          <dgm:chPref val="1"/>
          <dgm:dir/>
          <dgm:animOne val="branch"/>
          <dgm:animLvl val="lvl"/>
        </dgm:presLayoutVars>
      </dgm:prSet>
      <dgm:spPr/>
    </dgm:pt>
    <dgm:pt modelId="{DEA91BD8-1209-4B94-B3D7-4B27E3379DD7}" type="pres">
      <dgm:prSet presAssocID="{039A6258-9AD6-46F0-BB94-F0509D5D8090}" presName="singleCycle" presStyleCnt="0"/>
      <dgm:spPr/>
    </dgm:pt>
    <dgm:pt modelId="{40C24CB6-4851-45C2-B6C6-8BC573F09AD5}" type="pres">
      <dgm:prSet presAssocID="{039A6258-9AD6-46F0-BB94-F0509D5D8090}" presName="singleCenter" presStyleLbl="node1" presStyleIdx="0" presStyleCnt="4">
        <dgm:presLayoutVars>
          <dgm:chMax val="7"/>
          <dgm:chPref val="7"/>
        </dgm:presLayoutVars>
      </dgm:prSet>
      <dgm:spPr/>
    </dgm:pt>
    <dgm:pt modelId="{C010EEE3-7EBC-4121-9A15-883DF48D3F07}" type="pres">
      <dgm:prSet presAssocID="{6D5B7315-F17D-42BD-BAA1-A7403405D588}" presName="Name56" presStyleLbl="parChTrans1D2" presStyleIdx="0" presStyleCnt="3"/>
      <dgm:spPr/>
    </dgm:pt>
    <dgm:pt modelId="{F4F0A3B9-176D-4D3C-B447-7765B38BFC58}" type="pres">
      <dgm:prSet presAssocID="{E0548ADE-D23C-4C41-864C-489D8CDEE698}" presName="text0" presStyleLbl="node1" presStyleIdx="1" presStyleCnt="4">
        <dgm:presLayoutVars>
          <dgm:bulletEnabled val="1"/>
        </dgm:presLayoutVars>
      </dgm:prSet>
      <dgm:spPr/>
    </dgm:pt>
    <dgm:pt modelId="{07F9C56A-F9FF-4E58-8CFA-872FE38777B3}" type="pres">
      <dgm:prSet presAssocID="{71ED3B28-9299-44B2-8126-474ED6377446}" presName="Name56" presStyleLbl="parChTrans1D2" presStyleIdx="1" presStyleCnt="3"/>
      <dgm:spPr/>
    </dgm:pt>
    <dgm:pt modelId="{BA8D9E74-FAD5-49AD-8C94-298958DF1B9B}" type="pres">
      <dgm:prSet presAssocID="{9CD8EAA6-C9E9-47C1-856E-BF4337656C55}" presName="text0" presStyleLbl="node1" presStyleIdx="2" presStyleCnt="4">
        <dgm:presLayoutVars>
          <dgm:bulletEnabled val="1"/>
        </dgm:presLayoutVars>
      </dgm:prSet>
      <dgm:spPr/>
    </dgm:pt>
    <dgm:pt modelId="{E2CC4A2C-65AF-4B67-AF17-E66014463998}" type="pres">
      <dgm:prSet presAssocID="{92C87BD8-ACCC-4113-BA26-864D813EF838}" presName="Name56" presStyleLbl="parChTrans1D2" presStyleIdx="2" presStyleCnt="3"/>
      <dgm:spPr/>
    </dgm:pt>
    <dgm:pt modelId="{9098093B-7CF5-4A77-A32D-286FDF1359C8}" type="pres">
      <dgm:prSet presAssocID="{BC3ACF98-8B26-4D62-B495-B7770E830F64}" presName="text0" presStyleLbl="node1" presStyleIdx="3" presStyleCnt="4">
        <dgm:presLayoutVars>
          <dgm:bulletEnabled val="1"/>
        </dgm:presLayoutVars>
      </dgm:prSet>
      <dgm:spPr/>
    </dgm:pt>
  </dgm:ptLst>
  <dgm:cxnLst>
    <dgm:cxn modelId="{4D761D16-B56A-4B3F-A50D-3DA423EBFBB2}" type="presOf" srcId="{92C87BD8-ACCC-4113-BA26-864D813EF838}" destId="{E2CC4A2C-65AF-4B67-AF17-E66014463998}" srcOrd="0" destOrd="0" presId="urn:microsoft.com/office/officeart/2008/layout/RadialCluster"/>
    <dgm:cxn modelId="{01F9FD16-3A7F-4A06-B286-5DBCF943F1C3}" type="presOf" srcId="{039A6258-9AD6-46F0-BB94-F0509D5D8090}" destId="{40C24CB6-4851-45C2-B6C6-8BC573F09AD5}" srcOrd="0" destOrd="0" presId="urn:microsoft.com/office/officeart/2008/layout/RadialCluster"/>
    <dgm:cxn modelId="{35148236-915A-4F8E-8D35-66610C323F22}" type="presOf" srcId="{E0548ADE-D23C-4C41-864C-489D8CDEE698}" destId="{F4F0A3B9-176D-4D3C-B447-7765B38BFC58}" srcOrd="0" destOrd="0" presId="urn:microsoft.com/office/officeart/2008/layout/RadialCluster"/>
    <dgm:cxn modelId="{4C162643-D389-48D4-B12E-CB8E2CF2A2E6}" type="presOf" srcId="{7462A4C2-A4E7-419C-9B5A-8EE0D5CE186D}" destId="{293B3A8C-DCB0-4F7D-8E0D-E692001128A6}" srcOrd="0" destOrd="0" presId="urn:microsoft.com/office/officeart/2008/layout/RadialCluster"/>
    <dgm:cxn modelId="{9BD9C146-5E71-4E0C-A4F9-EC57072FF41A}" type="presOf" srcId="{9CD8EAA6-C9E9-47C1-856E-BF4337656C55}" destId="{BA8D9E74-FAD5-49AD-8C94-298958DF1B9B}" srcOrd="0" destOrd="0" presId="urn:microsoft.com/office/officeart/2008/layout/RadialCluster"/>
    <dgm:cxn modelId="{F40A8468-A8B5-441E-8C47-2A8C01386188}" type="presOf" srcId="{BC3ACF98-8B26-4D62-B495-B7770E830F64}" destId="{9098093B-7CF5-4A77-A32D-286FDF1359C8}" srcOrd="0" destOrd="0" presId="urn:microsoft.com/office/officeart/2008/layout/RadialCluster"/>
    <dgm:cxn modelId="{E8AC8849-0FFF-427D-A310-0EABFE8A9B76}" srcId="{039A6258-9AD6-46F0-BB94-F0509D5D8090}" destId="{BC3ACF98-8B26-4D62-B495-B7770E830F64}" srcOrd="2" destOrd="0" parTransId="{92C87BD8-ACCC-4113-BA26-864D813EF838}" sibTransId="{E998184F-27F6-430B-8BC1-E3F6BC70E29E}"/>
    <dgm:cxn modelId="{56EB3A8E-E6C1-4B0E-984D-045B6CD33081}" type="presOf" srcId="{6D5B7315-F17D-42BD-BAA1-A7403405D588}" destId="{C010EEE3-7EBC-4121-9A15-883DF48D3F07}" srcOrd="0" destOrd="0" presId="urn:microsoft.com/office/officeart/2008/layout/RadialCluster"/>
    <dgm:cxn modelId="{86F2109F-1EF4-4142-A981-C371CFFEEE18}" srcId="{7462A4C2-A4E7-419C-9B5A-8EE0D5CE186D}" destId="{039A6258-9AD6-46F0-BB94-F0509D5D8090}" srcOrd="0" destOrd="0" parTransId="{46D91D2F-AC11-4950-821A-659BDF3D50F8}" sibTransId="{165B6154-967C-4663-8B55-E2DF203C9A79}"/>
    <dgm:cxn modelId="{0422D0E1-DE81-4AE0-B944-5E3EBD2CEABE}" type="presOf" srcId="{71ED3B28-9299-44B2-8126-474ED6377446}" destId="{07F9C56A-F9FF-4E58-8CFA-872FE38777B3}" srcOrd="0" destOrd="0" presId="urn:microsoft.com/office/officeart/2008/layout/RadialCluster"/>
    <dgm:cxn modelId="{EF5034EC-62D8-450B-AB21-01F9F41B6B5B}" srcId="{039A6258-9AD6-46F0-BB94-F0509D5D8090}" destId="{9CD8EAA6-C9E9-47C1-856E-BF4337656C55}" srcOrd="1" destOrd="0" parTransId="{71ED3B28-9299-44B2-8126-474ED6377446}" sibTransId="{BC6128BA-8FCB-43CC-98B8-A5A17AF1136B}"/>
    <dgm:cxn modelId="{EABE42ED-8BA2-421E-AB91-AADF49ED6151}" srcId="{039A6258-9AD6-46F0-BB94-F0509D5D8090}" destId="{E0548ADE-D23C-4C41-864C-489D8CDEE698}" srcOrd="0" destOrd="0" parTransId="{6D5B7315-F17D-42BD-BAA1-A7403405D588}" sibTransId="{0B832937-ED78-4868-BD71-4D5DE57F140B}"/>
    <dgm:cxn modelId="{587C9219-3AB1-4C9A-BF38-835ED3EEDBDC}" type="presParOf" srcId="{293B3A8C-DCB0-4F7D-8E0D-E692001128A6}" destId="{DEA91BD8-1209-4B94-B3D7-4B27E3379DD7}" srcOrd="0" destOrd="0" presId="urn:microsoft.com/office/officeart/2008/layout/RadialCluster"/>
    <dgm:cxn modelId="{44024934-BE16-4A5A-80DA-A75E967388CD}" type="presParOf" srcId="{DEA91BD8-1209-4B94-B3D7-4B27E3379DD7}" destId="{40C24CB6-4851-45C2-B6C6-8BC573F09AD5}" srcOrd="0" destOrd="0" presId="urn:microsoft.com/office/officeart/2008/layout/RadialCluster"/>
    <dgm:cxn modelId="{AFC79DC4-EBB7-4633-A977-622E7A7F1747}" type="presParOf" srcId="{DEA91BD8-1209-4B94-B3D7-4B27E3379DD7}" destId="{C010EEE3-7EBC-4121-9A15-883DF48D3F07}" srcOrd="1" destOrd="0" presId="urn:microsoft.com/office/officeart/2008/layout/RadialCluster"/>
    <dgm:cxn modelId="{3436F903-EAA8-45A9-BA59-8215806E35C0}" type="presParOf" srcId="{DEA91BD8-1209-4B94-B3D7-4B27E3379DD7}" destId="{F4F0A3B9-176D-4D3C-B447-7765B38BFC58}" srcOrd="2" destOrd="0" presId="urn:microsoft.com/office/officeart/2008/layout/RadialCluster"/>
    <dgm:cxn modelId="{443AE994-CC44-48A7-B1CC-5145BDF1FAC5}" type="presParOf" srcId="{DEA91BD8-1209-4B94-B3D7-4B27E3379DD7}" destId="{07F9C56A-F9FF-4E58-8CFA-872FE38777B3}" srcOrd="3" destOrd="0" presId="urn:microsoft.com/office/officeart/2008/layout/RadialCluster"/>
    <dgm:cxn modelId="{3EB14743-8AFE-4F95-8375-BE1D7D0024B4}" type="presParOf" srcId="{DEA91BD8-1209-4B94-B3D7-4B27E3379DD7}" destId="{BA8D9E74-FAD5-49AD-8C94-298958DF1B9B}" srcOrd="4" destOrd="0" presId="urn:microsoft.com/office/officeart/2008/layout/RadialCluster"/>
    <dgm:cxn modelId="{BAF00707-B6DA-4EE3-A3D2-75F2CF6AF43C}" type="presParOf" srcId="{DEA91BD8-1209-4B94-B3D7-4B27E3379DD7}" destId="{E2CC4A2C-65AF-4B67-AF17-E66014463998}" srcOrd="5" destOrd="0" presId="urn:microsoft.com/office/officeart/2008/layout/RadialCluster"/>
    <dgm:cxn modelId="{2821171D-85DA-4AB9-80F7-34CEDA727751}" type="presParOf" srcId="{DEA91BD8-1209-4B94-B3D7-4B27E3379DD7}" destId="{9098093B-7CF5-4A77-A32D-286FDF1359C8}"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3BD4E-EF46-4E69-99D4-192A8DB24F49}">
      <dsp:nvSpPr>
        <dsp:cNvPr id="0" name=""/>
        <dsp:cNvSpPr/>
      </dsp:nvSpPr>
      <dsp:spPr>
        <a:xfrm>
          <a:off x="885049" y="359222"/>
          <a:ext cx="3634866" cy="2831887"/>
        </a:xfrm>
        <a:prstGeom prst="triangl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9ED58-DB7A-4B46-9530-1C442EC7EA73}">
      <dsp:nvSpPr>
        <dsp:cNvPr id="0" name=""/>
        <dsp:cNvSpPr/>
      </dsp:nvSpPr>
      <dsp:spPr>
        <a:xfrm>
          <a:off x="1085858" y="931518"/>
          <a:ext cx="3090216" cy="677080"/>
        </a:xfrm>
        <a:prstGeom prst="roundRect">
          <a:avLst/>
        </a:prstGeom>
        <a:solidFill>
          <a:srgbClr val="EFB164"/>
        </a:solidFill>
        <a:ln w="12700" cap="flat" cmpd="sng" algn="ctr">
          <a:solidFill>
            <a:srgbClr val="014D4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err="1">
              <a:solidFill>
                <a:schemeClr val="tx1"/>
              </a:solidFill>
              <a:latin typeface="Mulish Light" pitchFamily="2" charset="0"/>
              <a:cs typeface="Sakkal Majalla" panose="02000000000000000000" pitchFamily="2" charset="-78"/>
            </a:rPr>
            <a:t>Sabiqun</a:t>
          </a:r>
          <a:endParaRPr lang="en-GB" sz="4000" kern="1200" dirty="0">
            <a:solidFill>
              <a:schemeClr val="tx1"/>
            </a:solidFill>
            <a:latin typeface="Mulish Light" pitchFamily="2" charset="0"/>
          </a:endParaRPr>
        </a:p>
      </dsp:txBody>
      <dsp:txXfrm>
        <a:off x="1118910" y="964570"/>
        <a:ext cx="3024112" cy="610976"/>
      </dsp:txXfrm>
    </dsp:sp>
    <dsp:sp modelId="{643F5B70-9B0A-4204-9E0C-D026800ABD3F}">
      <dsp:nvSpPr>
        <dsp:cNvPr id="0" name=""/>
        <dsp:cNvSpPr/>
      </dsp:nvSpPr>
      <dsp:spPr>
        <a:xfrm>
          <a:off x="1232801" y="1682475"/>
          <a:ext cx="2898838" cy="822293"/>
        </a:xfrm>
        <a:prstGeom prst="roundRect">
          <a:avLst/>
        </a:prstGeom>
        <a:solidFill>
          <a:srgbClr val="EFB164"/>
        </a:solidFill>
        <a:ln w="12700" cap="flat" cmpd="sng" algn="ctr">
          <a:solidFill>
            <a:srgbClr val="014D4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solidFill>
                <a:schemeClr val="tx1"/>
              </a:solidFill>
              <a:latin typeface="Mulish Light" pitchFamily="2" charset="0"/>
              <a:cs typeface="Sakkal Majalla" panose="02000000000000000000" pitchFamily="2" charset="-78"/>
            </a:rPr>
            <a:t>Right</a:t>
          </a:r>
          <a:endParaRPr lang="en-GB" sz="3300" kern="1200" dirty="0">
            <a:solidFill>
              <a:schemeClr val="tx1"/>
            </a:solidFill>
            <a:latin typeface="Mulish Light" pitchFamily="2" charset="0"/>
          </a:endParaRPr>
        </a:p>
      </dsp:txBody>
      <dsp:txXfrm>
        <a:off x="1272942" y="1722616"/>
        <a:ext cx="2818556" cy="742011"/>
      </dsp:txXfrm>
    </dsp:sp>
    <dsp:sp modelId="{CBB695FA-7BCB-40E4-BC9E-4DF6610F6C88}">
      <dsp:nvSpPr>
        <dsp:cNvPr id="0" name=""/>
        <dsp:cNvSpPr/>
      </dsp:nvSpPr>
      <dsp:spPr>
        <a:xfrm>
          <a:off x="1670852" y="2535537"/>
          <a:ext cx="2048952" cy="887562"/>
        </a:xfrm>
        <a:prstGeom prst="roundRect">
          <a:avLst/>
        </a:prstGeom>
        <a:solidFill>
          <a:srgbClr val="EFB164"/>
        </a:solidFill>
        <a:ln w="12700" cap="flat" cmpd="sng" algn="ctr">
          <a:solidFill>
            <a:srgbClr val="014D4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solidFill>
                <a:schemeClr val="tx1"/>
              </a:solidFill>
              <a:latin typeface="Mulish Light" pitchFamily="2" charset="0"/>
              <a:cs typeface="Sakkal Majalla" panose="02000000000000000000" pitchFamily="2" charset="-78"/>
            </a:rPr>
            <a:t>Left</a:t>
          </a:r>
          <a:endParaRPr lang="en-GB" sz="3300" kern="1200" dirty="0">
            <a:solidFill>
              <a:schemeClr val="tx1"/>
            </a:solidFill>
            <a:latin typeface="Mulish Light" pitchFamily="2" charset="0"/>
          </a:endParaRPr>
        </a:p>
      </dsp:txBody>
      <dsp:txXfrm>
        <a:off x="1714179" y="2578864"/>
        <a:ext cx="1962298" cy="800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24CB6-4851-45C2-B6C6-8BC573F09AD5}">
      <dsp:nvSpPr>
        <dsp:cNvPr id="0" name=""/>
        <dsp:cNvSpPr/>
      </dsp:nvSpPr>
      <dsp:spPr>
        <a:xfrm>
          <a:off x="2479629" y="1187287"/>
          <a:ext cx="765606" cy="765606"/>
        </a:xfrm>
        <a:prstGeom prst="roundRect">
          <a:avLst/>
        </a:prstGeom>
        <a:solidFill>
          <a:srgbClr val="EFB164"/>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err="1">
              <a:solidFill>
                <a:schemeClr val="tx1"/>
              </a:solidFill>
              <a:latin typeface="Cabin Medium" panose="00000600000000000000" pitchFamily="2" charset="0"/>
            </a:rPr>
            <a:t>ihsan</a:t>
          </a:r>
          <a:endParaRPr lang="en-GB" sz="2000" kern="1200" dirty="0">
            <a:solidFill>
              <a:schemeClr val="tx1"/>
            </a:solidFill>
            <a:latin typeface="Cabin Medium" panose="00000600000000000000" pitchFamily="2" charset="0"/>
          </a:endParaRPr>
        </a:p>
      </dsp:txBody>
      <dsp:txXfrm>
        <a:off x="2517003" y="1224661"/>
        <a:ext cx="690858" cy="690858"/>
      </dsp:txXfrm>
    </dsp:sp>
    <dsp:sp modelId="{C010EEE3-7EBC-4121-9A15-883DF48D3F07}">
      <dsp:nvSpPr>
        <dsp:cNvPr id="0" name=""/>
        <dsp:cNvSpPr/>
      </dsp:nvSpPr>
      <dsp:spPr>
        <a:xfrm rot="16200000">
          <a:off x="2593912" y="918767"/>
          <a:ext cx="537040" cy="0"/>
        </a:xfrm>
        <a:custGeom>
          <a:avLst/>
          <a:gdLst/>
          <a:ahLst/>
          <a:cxnLst/>
          <a:rect l="0" t="0" r="0" b="0"/>
          <a:pathLst>
            <a:path>
              <a:moveTo>
                <a:pt x="0" y="0"/>
              </a:moveTo>
              <a:lnTo>
                <a:pt x="537040" y="0"/>
              </a:lnTo>
            </a:path>
          </a:pathLst>
        </a:custGeom>
        <a:noFill/>
        <a:ln w="12700" cap="flat" cmpd="sng" algn="ctr">
          <a:solidFill>
            <a:srgbClr val="014D4B"/>
          </a:solidFill>
          <a:prstDash val="solid"/>
          <a:miter lim="800000"/>
        </a:ln>
        <a:effectLst/>
      </dsp:spPr>
      <dsp:style>
        <a:lnRef idx="2">
          <a:scrgbClr r="0" g="0" b="0"/>
        </a:lnRef>
        <a:fillRef idx="0">
          <a:scrgbClr r="0" g="0" b="0"/>
        </a:fillRef>
        <a:effectRef idx="0">
          <a:scrgbClr r="0" g="0" b="0"/>
        </a:effectRef>
        <a:fontRef idx="minor"/>
      </dsp:style>
    </dsp:sp>
    <dsp:sp modelId="{F4F0A3B9-176D-4D3C-B447-7765B38BFC58}">
      <dsp:nvSpPr>
        <dsp:cNvPr id="0" name=""/>
        <dsp:cNvSpPr/>
      </dsp:nvSpPr>
      <dsp:spPr>
        <a:xfrm>
          <a:off x="2605954" y="137290"/>
          <a:ext cx="512956" cy="512956"/>
        </a:xfrm>
        <a:prstGeom prst="roundRect">
          <a:avLst/>
        </a:prstGeom>
        <a:solidFill>
          <a:srgbClr val="EFB164"/>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GB" sz="2400" kern="1200" dirty="0">
            <a:latin typeface="Cabin Medium" panose="00000600000000000000" pitchFamily="2" charset="0"/>
          </a:endParaRPr>
        </a:p>
      </dsp:txBody>
      <dsp:txXfrm>
        <a:off x="2630994" y="162330"/>
        <a:ext cx="462876" cy="462876"/>
      </dsp:txXfrm>
    </dsp:sp>
    <dsp:sp modelId="{07F9C56A-F9FF-4E58-8CFA-872FE38777B3}">
      <dsp:nvSpPr>
        <dsp:cNvPr id="0" name=""/>
        <dsp:cNvSpPr/>
      </dsp:nvSpPr>
      <dsp:spPr>
        <a:xfrm rot="1800000">
          <a:off x="3215885" y="1900637"/>
          <a:ext cx="438143" cy="0"/>
        </a:xfrm>
        <a:custGeom>
          <a:avLst/>
          <a:gdLst/>
          <a:ahLst/>
          <a:cxnLst/>
          <a:rect l="0" t="0" r="0" b="0"/>
          <a:pathLst>
            <a:path>
              <a:moveTo>
                <a:pt x="0" y="0"/>
              </a:moveTo>
              <a:lnTo>
                <a:pt x="438143" y="0"/>
              </a:lnTo>
            </a:path>
          </a:pathLst>
        </a:custGeom>
        <a:noFill/>
        <a:ln w="12700" cap="flat" cmpd="sng" algn="ctr">
          <a:solidFill>
            <a:srgbClr val="014D4B"/>
          </a:solidFill>
          <a:prstDash val="solid"/>
          <a:miter lim="800000"/>
        </a:ln>
        <a:effectLst/>
      </dsp:spPr>
      <dsp:style>
        <a:lnRef idx="2">
          <a:scrgbClr r="0" g="0" b="0"/>
        </a:lnRef>
        <a:fillRef idx="0">
          <a:scrgbClr r="0" g="0" b="0"/>
        </a:fillRef>
        <a:effectRef idx="0">
          <a:scrgbClr r="0" g="0" b="0"/>
        </a:effectRef>
        <a:fontRef idx="minor"/>
      </dsp:style>
    </dsp:sp>
    <dsp:sp modelId="{BA8D9E74-FAD5-49AD-8C94-298958DF1B9B}">
      <dsp:nvSpPr>
        <dsp:cNvPr id="0" name=""/>
        <dsp:cNvSpPr/>
      </dsp:nvSpPr>
      <dsp:spPr>
        <a:xfrm>
          <a:off x="3624679" y="1901773"/>
          <a:ext cx="512956" cy="512956"/>
        </a:xfrm>
        <a:prstGeom prst="roundRect">
          <a:avLst/>
        </a:prstGeom>
        <a:solidFill>
          <a:srgbClr val="EFB164"/>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GB" sz="2400" kern="1200" dirty="0">
            <a:latin typeface="Cabin Medium" panose="00000600000000000000" pitchFamily="2" charset="0"/>
          </a:endParaRPr>
        </a:p>
      </dsp:txBody>
      <dsp:txXfrm>
        <a:off x="3649719" y="1926813"/>
        <a:ext cx="462876" cy="462876"/>
      </dsp:txXfrm>
    </dsp:sp>
    <dsp:sp modelId="{E2CC4A2C-65AF-4B67-AF17-E66014463998}">
      <dsp:nvSpPr>
        <dsp:cNvPr id="0" name=""/>
        <dsp:cNvSpPr/>
      </dsp:nvSpPr>
      <dsp:spPr>
        <a:xfrm rot="9000000">
          <a:off x="2070836" y="1900637"/>
          <a:ext cx="438143" cy="0"/>
        </a:xfrm>
        <a:custGeom>
          <a:avLst/>
          <a:gdLst/>
          <a:ahLst/>
          <a:cxnLst/>
          <a:rect l="0" t="0" r="0" b="0"/>
          <a:pathLst>
            <a:path>
              <a:moveTo>
                <a:pt x="0" y="0"/>
              </a:moveTo>
              <a:lnTo>
                <a:pt x="438143" y="0"/>
              </a:lnTo>
            </a:path>
          </a:pathLst>
        </a:custGeom>
        <a:noFill/>
        <a:ln w="12700" cap="flat" cmpd="sng" algn="ctr">
          <a:solidFill>
            <a:srgbClr val="014D4B"/>
          </a:solidFill>
          <a:prstDash val="solid"/>
          <a:miter lim="800000"/>
        </a:ln>
        <a:effectLst/>
      </dsp:spPr>
      <dsp:style>
        <a:lnRef idx="2">
          <a:scrgbClr r="0" g="0" b="0"/>
        </a:lnRef>
        <a:fillRef idx="0">
          <a:scrgbClr r="0" g="0" b="0"/>
        </a:fillRef>
        <a:effectRef idx="0">
          <a:scrgbClr r="0" g="0" b="0"/>
        </a:effectRef>
        <a:fontRef idx="minor"/>
      </dsp:style>
    </dsp:sp>
    <dsp:sp modelId="{9098093B-7CF5-4A77-A32D-286FDF1359C8}">
      <dsp:nvSpPr>
        <dsp:cNvPr id="0" name=""/>
        <dsp:cNvSpPr/>
      </dsp:nvSpPr>
      <dsp:spPr>
        <a:xfrm>
          <a:off x="1587230" y="1901773"/>
          <a:ext cx="512956" cy="512956"/>
        </a:xfrm>
        <a:prstGeom prst="roundRect">
          <a:avLst/>
        </a:prstGeom>
        <a:solidFill>
          <a:srgbClr val="EFB164"/>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GB" sz="2400" kern="1200" dirty="0">
            <a:latin typeface="Cabin Medium" panose="00000600000000000000" pitchFamily="2" charset="0"/>
          </a:endParaRPr>
        </a:p>
      </dsp:txBody>
      <dsp:txXfrm>
        <a:off x="1612270" y="1926813"/>
        <a:ext cx="462876" cy="4628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45887-54B2-4734-807D-F2204D959812}" type="datetimeFigureOut">
              <a:rPr lang="en-GB" smtClean="0"/>
              <a:t>18/05/2022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66EDD-B9C2-46E4-8727-C4EA0228B052}" type="slidenum">
              <a:rPr lang="en-GB" smtClean="0"/>
              <a:t>‹#›</a:t>
            </a:fld>
            <a:endParaRPr lang="en-GB"/>
          </a:p>
        </p:txBody>
      </p:sp>
    </p:spTree>
    <p:extLst>
      <p:ext uri="{BB962C8B-B14F-4D97-AF65-F5344CB8AC3E}">
        <p14:creationId xmlns:p14="http://schemas.microsoft.com/office/powerpoint/2010/main" val="47621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https://lifewithallah.com/featured/importance-of-khushu-2/</a:t>
            </a:r>
          </a:p>
          <a:p>
            <a:endParaRPr lang="en-GB" dirty="0"/>
          </a:p>
          <a:p>
            <a:endParaRPr lang="en-GB" dirty="0"/>
          </a:p>
          <a:p>
            <a:endParaRPr lang="en-GB" dirty="0"/>
          </a:p>
          <a:p>
            <a:pPr marL="0" indent="0">
              <a:buNone/>
            </a:pPr>
            <a:r>
              <a:rPr lang="en-GB" dirty="0"/>
              <a:t>Qur’anic Focus (QF)</a:t>
            </a:r>
          </a:p>
          <a:p>
            <a:pPr marL="0" indent="0">
              <a:buNone/>
            </a:pPr>
            <a:r>
              <a:rPr lang="en-GB" dirty="0"/>
              <a:t>This is an attempt to connect learners’ to the Qur’an and form a strong personal bond with it. </a:t>
            </a:r>
          </a:p>
          <a:p>
            <a:r>
              <a:rPr lang="en-GB" dirty="0"/>
              <a:t>At the beginning of the year, instruct learners to bring in their personal </a:t>
            </a:r>
            <a:r>
              <a:rPr lang="en-GB" dirty="0" err="1"/>
              <a:t>mushaf</a:t>
            </a:r>
            <a:r>
              <a:rPr lang="en-GB" dirty="0"/>
              <a:t> to every class.</a:t>
            </a:r>
          </a:p>
          <a:p>
            <a:r>
              <a:rPr lang="en-GB" sz="1200" dirty="0"/>
              <a:t>Each lesson (wherever possible), physically make them open the </a:t>
            </a:r>
            <a:r>
              <a:rPr lang="en-GB" sz="1200" dirty="0" err="1"/>
              <a:t>Mushaf</a:t>
            </a:r>
            <a:r>
              <a:rPr lang="en-GB" sz="1200" dirty="0"/>
              <a:t> at least once.</a:t>
            </a:r>
          </a:p>
          <a:p>
            <a:r>
              <a:rPr lang="en-GB" dirty="0"/>
              <a:t>Ask learners to write down the chosen ayah in their books. Ask one student to recite. Ask another student to attempt a translation. </a:t>
            </a:r>
            <a:r>
              <a:rPr lang="en-GB"/>
              <a:t>Discuss and explain the meaning of the ayah.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4</a:t>
            </a:fld>
            <a:endParaRPr lang="en-GB"/>
          </a:p>
        </p:txBody>
      </p:sp>
    </p:spTree>
    <p:extLst>
      <p:ext uri="{BB962C8B-B14F-4D97-AF65-F5344CB8AC3E}">
        <p14:creationId xmlns:p14="http://schemas.microsoft.com/office/powerpoint/2010/main" val="263783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Ihsan </a:t>
            </a:r>
          </a:p>
          <a:p>
            <a:endParaRPr lang="en-GB" dirty="0"/>
          </a:p>
          <a:p>
            <a:r>
              <a:rPr lang="en-GB" dirty="0"/>
              <a:t>1) perfection/excellence (</a:t>
            </a:r>
            <a:r>
              <a:rPr lang="en-GB" dirty="0" err="1"/>
              <a:t>itqan</a:t>
            </a:r>
            <a:r>
              <a:rPr lang="en-GB" dirty="0"/>
              <a:t>)</a:t>
            </a:r>
          </a:p>
          <a:p>
            <a:r>
              <a:rPr lang="en-GB" dirty="0"/>
              <a:t>2) Good treatment and kindness. See 2:83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EFB164"/>
                </a:solidFill>
                <a:effectLst/>
                <a:ea typeface="Calibri" panose="020F0502020204030204" pitchFamily="34" charset="0"/>
                <a:cs typeface="Arial" panose="020B0604020202020204" pitchFamily="34" charset="0"/>
              </a:rPr>
              <a:t>3) “That you worship Allah as though you are seeing Him; for if you cannot see Him, He truly sees you” (Muslim).</a:t>
            </a:r>
            <a:endParaRPr lang="en-US" sz="1800" dirty="0">
              <a:solidFill>
                <a:srgbClr val="EFB164"/>
              </a:solidFill>
            </a:endParaRP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5</a:t>
            </a:fld>
            <a:endParaRPr lang="en-GB"/>
          </a:p>
        </p:txBody>
      </p:sp>
    </p:spTree>
    <p:extLst>
      <p:ext uri="{BB962C8B-B14F-4D97-AF65-F5344CB8AC3E}">
        <p14:creationId xmlns:p14="http://schemas.microsoft.com/office/powerpoint/2010/main" val="236259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Light" panose="020F0302020204030204" pitchFamily="34" charset="0"/>
                <a:ea typeface="Calibri" panose="020F0502020204030204" pitchFamily="34" charset="0"/>
                <a:cs typeface="Arial" panose="020B0604020202020204" pitchFamily="34" charset="0"/>
              </a:rPr>
              <a:t>Ṣalāh is akin to a heavily guarded treasure chest that can be opened only with a specific key. That key is to turn towards Allah and turn away from everything other than Him.</a:t>
            </a:r>
          </a:p>
          <a:p>
            <a:pPr>
              <a:lnSpc>
                <a:spcPct val="107000"/>
              </a:lnSpc>
              <a:spcAft>
                <a:spcPts val="800"/>
              </a:spcAft>
            </a:pPr>
            <a:r>
              <a:rPr lang="en-GB" sz="1800" dirty="0">
                <a:effectLst/>
                <a:latin typeface="Calibri Light" panose="020F0302020204030204" pitchFamily="34" charset="0"/>
                <a:ea typeface="Calibri" panose="020F0502020204030204" pitchFamily="34" charset="0"/>
                <a:cs typeface="Arial" panose="020B0604020202020204" pitchFamily="34" charset="0"/>
              </a:rPr>
              <a:t>Go to Allah with full presence and concentration. Incline to Him completely. Focus on Him Alone. If you turn to Him, He will turn to you. If you turn away from Him, He will turn away from you.</a:t>
            </a: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6</a:t>
            </a:fld>
            <a:endParaRPr lang="en-GB"/>
          </a:p>
        </p:txBody>
      </p:sp>
    </p:spTree>
    <p:extLst>
      <p:ext uri="{BB962C8B-B14F-4D97-AF65-F5344CB8AC3E}">
        <p14:creationId xmlns:p14="http://schemas.microsoft.com/office/powerpoint/2010/main" val="10312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Light" panose="020F0302020204030204" pitchFamily="34" charset="0"/>
                <a:ea typeface="Calibri" panose="020F0502020204030204" pitchFamily="34" charset="0"/>
                <a:cs typeface="Arial" panose="020B0604020202020204" pitchFamily="34" charset="0"/>
              </a:rPr>
              <a:t>We can attain </a:t>
            </a:r>
            <a:r>
              <a:rPr lang="en-GB" sz="1800" dirty="0" err="1">
                <a:effectLst/>
                <a:latin typeface="Calibri Light" panose="020F0302020204030204" pitchFamily="34" charset="0"/>
                <a:ea typeface="Calibri" panose="020F0502020204030204" pitchFamily="34" charset="0"/>
                <a:cs typeface="Arial" panose="020B0604020202020204" pitchFamily="34" charset="0"/>
              </a:rPr>
              <a:t>ihsan</a:t>
            </a:r>
            <a:r>
              <a:rPr lang="en-GB" sz="1800" dirty="0">
                <a:effectLst/>
                <a:latin typeface="Calibri Light" panose="020F0302020204030204" pitchFamily="34" charset="0"/>
                <a:ea typeface="Calibri" panose="020F0502020204030204" pitchFamily="34" charset="0"/>
                <a:cs typeface="Arial" panose="020B0604020202020204" pitchFamily="34" charset="0"/>
              </a:rPr>
              <a:t> by removing the world from our hearts and purifying our hearts from desires and doubts.</a:t>
            </a:r>
          </a:p>
          <a:p>
            <a:pPr>
              <a:lnSpc>
                <a:spcPct val="107000"/>
              </a:lnSpc>
              <a:spcAft>
                <a:spcPts val="800"/>
              </a:spcAft>
            </a:pPr>
            <a:endParaRPr lang="en-GB" sz="1800" dirty="0">
              <a:effectLst/>
              <a:latin typeface="Calibri Light" panose="020F0302020204030204" pitchFamily="34" charset="0"/>
              <a:ea typeface="Calibri" panose="020F0502020204030204" pitchFamily="34" charset="0"/>
              <a:cs typeface="Arial" panose="020B0604020202020204" pitchFamily="34" charset="0"/>
            </a:endParaRPr>
          </a:p>
          <a:p>
            <a:r>
              <a:rPr lang="en-GB" sz="1800" dirty="0"/>
              <a:t>Ask learners: What are desires? </a:t>
            </a:r>
          </a:p>
          <a:p>
            <a:r>
              <a:rPr lang="en-GB" sz="1800" dirty="0"/>
              <a:t>Desire for wealth, sexual gratification, power, praise etc Desires lead to sin &amp; to rejecting truth. Worship of own desires/slave of </a:t>
            </a:r>
            <a:r>
              <a:rPr lang="en-GB" sz="1800" dirty="0" err="1"/>
              <a:t>nafs</a:t>
            </a:r>
            <a:r>
              <a:rPr lang="en-GB" sz="1800" dirty="0"/>
              <a:t>/</a:t>
            </a:r>
            <a:r>
              <a:rPr lang="en-GB" sz="1800" dirty="0" err="1"/>
              <a:t>hawa</a:t>
            </a:r>
            <a:endParaRPr lang="en-GB" sz="1800" dirty="0"/>
          </a:p>
          <a:p>
            <a:r>
              <a:rPr lang="en-GB" sz="1800" dirty="0"/>
              <a:t>Doubts distort beliefs and weaken your </a:t>
            </a:r>
            <a:r>
              <a:rPr lang="en-GB" sz="1800" dirty="0" err="1"/>
              <a:t>iman</a:t>
            </a:r>
            <a:r>
              <a:rPr lang="en-GB" sz="1800" dirty="0"/>
              <a:t>. You can’t sacrifice time, comforts, life etc if you don’t have strong </a:t>
            </a:r>
            <a:r>
              <a:rPr lang="en-GB" sz="1800" dirty="0" err="1"/>
              <a:t>iman</a:t>
            </a:r>
            <a:r>
              <a:rPr lang="en-GB" sz="1800" dirty="0"/>
              <a:t>. </a:t>
            </a:r>
            <a:r>
              <a:rPr lang="en-GB" sz="1800" dirty="0" err="1"/>
              <a:t>Shaytan’s</a:t>
            </a:r>
            <a:r>
              <a:rPr lang="en-GB" sz="1800" dirty="0"/>
              <a:t> powerful weapon. </a:t>
            </a:r>
          </a:p>
          <a:p>
            <a:pPr>
              <a:lnSpc>
                <a:spcPct val="107000"/>
              </a:lnSpc>
              <a:spcAft>
                <a:spcPts val="800"/>
              </a:spcAft>
            </a:pPr>
            <a:endParaRPr lang="en-GB" sz="1800" dirty="0">
              <a:effectLst/>
              <a:latin typeface="Calibri Light" panose="020F03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dirty="0">
              <a:effectLst/>
              <a:latin typeface="Calibri Light" panose="020F03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Light" panose="020F0302020204030204" pitchFamily="34" charset="0"/>
                <a:ea typeface="Calibri" panose="020F0502020204030204" pitchFamily="34" charset="0"/>
                <a:cs typeface="Arial" panose="020B0604020202020204" pitchFamily="34" charset="0"/>
              </a:rPr>
              <a:t>Think of a cup which is full. </a:t>
            </a:r>
          </a:p>
          <a:p>
            <a:pPr>
              <a:lnSpc>
                <a:spcPct val="107000"/>
              </a:lnSpc>
              <a:spcAft>
                <a:spcPts val="800"/>
              </a:spcAft>
            </a:pPr>
            <a:endParaRPr lang="en-GB" sz="1800" b="1" dirty="0">
              <a:effectLst/>
              <a:latin typeface="Calibri Light" panose="020F03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Light" panose="020F0302020204030204" pitchFamily="34" charset="0"/>
                <a:ea typeface="Calibri" panose="020F0502020204030204" pitchFamily="34" charset="0"/>
                <a:cs typeface="Arial" panose="020B0604020202020204" pitchFamily="34" charset="0"/>
              </a:rPr>
              <a:t>[Bring a cup to class and pour in some water/juice/tea etc to demonstrate. Give class beverage to sip on through the class for a positive attachment]. </a:t>
            </a:r>
          </a:p>
          <a:p>
            <a:pPr>
              <a:lnSpc>
                <a:spcPct val="107000"/>
              </a:lnSpc>
              <a:spcAft>
                <a:spcPts val="800"/>
              </a:spcAft>
            </a:pPr>
            <a:endParaRPr lang="en-GB" sz="1800" b="1" dirty="0">
              <a:effectLst/>
              <a:latin typeface="Calibri Light" panose="020F03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Light" panose="020F0302020204030204" pitchFamily="34" charset="0"/>
                <a:ea typeface="Calibri" panose="020F0502020204030204" pitchFamily="34" charset="0"/>
                <a:cs typeface="Arial" panose="020B0604020202020204" pitchFamily="34" charset="0"/>
              </a:rPr>
              <a:t>Ask learners: Can I add to this cup? </a:t>
            </a:r>
          </a:p>
          <a:p>
            <a:pPr>
              <a:lnSpc>
                <a:spcPct val="107000"/>
              </a:lnSpc>
              <a:spcAft>
                <a:spcPts val="800"/>
              </a:spcAft>
            </a:pPr>
            <a:endParaRPr lang="en-GB" sz="1800" b="1" dirty="0">
              <a:effectLst/>
              <a:latin typeface="Calibri Light" panose="020F03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Light" panose="020F0302020204030204" pitchFamily="34" charset="0"/>
                <a:ea typeface="Calibri" panose="020F0502020204030204" pitchFamily="34" charset="0"/>
                <a:cs typeface="Arial" panose="020B0604020202020204" pitchFamily="34" charset="0"/>
              </a:rPr>
              <a:t>To add to it, you must first throw out some of its contents. Likewise, the treasures of ṣalāh cannot enter a heart that is filled with concerns for the </a:t>
            </a:r>
            <a:r>
              <a:rPr lang="en-GB" sz="1800" dirty="0" err="1">
                <a:effectLst/>
                <a:latin typeface="Calibri Light" panose="020F0302020204030204" pitchFamily="34" charset="0"/>
                <a:ea typeface="Calibri" panose="020F0502020204030204" pitchFamily="34" charset="0"/>
                <a:cs typeface="Arial" panose="020B0604020202020204" pitchFamily="34" charset="0"/>
              </a:rPr>
              <a:t>dunyā</a:t>
            </a:r>
            <a:r>
              <a:rPr lang="en-GB" sz="1800" dirty="0">
                <a:effectLst/>
                <a:latin typeface="Calibri Light" panose="020F0302020204030204" pitchFamily="34" charset="0"/>
                <a:ea typeface="Calibri" panose="020F0502020204030204" pitchFamily="34" charset="0"/>
                <a:cs typeface="Arial" panose="020B0604020202020204" pitchFamily="34" charset="0"/>
              </a:rPr>
              <a:t>, is steeped in desires, and is riddled with doubts. These must first be removed. </a:t>
            </a: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7</a:t>
            </a:fld>
            <a:endParaRPr lang="en-GB"/>
          </a:p>
        </p:txBody>
      </p:sp>
    </p:spTree>
    <p:extLst>
      <p:ext uri="{BB962C8B-B14F-4D97-AF65-F5344CB8AC3E}">
        <p14:creationId xmlns:p14="http://schemas.microsoft.com/office/powerpoint/2010/main" val="98632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31F20"/>
                </a:solidFill>
                <a:effectLst/>
                <a:latin typeface="Times New Roman" panose="02020603050405020304" pitchFamily="18" charset="0"/>
                <a:ea typeface="Times New Roman" panose="02020603050405020304" pitchFamily="18" charset="0"/>
              </a:rPr>
              <a:t>Once,</a:t>
            </a:r>
            <a:r>
              <a:rPr lang="en-US" sz="1800" spc="-90" dirty="0">
                <a:solidFill>
                  <a:srgbClr val="231F20"/>
                </a:solidFill>
                <a:effectLst/>
                <a:latin typeface="Times New Roman" panose="02020603050405020304" pitchFamily="18" charset="0"/>
                <a:ea typeface="Times New Roman" panose="02020603050405020304" pitchFamily="18" charset="0"/>
              </a:rPr>
              <a:t> </a:t>
            </a:r>
            <a:r>
              <a:rPr lang="en-US" sz="1800" dirty="0" err="1">
                <a:solidFill>
                  <a:srgbClr val="231F20"/>
                </a:solidFill>
                <a:effectLst/>
                <a:latin typeface="Times New Roman" panose="02020603050405020304" pitchFamily="18" charset="0"/>
                <a:ea typeface="Times New Roman" panose="02020603050405020304" pitchFamily="18" charset="0"/>
              </a:rPr>
              <a:t>ʿUthmān</a:t>
            </a:r>
            <a:r>
              <a:rPr lang="en-US" sz="1800" spc="-9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b.</a:t>
            </a:r>
            <a:r>
              <a:rPr lang="en-US" sz="1800" spc="-85" dirty="0">
                <a:solidFill>
                  <a:srgbClr val="231F20"/>
                </a:solidFill>
                <a:effectLst/>
                <a:latin typeface="Times New Roman" panose="02020603050405020304" pitchFamily="18" charset="0"/>
                <a:ea typeface="Times New Roman" panose="02020603050405020304" pitchFamily="18" charset="0"/>
              </a:rPr>
              <a:t> </a:t>
            </a:r>
            <a:r>
              <a:rPr lang="en-US" sz="1800" dirty="0" err="1">
                <a:solidFill>
                  <a:srgbClr val="231F20"/>
                </a:solidFill>
                <a:effectLst/>
                <a:latin typeface="Times New Roman" panose="02020603050405020304" pitchFamily="18" charset="0"/>
                <a:ea typeface="Times New Roman" panose="02020603050405020304" pitchFamily="18" charset="0"/>
              </a:rPr>
              <a:t>ʿAffān</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 </a:t>
            </a:r>
            <a:r>
              <a:rPr lang="en-US" sz="1800" spc="-11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performed</a:t>
            </a:r>
            <a:r>
              <a:rPr lang="en-US" sz="1800" spc="-90" dirty="0">
                <a:solidFill>
                  <a:srgbClr val="231F20"/>
                </a:solidFill>
                <a:effectLst/>
                <a:latin typeface="Times New Roman" panose="02020603050405020304" pitchFamily="18" charset="0"/>
                <a:ea typeface="Times New Roman" panose="02020603050405020304" pitchFamily="18" charset="0"/>
              </a:rPr>
              <a:t> </a:t>
            </a:r>
            <a:r>
              <a:rPr lang="en-US" sz="1800" dirty="0" err="1">
                <a:solidFill>
                  <a:srgbClr val="231F20"/>
                </a:solidFill>
                <a:effectLst/>
                <a:latin typeface="Times New Roman" panose="02020603050405020304" pitchFamily="18" charset="0"/>
                <a:ea typeface="Times New Roman" panose="02020603050405020304" pitchFamily="18" charset="0"/>
              </a:rPr>
              <a:t>wuḍū</a:t>
            </a:r>
            <a:r>
              <a:rPr lang="en-US" sz="1800" dirty="0">
                <a:solidFill>
                  <a:srgbClr val="231F20"/>
                </a:solidFill>
                <a:effectLst/>
                <a:latin typeface="Times New Roman" panose="02020603050405020304" pitchFamily="18" charset="0"/>
                <a:ea typeface="Times New Roman" panose="02020603050405020304" pitchFamily="18" charset="0"/>
              </a:rPr>
              <a:t>’</a:t>
            </a:r>
            <a:r>
              <a:rPr lang="en-US" sz="1800" spc="-8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and</a:t>
            </a:r>
            <a:r>
              <a:rPr lang="en-US" sz="1800" spc="-9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then</a:t>
            </a:r>
            <a:r>
              <a:rPr lang="en-US" sz="1800" spc="-8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smiled.</a:t>
            </a:r>
            <a:r>
              <a:rPr lang="en-US" sz="1800" spc="-9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He</a:t>
            </a:r>
            <a:r>
              <a:rPr lang="en-US" sz="1800" spc="-9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then</a:t>
            </a:r>
            <a:r>
              <a:rPr lang="en-US" sz="1800" spc="-8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asked,</a:t>
            </a:r>
            <a:r>
              <a:rPr lang="en-US" sz="1800" spc="-9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“Do</a:t>
            </a:r>
            <a:r>
              <a:rPr lang="en-US" sz="1800" spc="-23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you know what made me smile?” He went on to say, “The Prophet g performed </a:t>
            </a:r>
            <a:r>
              <a:rPr lang="en-US" sz="1800" spc="-235" dirty="0">
                <a:solidFill>
                  <a:srgbClr val="231F20"/>
                </a:solidFill>
                <a:effectLst/>
                <a:latin typeface="Times New Roman" panose="02020603050405020304" pitchFamily="18" charset="0"/>
                <a:ea typeface="Times New Roman" panose="02020603050405020304" pitchFamily="18" charset="0"/>
              </a:rPr>
              <a:t> </a:t>
            </a:r>
            <a:r>
              <a:rPr lang="en-US" sz="1800" dirty="0" err="1">
                <a:solidFill>
                  <a:srgbClr val="231F20"/>
                </a:solidFill>
                <a:effectLst/>
                <a:latin typeface="Times New Roman" panose="02020603050405020304" pitchFamily="18" charset="0"/>
                <a:ea typeface="Times New Roman" panose="02020603050405020304" pitchFamily="18" charset="0"/>
              </a:rPr>
              <a:t>wuḍū</a:t>
            </a:r>
            <a:r>
              <a:rPr lang="en-US" sz="1800" dirty="0">
                <a:solidFill>
                  <a:srgbClr val="231F20"/>
                </a:solidFill>
                <a:effectLst/>
                <a:latin typeface="Times New Roman" panose="02020603050405020304" pitchFamily="18" charset="0"/>
                <a:ea typeface="Times New Roman" panose="02020603050405020304" pitchFamily="18" charset="0"/>
              </a:rPr>
              <a:t>’ like I just did, and then smiled. He then asked, ‘Do you know what made</a:t>
            </a:r>
            <a:r>
              <a:rPr lang="en-US" sz="1800" spc="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me smile?’… </a:t>
            </a:r>
            <a:r>
              <a:rPr lang="en-US" sz="1800" dirty="0">
                <a:solidFill>
                  <a:srgbClr val="231F20"/>
                </a:solidFill>
                <a:effectLst/>
                <a:latin typeface="Times New Roman" panose="02020603050405020304" pitchFamily="18" charset="0"/>
                <a:ea typeface="Times New Roman" panose="02020603050405020304" pitchFamily="18" charset="0"/>
              </a:rPr>
              <a:t>We replied, ‘Allah and His Messenger g know best.’ He g said,</a:t>
            </a:r>
            <a:r>
              <a:rPr lang="en-US" sz="1800" spc="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‘Indeed when the servant performs </a:t>
            </a:r>
            <a:r>
              <a:rPr lang="en-US" sz="1800" dirty="0" err="1">
                <a:solidFill>
                  <a:srgbClr val="231F20"/>
                </a:solidFill>
                <a:effectLst/>
                <a:latin typeface="Times New Roman" panose="02020603050405020304" pitchFamily="18" charset="0"/>
                <a:ea typeface="Times New Roman" panose="02020603050405020304" pitchFamily="18" charset="0"/>
              </a:rPr>
              <a:t>wuḍū</a:t>
            </a:r>
            <a:r>
              <a:rPr lang="en-US" sz="1800" dirty="0">
                <a:solidFill>
                  <a:srgbClr val="231F20"/>
                </a:solidFill>
                <a:effectLst/>
                <a:latin typeface="Times New Roman" panose="02020603050405020304" pitchFamily="18" charset="0"/>
                <a:ea typeface="Times New Roman" panose="02020603050405020304" pitchFamily="18" charset="0"/>
              </a:rPr>
              <a:t>’, and perfects it; and then enters his</a:t>
            </a:r>
            <a:r>
              <a:rPr lang="en-US" sz="1800" spc="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prayer, and perfects it – he comes out from his prayer as he came out from his</a:t>
            </a:r>
            <a:r>
              <a:rPr lang="en-US" sz="1800" spc="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mother’s</a:t>
            </a:r>
            <a:r>
              <a:rPr lang="en-US" sz="1800" spc="-3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stomach</a:t>
            </a:r>
            <a:r>
              <a:rPr lang="en-US" sz="1800" spc="-2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without</a:t>
            </a:r>
            <a:r>
              <a:rPr lang="en-US" sz="1800" spc="-3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any</a:t>
            </a:r>
            <a:r>
              <a:rPr lang="en-US" sz="1800" spc="-2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sins’”</a:t>
            </a:r>
            <a:r>
              <a:rPr lang="en-US" sz="1800" spc="-3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t>
            </a:r>
            <a:r>
              <a:rPr lang="en-US" sz="1800" dirty="0" err="1">
                <a:solidFill>
                  <a:srgbClr val="231F20"/>
                </a:solidFill>
                <a:effectLst/>
                <a:latin typeface="Times New Roman" panose="02020603050405020304" pitchFamily="18" charset="0"/>
                <a:ea typeface="Times New Roman" panose="02020603050405020304" pitchFamily="18" charset="0"/>
              </a:rPr>
              <a:t>Aḥmad</a:t>
            </a:r>
            <a:r>
              <a:rPr lang="en-US" sz="1800" dirty="0">
                <a:solidFill>
                  <a:srgbClr val="231F20"/>
                </a:solidFill>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31F2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9</a:t>
            </a:fld>
            <a:endParaRPr lang="en-GB"/>
          </a:p>
        </p:txBody>
      </p:sp>
    </p:spTree>
    <p:extLst>
      <p:ext uri="{BB962C8B-B14F-4D97-AF65-F5344CB8AC3E}">
        <p14:creationId xmlns:p14="http://schemas.microsoft.com/office/powerpoint/2010/main" val="306877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During ṣalāh it is not permissible to turn your face away from the </a:t>
            </a:r>
            <a:r>
              <a:rPr lang="en-GB" sz="1800" dirty="0" err="1">
                <a:effectLst/>
                <a:latin typeface="Calibri" panose="020F0502020204030204" pitchFamily="34" charset="0"/>
                <a:ea typeface="Calibri" panose="020F0502020204030204" pitchFamily="34" charset="0"/>
                <a:cs typeface="Arial" panose="020B0604020202020204" pitchFamily="34" charset="0"/>
              </a:rPr>
              <a:t>qiblah</a:t>
            </a:r>
            <a:r>
              <a:rPr lang="en-GB" sz="1800" dirty="0">
                <a:effectLst/>
                <a:latin typeface="Calibri" panose="020F0502020204030204" pitchFamily="34" charset="0"/>
                <a:ea typeface="Calibri" panose="020F0502020204030204" pitchFamily="34" charset="0"/>
                <a:cs typeface="Arial" panose="020B0604020202020204" pitchFamily="34" charset="0"/>
              </a:rPr>
              <a:t>. Similarly, as His sincere slave, it is not befitting to turn your heart away from your Lord to matters other than Him</a:t>
            </a:r>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10</a:t>
            </a:fld>
            <a:endParaRPr lang="en-GB"/>
          </a:p>
        </p:txBody>
      </p:sp>
    </p:spTree>
    <p:extLst>
      <p:ext uri="{BB962C8B-B14F-4D97-AF65-F5344CB8AC3E}">
        <p14:creationId xmlns:p14="http://schemas.microsoft.com/office/powerpoint/2010/main" val="164599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var(--body_typography-font-family)"/>
              </a:rPr>
              <a:t>(Bukhārī 844)</a:t>
            </a:r>
          </a:p>
          <a:p>
            <a:endParaRPr lang="en-GB" dirty="0">
              <a:effectLst/>
              <a:latin typeface="var(--body_typography-font-family)"/>
            </a:endParaRPr>
          </a:p>
          <a:p>
            <a:endParaRPr lang="en-GB" dirty="0">
              <a:effectLst/>
              <a:latin typeface="var(--body_typography-font-family)"/>
            </a:endParaRPr>
          </a:p>
          <a:p>
            <a:r>
              <a:rPr lang="en-GB" dirty="0" err="1"/>
              <a:t>Mu’ādh</a:t>
            </a:r>
            <a:r>
              <a:rPr lang="en-GB" dirty="0"/>
              <a:t> b. Jabal (</a:t>
            </a:r>
            <a:r>
              <a:rPr lang="en-GB" dirty="0" err="1"/>
              <a:t>raḍiy</a:t>
            </a:r>
            <a:r>
              <a:rPr lang="en-GB" dirty="0"/>
              <a:t> </a:t>
            </a:r>
            <a:r>
              <a:rPr lang="en-GB" dirty="0" err="1"/>
              <a:t>Allāhu</a:t>
            </a:r>
            <a:r>
              <a:rPr lang="en-GB" dirty="0"/>
              <a:t> ‘</a:t>
            </a:r>
            <a:r>
              <a:rPr lang="en-GB" dirty="0" err="1"/>
              <a:t>anhu</a:t>
            </a:r>
            <a:r>
              <a:rPr lang="en-GB" dirty="0"/>
              <a:t>) reported that the Messenger of Allah </a:t>
            </a:r>
            <a:r>
              <a:rPr lang="ar-IQ" dirty="0"/>
              <a:t>ﷺ </a:t>
            </a:r>
            <a:r>
              <a:rPr lang="en-GB" dirty="0"/>
              <a:t>took him by the hand and he said, “O </a:t>
            </a:r>
            <a:r>
              <a:rPr lang="en-GB" dirty="0" err="1"/>
              <a:t>Mu’ādh</a:t>
            </a:r>
            <a:r>
              <a:rPr lang="en-GB" dirty="0"/>
              <a:t>, I swear by Allah that I love you. I swear by Allah that I love you. O </a:t>
            </a:r>
            <a:r>
              <a:rPr lang="en-GB" dirty="0" err="1"/>
              <a:t>Mu’ādh</a:t>
            </a:r>
            <a:r>
              <a:rPr lang="en-GB" dirty="0"/>
              <a:t>, I advise you not to forget supplicating after every prayer by saying: [the </a:t>
            </a:r>
            <a:r>
              <a:rPr lang="en-GB"/>
              <a:t>above].”  </a:t>
            </a:r>
            <a:r>
              <a:rPr lang="en-GB" dirty="0"/>
              <a:t>(Abū Dāwūd 1522)</a:t>
            </a:r>
          </a:p>
        </p:txBody>
      </p:sp>
      <p:sp>
        <p:nvSpPr>
          <p:cNvPr id="4" name="Slide Number Placeholder 3"/>
          <p:cNvSpPr>
            <a:spLocks noGrp="1"/>
          </p:cNvSpPr>
          <p:nvPr>
            <p:ph type="sldNum" sz="quarter" idx="5"/>
          </p:nvPr>
        </p:nvSpPr>
        <p:spPr/>
        <p:txBody>
          <a:bodyPr/>
          <a:lstStyle/>
          <a:p>
            <a:fld id="{9B866EDD-B9C2-46E4-8727-C4EA0228B052}" type="slidenum">
              <a:rPr lang="en-GB" smtClean="0"/>
              <a:t>11</a:t>
            </a:fld>
            <a:endParaRPr lang="en-GB"/>
          </a:p>
        </p:txBody>
      </p:sp>
    </p:spTree>
    <p:extLst>
      <p:ext uri="{BB962C8B-B14F-4D97-AF65-F5344CB8AC3E}">
        <p14:creationId xmlns:p14="http://schemas.microsoft.com/office/powerpoint/2010/main" val="359606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12</a:t>
            </a:fld>
            <a:endParaRPr lang="en-GB"/>
          </a:p>
        </p:txBody>
      </p:sp>
    </p:spTree>
    <p:extLst>
      <p:ext uri="{BB962C8B-B14F-4D97-AF65-F5344CB8AC3E}">
        <p14:creationId xmlns:p14="http://schemas.microsoft.com/office/powerpoint/2010/main" val="127539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 Salah al-</a:t>
            </a:r>
            <a:r>
              <a:rPr lang="en-GB" dirty="0" err="1"/>
              <a:t>Duha</a:t>
            </a:r>
            <a:r>
              <a:rPr lang="en-GB" dirty="0"/>
              <a:t>/upcoming </a:t>
            </a:r>
            <a:r>
              <a:rPr lang="en-GB" dirty="0" err="1"/>
              <a:t>fard</a:t>
            </a:r>
            <a:r>
              <a:rPr lang="en-GB" dirty="0"/>
              <a:t> prayer/2 </a:t>
            </a:r>
            <a:r>
              <a:rPr lang="en-GB" dirty="0" err="1"/>
              <a:t>rak’ah</a:t>
            </a:r>
            <a:r>
              <a:rPr lang="en-GB" dirty="0"/>
              <a:t> </a:t>
            </a:r>
            <a:r>
              <a:rPr lang="en-GB" dirty="0" err="1"/>
              <a:t>nafl</a:t>
            </a:r>
            <a:r>
              <a:rPr lang="en-GB" dirty="0"/>
              <a:t> etc with a full focus on Allah, and try to practice something we </a:t>
            </a:r>
            <a:r>
              <a:rPr lang="en-GB"/>
              <a:t>have learnt today.</a:t>
            </a:r>
          </a:p>
        </p:txBody>
      </p:sp>
      <p:sp>
        <p:nvSpPr>
          <p:cNvPr id="4" name="Slide Number Placeholder 3"/>
          <p:cNvSpPr>
            <a:spLocks noGrp="1"/>
          </p:cNvSpPr>
          <p:nvPr>
            <p:ph type="sldNum" sz="quarter" idx="5"/>
          </p:nvPr>
        </p:nvSpPr>
        <p:spPr/>
        <p:txBody>
          <a:bodyPr/>
          <a:lstStyle/>
          <a:p>
            <a:fld id="{9B866EDD-B9C2-46E4-8727-C4EA0228B052}" type="slidenum">
              <a:rPr lang="en-GB" smtClean="0"/>
              <a:t>13</a:t>
            </a:fld>
            <a:endParaRPr lang="en-GB"/>
          </a:p>
        </p:txBody>
      </p:sp>
    </p:spTree>
    <p:extLst>
      <p:ext uri="{BB962C8B-B14F-4D97-AF65-F5344CB8AC3E}">
        <p14:creationId xmlns:p14="http://schemas.microsoft.com/office/powerpoint/2010/main" val="103921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87447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98486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44340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FB164"/>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CBB973C-B174-4017-9BE1-ADAB9678EB57}"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12914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B973C-B174-4017-9BE1-ADAB9678EB57}"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14665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BB973C-B174-4017-9BE1-ADAB9678EB57}"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99010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CBB973C-B174-4017-9BE1-ADAB9678EB57}" type="datetimeFigureOut">
              <a:rPr lang="en-GB" smtClean="0"/>
              <a:t>18/05/2022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2940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6" grpId="0" build="p">
        <p:tmplLst>
          <p:tmpl lvl="1">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BB973C-B174-4017-9BE1-ADAB9678EB57}" type="datetimeFigureOut">
              <a:rPr lang="en-GB" smtClean="0"/>
              <a:t>18/05/2022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58695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B973C-B174-4017-9BE1-ADAB9678EB57}" type="datetimeFigureOut">
              <a:rPr lang="en-GB" smtClean="0"/>
              <a:t>18/05/2022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30786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73389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83916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973C-B174-4017-9BE1-ADAB9678EB57}" type="datetimeFigureOut">
              <a:rPr lang="en-GB" smtClean="0"/>
              <a:t>18/05/2022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71372-4FD6-402E-AE1B-BA47B7410715}" type="slidenum">
              <a:rPr lang="en-GB" smtClean="0"/>
              <a:t>‹#›</a:t>
            </a:fld>
            <a:endParaRPr lang="en-GB"/>
          </a:p>
        </p:txBody>
      </p:sp>
    </p:spTree>
    <p:extLst>
      <p:ext uri="{BB962C8B-B14F-4D97-AF65-F5344CB8AC3E}">
        <p14:creationId xmlns:p14="http://schemas.microsoft.com/office/powerpoint/2010/main" val="81249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Cabin Medium" panose="000006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2517-D432-4A8A-8AD2-71FE065B0070}"/>
              </a:ext>
            </a:extLst>
          </p:cNvPr>
          <p:cNvSpPr>
            <a:spLocks noGrp="1"/>
          </p:cNvSpPr>
          <p:nvPr>
            <p:ph type="title"/>
          </p:nvPr>
        </p:nvSpPr>
        <p:spPr/>
        <p:txBody>
          <a:bodyPr/>
          <a:lstStyle/>
          <a:p>
            <a:r>
              <a:rPr lang="en-GB" dirty="0"/>
              <a:t>Starter</a:t>
            </a:r>
          </a:p>
        </p:txBody>
      </p:sp>
      <p:sp>
        <p:nvSpPr>
          <p:cNvPr id="3" name="Content Placeholder 2">
            <a:extLst>
              <a:ext uri="{FF2B5EF4-FFF2-40B4-BE49-F238E27FC236}">
                <a16:creationId xmlns:a16="http://schemas.microsoft.com/office/drawing/2014/main" id="{EA8E61C2-A77E-4C6E-B0BB-A41D1530D78B}"/>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endParaRPr lang="en-GB" dirty="0"/>
          </a:p>
          <a:p>
            <a:pPr marL="0" indent="0" algn="ctr">
              <a:buNone/>
            </a:pPr>
            <a:r>
              <a:rPr lang="en-GB" sz="3600" dirty="0"/>
              <a:t>Define khushu.</a:t>
            </a:r>
          </a:p>
          <a:p>
            <a:pPr marL="0" indent="0" algn="ctr">
              <a:buNone/>
            </a:pPr>
            <a:r>
              <a:rPr lang="en-GB" sz="3600" dirty="0"/>
              <a:t>List 3 ways in which we can attain khushu. </a:t>
            </a:r>
          </a:p>
        </p:txBody>
      </p:sp>
      <p:pic>
        <p:nvPicPr>
          <p:cNvPr id="4" name="Content Placeholder 6">
            <a:extLst>
              <a:ext uri="{FF2B5EF4-FFF2-40B4-BE49-F238E27FC236}">
                <a16:creationId xmlns:a16="http://schemas.microsoft.com/office/drawing/2014/main" id="{8768DA3C-9BDA-4CC6-90B4-BBDF72AC9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033" y="549178"/>
            <a:ext cx="1437597" cy="957457"/>
          </a:xfrm>
          <a:prstGeom prst="rect">
            <a:avLst/>
          </a:prstGeom>
        </p:spPr>
      </p:pic>
    </p:spTree>
    <p:extLst>
      <p:ext uri="{BB962C8B-B14F-4D97-AF65-F5344CB8AC3E}">
        <p14:creationId xmlns:p14="http://schemas.microsoft.com/office/powerpoint/2010/main" val="23614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E0BE-3241-4F48-91DA-EA71D2D7A600}"/>
              </a:ext>
            </a:extLst>
          </p:cNvPr>
          <p:cNvSpPr>
            <a:spLocks noGrp="1"/>
          </p:cNvSpPr>
          <p:nvPr>
            <p:ph type="title"/>
          </p:nvPr>
        </p:nvSpPr>
        <p:spPr/>
        <p:txBody>
          <a:bodyPr/>
          <a:lstStyle/>
          <a:p>
            <a:r>
              <a:rPr lang="en-US" dirty="0" err="1"/>
              <a:t>Qiblah</a:t>
            </a:r>
            <a:endParaRPr lang="en-GB" dirty="0"/>
          </a:p>
        </p:txBody>
      </p:sp>
      <p:sp>
        <p:nvSpPr>
          <p:cNvPr id="3" name="Content Placeholder 2">
            <a:extLst>
              <a:ext uri="{FF2B5EF4-FFF2-40B4-BE49-F238E27FC236}">
                <a16:creationId xmlns:a16="http://schemas.microsoft.com/office/drawing/2014/main" id="{7AE36C2D-F9A0-4245-B98F-5EEFEB324EE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2613648-764C-4E4B-BDF0-8E853F296D99}"/>
              </a:ext>
            </a:extLst>
          </p:cNvPr>
          <p:cNvPicPr>
            <a:picLocks noChangeAspect="1"/>
          </p:cNvPicPr>
          <p:nvPr/>
        </p:nvPicPr>
        <p:blipFill>
          <a:blip r:embed="rId3"/>
          <a:stretch>
            <a:fillRect/>
          </a:stretch>
        </p:blipFill>
        <p:spPr>
          <a:xfrm>
            <a:off x="0" y="1389816"/>
            <a:ext cx="9144000" cy="6225702"/>
          </a:xfrm>
          <a:prstGeom prst="rect">
            <a:avLst/>
          </a:prstGeom>
        </p:spPr>
      </p:pic>
    </p:spTree>
    <p:extLst>
      <p:ext uri="{BB962C8B-B14F-4D97-AF65-F5344CB8AC3E}">
        <p14:creationId xmlns:p14="http://schemas.microsoft.com/office/powerpoint/2010/main" val="235413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3AE3-AC72-4230-A856-5D6059282101}"/>
              </a:ext>
            </a:extLst>
          </p:cNvPr>
          <p:cNvSpPr>
            <a:spLocks noGrp="1"/>
          </p:cNvSpPr>
          <p:nvPr>
            <p:ph type="title"/>
          </p:nvPr>
        </p:nvSpPr>
        <p:spPr/>
        <p:txBody>
          <a:bodyPr/>
          <a:lstStyle/>
          <a:p>
            <a:r>
              <a:rPr lang="en-US" dirty="0"/>
              <a:t>The </a:t>
            </a:r>
            <a:r>
              <a:rPr lang="en-US" dirty="0" err="1"/>
              <a:t>Adhkar</a:t>
            </a:r>
            <a:r>
              <a:rPr lang="en-US" dirty="0"/>
              <a:t> Bank</a:t>
            </a:r>
            <a:endParaRPr lang="en-GB" dirty="0"/>
          </a:p>
        </p:txBody>
      </p:sp>
      <p:sp>
        <p:nvSpPr>
          <p:cNvPr id="3" name="Content Placeholder 2">
            <a:extLst>
              <a:ext uri="{FF2B5EF4-FFF2-40B4-BE49-F238E27FC236}">
                <a16:creationId xmlns:a16="http://schemas.microsoft.com/office/drawing/2014/main" id="{C0E453BE-29A8-47FF-BE77-074D3C23401A}"/>
              </a:ext>
            </a:extLst>
          </p:cNvPr>
          <p:cNvSpPr>
            <a:spLocks noGrp="1"/>
          </p:cNvSpPr>
          <p:nvPr>
            <p:ph idx="1"/>
          </p:nvPr>
        </p:nvSpPr>
        <p:spPr>
          <a:xfrm>
            <a:off x="628650" y="1545771"/>
            <a:ext cx="7886700" cy="4631192"/>
          </a:xfrm>
        </p:spPr>
        <p:txBody>
          <a:bodyPr>
            <a:normAutofit/>
          </a:bodyPr>
          <a:lstStyle/>
          <a:p>
            <a:pPr marL="0" indent="0" algn="ctr">
              <a:buNone/>
            </a:pPr>
            <a:r>
              <a:rPr lang="en-US" b="1" dirty="0" err="1">
                <a:effectLst/>
              </a:rPr>
              <a:t>Adhkar</a:t>
            </a:r>
            <a:r>
              <a:rPr lang="en-US" b="1" dirty="0">
                <a:effectLst/>
              </a:rPr>
              <a:t> after Salah</a:t>
            </a:r>
          </a:p>
          <a:p>
            <a:pPr marL="0" indent="0" algn="ctr">
              <a:buNone/>
            </a:pPr>
            <a:endParaRPr lang="en-GB" sz="2300" dirty="0"/>
          </a:p>
          <a:p>
            <a:pPr marL="0" indent="0" algn="ctr" rtl="1">
              <a:buNone/>
            </a:pPr>
            <a:r>
              <a:rPr lang="en-US" b="1" dirty="0">
                <a:latin typeface="KFGQPC Uthman Taha Naskh" panose="02000000000000000000" pitchFamily="2" charset="-78"/>
                <a:cs typeface="KFGQPC Uthman Taha Naskh" panose="02000000000000000000" pitchFamily="2" charset="-78"/>
              </a:rPr>
              <a:t> </a:t>
            </a:r>
            <a:r>
              <a:rPr lang="ar-IQ" b="1" dirty="0">
                <a:latin typeface="KFGQPC Uthman Taha Naskh" panose="02000000000000000000" pitchFamily="2" charset="-78"/>
                <a:cs typeface="KFGQPC Uthman Taha Naskh" panose="02000000000000000000" pitchFamily="2" charset="-78"/>
              </a:rPr>
              <a:t>اَللّٰهُمَّ أَعِنِّيْ عَلَىٰ ذِكْرِكَ وَشُكْرِكَ وَحُسْنِ عِبَادَتِكَ.</a:t>
            </a:r>
            <a:r>
              <a:rPr lang="en-US" b="1" dirty="0">
                <a:latin typeface="KFGQPC Uthman Taha Naskh" panose="02000000000000000000" pitchFamily="2" charset="-78"/>
                <a:cs typeface="KFGQPC Uthman Taha Naskh" panose="02000000000000000000" pitchFamily="2" charset="-78"/>
              </a:rPr>
              <a:t> </a:t>
            </a:r>
            <a:endParaRPr lang="ar-IQ" b="1" dirty="0">
              <a:latin typeface="KFGQPC Uthman Taha Naskh" panose="02000000000000000000" pitchFamily="2" charset="-78"/>
              <a:cs typeface="KFGQPC Uthman Taha Naskh" panose="02000000000000000000" pitchFamily="2" charset="-78"/>
            </a:endParaRPr>
          </a:p>
          <a:p>
            <a:pPr marL="0" indent="0" algn="ctr">
              <a:buNone/>
            </a:pPr>
            <a:r>
              <a:rPr lang="en-GB" sz="2400" dirty="0"/>
              <a:t>O Allah, help me in remembering You, in being grateful to You, and in worshipping You in an excellent manner.</a:t>
            </a:r>
            <a:endParaRPr lang="ar-IQ" sz="2400" b="1" dirty="0">
              <a:effectLst/>
            </a:endParaRPr>
          </a:p>
          <a:p>
            <a:endParaRPr lang="en-GB" dirty="0"/>
          </a:p>
        </p:txBody>
      </p:sp>
      <p:sp>
        <p:nvSpPr>
          <p:cNvPr id="4" name="Heart 3">
            <a:extLst>
              <a:ext uri="{FF2B5EF4-FFF2-40B4-BE49-F238E27FC236}">
                <a16:creationId xmlns:a16="http://schemas.microsoft.com/office/drawing/2014/main" id="{626DD910-F44F-4D30-9E1D-897708F3F99B}"/>
              </a:ext>
            </a:extLst>
          </p:cNvPr>
          <p:cNvSpPr/>
          <p:nvPr/>
        </p:nvSpPr>
        <p:spPr>
          <a:xfrm>
            <a:off x="6988628" y="4794477"/>
            <a:ext cx="631372" cy="478972"/>
          </a:xfrm>
          <a:prstGeom prst="heart">
            <a:avLst/>
          </a:prstGeom>
          <a:solidFill>
            <a:srgbClr val="EFB164"/>
          </a:solidFill>
          <a:ln>
            <a:solidFill>
              <a:srgbClr val="EFB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519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AF85-14EF-49B1-AA9A-DDF25AE6319B}"/>
              </a:ext>
            </a:extLst>
          </p:cNvPr>
          <p:cNvSpPr>
            <a:spLocks noGrp="1"/>
          </p:cNvSpPr>
          <p:nvPr>
            <p:ph type="title"/>
          </p:nvPr>
        </p:nvSpPr>
        <p:spPr/>
        <p:txBody>
          <a:bodyPr/>
          <a:lstStyle/>
          <a:p>
            <a:r>
              <a:rPr lang="en-GB" dirty="0"/>
              <a:t>Plenary</a:t>
            </a:r>
          </a:p>
        </p:txBody>
      </p:sp>
      <p:sp>
        <p:nvSpPr>
          <p:cNvPr id="3" name="Content Placeholder 2">
            <a:extLst>
              <a:ext uri="{FF2B5EF4-FFF2-40B4-BE49-F238E27FC236}">
                <a16:creationId xmlns:a16="http://schemas.microsoft.com/office/drawing/2014/main" id="{C13AB7FD-6F3A-4780-B506-143D966A06E9}"/>
              </a:ext>
            </a:extLst>
          </p:cNvPr>
          <p:cNvSpPr>
            <a:spLocks noGrp="1"/>
          </p:cNvSpPr>
          <p:nvPr>
            <p:ph idx="1"/>
          </p:nvPr>
        </p:nvSpPr>
        <p:spPr>
          <a:xfrm>
            <a:off x="322729" y="1825624"/>
            <a:ext cx="4249271" cy="4817223"/>
          </a:xfrm>
        </p:spPr>
        <p:txBody>
          <a:bodyPr>
            <a:normAutofit fontScale="92500"/>
          </a:bodyPr>
          <a:lstStyle/>
          <a:p>
            <a:r>
              <a:rPr lang="en-GB" dirty="0"/>
              <a:t>Why is the mindset of ‘is it not enough that I pray 5x a day’ problematic?</a:t>
            </a:r>
          </a:p>
          <a:p>
            <a:r>
              <a:rPr lang="en-GB" dirty="0"/>
              <a:t>What is </a:t>
            </a:r>
            <a:r>
              <a:rPr lang="en-GB" dirty="0" err="1"/>
              <a:t>ihsan</a:t>
            </a:r>
            <a:r>
              <a:rPr lang="en-GB" dirty="0"/>
              <a:t>?</a:t>
            </a:r>
          </a:p>
          <a:p>
            <a:r>
              <a:rPr lang="en-GB" dirty="0"/>
              <a:t>What must we remove from our hearts in order to attain </a:t>
            </a:r>
            <a:r>
              <a:rPr lang="en-GB" dirty="0" err="1"/>
              <a:t>ihsan</a:t>
            </a:r>
            <a:r>
              <a:rPr lang="en-GB" dirty="0"/>
              <a:t>?</a:t>
            </a:r>
          </a:p>
          <a:p>
            <a:r>
              <a:rPr lang="en-GB" dirty="0"/>
              <a:t>Finish off this sentence: Just as you turn your body towards the ______, _________________________________________</a:t>
            </a:r>
          </a:p>
          <a:p>
            <a:endParaRPr lang="en-GB" dirty="0"/>
          </a:p>
        </p:txBody>
      </p:sp>
      <p:pic>
        <p:nvPicPr>
          <p:cNvPr id="4" name="Content Placeholder 3">
            <a:extLst>
              <a:ext uri="{FF2B5EF4-FFF2-40B4-BE49-F238E27FC236}">
                <a16:creationId xmlns:a16="http://schemas.microsoft.com/office/drawing/2014/main" id="{1F3D1182-F6DE-462B-9ABF-543EF075A37F}"/>
              </a:ext>
            </a:extLst>
          </p:cNvPr>
          <p:cNvPicPr>
            <a:picLocks noChangeAspect="1"/>
          </p:cNvPicPr>
          <p:nvPr/>
        </p:nvPicPr>
        <p:blipFill>
          <a:blip r:embed="rId3"/>
          <a:stretch>
            <a:fillRect/>
          </a:stretch>
        </p:blipFill>
        <p:spPr>
          <a:xfrm>
            <a:off x="4572000" y="2215569"/>
            <a:ext cx="4249271" cy="2832847"/>
          </a:xfrm>
          <a:prstGeom prst="rect">
            <a:avLst/>
          </a:prstGeom>
        </p:spPr>
      </p:pic>
      <p:pic>
        <p:nvPicPr>
          <p:cNvPr id="5" name="Picture 4">
            <a:extLst>
              <a:ext uri="{FF2B5EF4-FFF2-40B4-BE49-F238E27FC236}">
                <a16:creationId xmlns:a16="http://schemas.microsoft.com/office/drawing/2014/main" id="{5C9AE440-60CB-446B-879C-6858A8C52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109" y="5544847"/>
            <a:ext cx="1401461" cy="1098000"/>
          </a:xfrm>
          <a:prstGeom prst="rect">
            <a:avLst/>
          </a:prstGeom>
        </p:spPr>
      </p:pic>
    </p:spTree>
    <p:extLst>
      <p:ext uri="{BB962C8B-B14F-4D97-AF65-F5344CB8AC3E}">
        <p14:creationId xmlns:p14="http://schemas.microsoft.com/office/powerpoint/2010/main" val="296829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7432-1198-2D4D-A371-C63F262043A4}"/>
              </a:ext>
            </a:extLst>
          </p:cNvPr>
          <p:cNvSpPr>
            <a:spLocks noGrp="1"/>
          </p:cNvSpPr>
          <p:nvPr>
            <p:ph type="title"/>
          </p:nvPr>
        </p:nvSpPr>
        <p:spPr/>
        <p:txBody>
          <a:bodyPr/>
          <a:lstStyle/>
          <a:p>
            <a:r>
              <a:rPr lang="en-GB" dirty="0"/>
              <a:t>Practising What We’re Learning</a:t>
            </a:r>
          </a:p>
        </p:txBody>
      </p:sp>
      <p:sp>
        <p:nvSpPr>
          <p:cNvPr id="3" name="Content Placeholder 2">
            <a:extLst>
              <a:ext uri="{FF2B5EF4-FFF2-40B4-BE49-F238E27FC236}">
                <a16:creationId xmlns:a16="http://schemas.microsoft.com/office/drawing/2014/main" id="{A1702528-638B-85F3-1177-C799C7637DC1}"/>
              </a:ext>
            </a:extLst>
          </p:cNvPr>
          <p:cNvSpPr>
            <a:spLocks noGrp="1"/>
          </p:cNvSpPr>
          <p:nvPr>
            <p:ph idx="1"/>
          </p:nvPr>
        </p:nvSpPr>
        <p:spPr/>
        <p:txBody>
          <a:bodyPr>
            <a:normAutofit/>
          </a:bodyPr>
          <a:lstStyle/>
          <a:p>
            <a:pPr marL="0" indent="0">
              <a:buNone/>
            </a:pPr>
            <a:endParaRPr lang="en-GB" sz="4000" dirty="0"/>
          </a:p>
          <a:p>
            <a:pPr marL="0" indent="0">
              <a:buNone/>
            </a:pPr>
            <a:r>
              <a:rPr lang="en-GB" sz="4000" dirty="0"/>
              <a:t>2 </a:t>
            </a:r>
            <a:r>
              <a:rPr lang="en-GB" sz="4000" dirty="0" err="1"/>
              <a:t>rak’ah</a:t>
            </a:r>
            <a:r>
              <a:rPr lang="en-GB" sz="4000" dirty="0"/>
              <a:t> with the highest level of khushu you can, with the help of Allah </a:t>
            </a:r>
            <a:r>
              <a:rPr lang="en-GB" sz="4000" dirty="0">
                <a:latin typeface="KFGQPC Arabic Symbols 01" panose="02000000000000000000" pitchFamily="2" charset="2"/>
              </a:rPr>
              <a:t>b</a:t>
            </a:r>
          </a:p>
        </p:txBody>
      </p:sp>
    </p:spTree>
    <p:extLst>
      <p:ext uri="{BB962C8B-B14F-4D97-AF65-F5344CB8AC3E}">
        <p14:creationId xmlns:p14="http://schemas.microsoft.com/office/powerpoint/2010/main" val="277752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B1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6E8FC-4A46-49B8-8ABE-39A367AAFCEC}"/>
              </a:ext>
            </a:extLst>
          </p:cNvPr>
          <p:cNvSpPr>
            <a:spLocks noGrp="1"/>
          </p:cNvSpPr>
          <p:nvPr>
            <p:ph type="title"/>
          </p:nvPr>
        </p:nvSpPr>
        <p:spPr>
          <a:xfrm>
            <a:off x="628650" y="311338"/>
            <a:ext cx="7886700" cy="1325563"/>
          </a:xfrm>
        </p:spPr>
        <p:txBody>
          <a:bodyPr>
            <a:normAutofit/>
          </a:bodyPr>
          <a:lstStyle/>
          <a:p>
            <a:pPr algn="ctr"/>
            <a:r>
              <a:rPr lang="en-US" sz="4000" dirty="0">
                <a:solidFill>
                  <a:schemeClr val="tx1">
                    <a:lumMod val="65000"/>
                    <a:lumOff val="35000"/>
                  </a:schemeClr>
                </a:solidFill>
              </a:rPr>
              <a:t>Session 2</a:t>
            </a:r>
            <a:endParaRPr lang="en-GB" sz="4000"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D98824D-9A70-4485-A0A6-859DB8633D54}"/>
              </a:ext>
            </a:extLst>
          </p:cNvPr>
          <p:cNvSpPr>
            <a:spLocks noGrp="1"/>
          </p:cNvSpPr>
          <p:nvPr>
            <p:ph idx="1"/>
          </p:nvPr>
        </p:nvSpPr>
        <p:spPr/>
        <p:txBody>
          <a:bodyPr>
            <a:normAutofit/>
          </a:bodyPr>
          <a:lstStyle/>
          <a:p>
            <a:pPr marL="0" indent="0" algn="ctr">
              <a:buNone/>
            </a:pPr>
            <a:r>
              <a:rPr lang="en-US" sz="8800" dirty="0">
                <a:latin typeface="Cabin Medium" panose="00000600000000000000" pitchFamily="2" charset="0"/>
              </a:rPr>
              <a:t>Praying Salah with Ihsan</a:t>
            </a:r>
          </a:p>
          <a:p>
            <a:pPr marL="0" indent="0" algn="ctr">
              <a:buNone/>
            </a:pPr>
            <a:r>
              <a:rPr lang="en-US" sz="5400" dirty="0"/>
              <a:t>Aiming for the best</a:t>
            </a:r>
            <a:endParaRPr lang="en-GB" sz="5400" dirty="0"/>
          </a:p>
        </p:txBody>
      </p:sp>
      <p:pic>
        <p:nvPicPr>
          <p:cNvPr id="6" name="Picture 5">
            <a:extLst>
              <a:ext uri="{FF2B5EF4-FFF2-40B4-BE49-F238E27FC236}">
                <a16:creationId xmlns:a16="http://schemas.microsoft.com/office/drawing/2014/main" id="{7AB47942-8279-4B2C-A61B-64C3DD02A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269" y="5627963"/>
            <a:ext cx="1401461" cy="1098000"/>
          </a:xfrm>
          <a:prstGeom prst="rect">
            <a:avLst/>
          </a:prstGeom>
        </p:spPr>
      </p:pic>
      <p:sp>
        <p:nvSpPr>
          <p:cNvPr id="7" name="TextBox 6">
            <a:extLst>
              <a:ext uri="{FF2B5EF4-FFF2-40B4-BE49-F238E27FC236}">
                <a16:creationId xmlns:a16="http://schemas.microsoft.com/office/drawing/2014/main" id="{0F9CC9F6-78AB-442C-8FC3-24B2C67ED6A9}"/>
              </a:ext>
            </a:extLst>
          </p:cNvPr>
          <p:cNvSpPr txBox="1"/>
          <p:nvPr/>
        </p:nvSpPr>
        <p:spPr>
          <a:xfrm>
            <a:off x="7524328" y="247264"/>
            <a:ext cx="1619672" cy="408623"/>
          </a:xfrm>
          <a:prstGeom prst="roundRect">
            <a:avLst/>
          </a:prstGeom>
          <a:solidFill>
            <a:schemeClr val="tx1">
              <a:lumMod val="50000"/>
              <a:lumOff val="50000"/>
            </a:schemeClr>
          </a:solidFill>
        </p:spPr>
        <p:txBody>
          <a:bodyPr wrap="square" rtlCol="0">
            <a:spAutoFit/>
          </a:bodyPr>
          <a:lstStyle/>
          <a:p>
            <a:pPr algn="ctr"/>
            <a:r>
              <a:rPr lang="en-US" dirty="0">
                <a:solidFill>
                  <a:schemeClr val="bg1"/>
                </a:solidFill>
                <a:latin typeface="Cabin" panose="00000500000000000000" pitchFamily="2" charset="0"/>
              </a:rPr>
              <a:t>Year 9</a:t>
            </a:r>
            <a:endParaRPr lang="en-GB" dirty="0">
              <a:solidFill>
                <a:schemeClr val="bg1"/>
              </a:solidFill>
              <a:latin typeface="Cabin" panose="00000500000000000000" pitchFamily="2" charset="0"/>
            </a:endParaRPr>
          </a:p>
        </p:txBody>
      </p:sp>
    </p:spTree>
    <p:extLst>
      <p:ext uri="{BB962C8B-B14F-4D97-AF65-F5344CB8AC3E}">
        <p14:creationId xmlns:p14="http://schemas.microsoft.com/office/powerpoint/2010/main" val="295139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6B37-D49E-4A3A-97CC-01BD2090F0D8}"/>
              </a:ext>
            </a:extLst>
          </p:cNvPr>
          <p:cNvSpPr>
            <a:spLocks noGrp="1"/>
          </p:cNvSpPr>
          <p:nvPr>
            <p:ph type="title"/>
          </p:nvPr>
        </p:nvSpPr>
        <p:spPr/>
        <p:txBody>
          <a:bodyPr/>
          <a:lstStyle/>
          <a:p>
            <a:r>
              <a:rPr lang="en-US" dirty="0"/>
              <a:t>LOs</a:t>
            </a:r>
            <a:endParaRPr lang="en-GB" dirty="0"/>
          </a:p>
        </p:txBody>
      </p:sp>
      <p:sp>
        <p:nvSpPr>
          <p:cNvPr id="3" name="Content Placeholder 2">
            <a:extLst>
              <a:ext uri="{FF2B5EF4-FFF2-40B4-BE49-F238E27FC236}">
                <a16:creationId xmlns:a16="http://schemas.microsoft.com/office/drawing/2014/main" id="{476BF672-515A-4604-97C6-BCF71DDAAF91}"/>
              </a:ext>
            </a:extLst>
          </p:cNvPr>
          <p:cNvSpPr>
            <a:spLocks noGrp="1"/>
          </p:cNvSpPr>
          <p:nvPr>
            <p:ph idx="1"/>
          </p:nvPr>
        </p:nvSpPr>
        <p:spPr/>
        <p:txBody>
          <a:bodyPr/>
          <a:lstStyle/>
          <a:p>
            <a:r>
              <a:rPr lang="en-US" dirty="0"/>
              <a:t>To define </a:t>
            </a:r>
            <a:r>
              <a:rPr lang="en-US" dirty="0" err="1"/>
              <a:t>uluw</a:t>
            </a:r>
            <a:r>
              <a:rPr lang="en-US" dirty="0"/>
              <a:t> al-</a:t>
            </a:r>
            <a:r>
              <a:rPr lang="en-US" dirty="0" err="1"/>
              <a:t>himmah</a:t>
            </a:r>
            <a:endParaRPr lang="en-US" dirty="0"/>
          </a:p>
          <a:p>
            <a:r>
              <a:rPr lang="en-US" dirty="0"/>
              <a:t>To explain the essence of salah</a:t>
            </a:r>
          </a:p>
          <a:p>
            <a:r>
              <a:rPr lang="en-US" dirty="0"/>
              <a:t>To identify the spiritual components </a:t>
            </a:r>
            <a:r>
              <a:rPr lang="en-US"/>
              <a:t>of wudu and </a:t>
            </a:r>
            <a:r>
              <a:rPr lang="en-US" dirty="0" err="1"/>
              <a:t>qiblah</a:t>
            </a:r>
            <a:endParaRPr lang="en-GB" dirty="0"/>
          </a:p>
        </p:txBody>
      </p:sp>
    </p:spTree>
    <p:extLst>
      <p:ext uri="{BB962C8B-B14F-4D97-AF65-F5344CB8AC3E}">
        <p14:creationId xmlns:p14="http://schemas.microsoft.com/office/powerpoint/2010/main" val="224352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26338-8BB1-4C3C-BB7F-BBF2477FA628}"/>
              </a:ext>
            </a:extLst>
          </p:cNvPr>
          <p:cNvSpPr>
            <a:spLocks noGrp="1"/>
          </p:cNvSpPr>
          <p:nvPr>
            <p:ph type="title"/>
          </p:nvPr>
        </p:nvSpPr>
        <p:spPr/>
        <p:txBody>
          <a:bodyPr/>
          <a:lstStyle/>
          <a:p>
            <a:r>
              <a:rPr lang="en-US" dirty="0">
                <a:solidFill>
                  <a:srgbClr val="EFB164"/>
                </a:solidFill>
              </a:rPr>
              <a:t>Isn’t it enough that I pray </a:t>
            </a:r>
            <a:br>
              <a:rPr lang="en-US" dirty="0">
                <a:solidFill>
                  <a:srgbClr val="EFB164"/>
                </a:solidFill>
              </a:rPr>
            </a:br>
            <a:r>
              <a:rPr lang="en-US" dirty="0">
                <a:solidFill>
                  <a:srgbClr val="EFB164"/>
                </a:solidFill>
              </a:rPr>
              <a:t>5x a day?</a:t>
            </a:r>
            <a:endParaRPr lang="en-GB" dirty="0">
              <a:solidFill>
                <a:srgbClr val="EFB164"/>
              </a:solidFill>
            </a:endParaRPr>
          </a:p>
        </p:txBody>
      </p:sp>
      <p:sp>
        <p:nvSpPr>
          <p:cNvPr id="4" name="Content Placeholder 3">
            <a:extLst>
              <a:ext uri="{FF2B5EF4-FFF2-40B4-BE49-F238E27FC236}">
                <a16:creationId xmlns:a16="http://schemas.microsoft.com/office/drawing/2014/main" id="{129F5BB0-B74E-44F8-9443-96E2CEB29612}"/>
              </a:ext>
            </a:extLst>
          </p:cNvPr>
          <p:cNvSpPr>
            <a:spLocks noGrp="1"/>
          </p:cNvSpPr>
          <p:nvPr>
            <p:ph sz="half" idx="1"/>
          </p:nvPr>
        </p:nvSpPr>
        <p:spPr/>
        <p:txBody>
          <a:bodyPr>
            <a:normAutofit/>
          </a:bodyPr>
          <a:lstStyle/>
          <a:p>
            <a:pPr marL="0" indent="0" algn="ctr" rtl="1">
              <a:buNone/>
            </a:pPr>
            <a:endParaRPr lang="en-GB" sz="2000" dirty="0">
              <a:latin typeface="Sakkal Majalla" panose="02000000000000000000" pitchFamily="2" charset="-78"/>
              <a:cs typeface="Sakkal Majalla" panose="02000000000000000000" pitchFamily="2" charset="-78"/>
            </a:endParaRPr>
          </a:p>
          <a:p>
            <a:pPr marL="0" indent="0" algn="ctr" rtl="1">
              <a:buNone/>
            </a:pPr>
            <a:r>
              <a:rPr lang="ar-IQ" sz="6600" dirty="0">
                <a:latin typeface="Sakkal Majalla" panose="02000000000000000000" pitchFamily="2" charset="-78"/>
                <a:cs typeface="Sakkal Majalla" panose="02000000000000000000" pitchFamily="2" charset="-78"/>
              </a:rPr>
              <a:t>عُلُوُّ الهِمَّة</a:t>
            </a:r>
            <a:endParaRPr lang="en-GB" sz="6600" dirty="0">
              <a:latin typeface="Sakkal Majalla" panose="02000000000000000000" pitchFamily="2" charset="-78"/>
              <a:cs typeface="Sakkal Majalla" panose="02000000000000000000" pitchFamily="2" charset="-78"/>
            </a:endParaRPr>
          </a:p>
          <a:p>
            <a:pPr marL="0" indent="0" algn="ctr">
              <a:buNone/>
            </a:pPr>
            <a:endParaRPr lang="en-GB" sz="6600" dirty="0">
              <a:latin typeface="Sakkal Majalla" panose="02000000000000000000" pitchFamily="2" charset="-78"/>
              <a:cs typeface="Sakkal Majalla" panose="02000000000000000000" pitchFamily="2" charset="-78"/>
            </a:endParaRPr>
          </a:p>
          <a:p>
            <a:pPr marL="0" indent="0" algn="ctr">
              <a:buNone/>
            </a:pPr>
            <a:endParaRPr lang="en-GB" sz="6600" dirty="0">
              <a:latin typeface="Sakkal Majalla" panose="02000000000000000000" pitchFamily="2" charset="-78"/>
              <a:cs typeface="Sakkal Majalla" panose="02000000000000000000" pitchFamily="2" charset="-78"/>
            </a:endParaRPr>
          </a:p>
        </p:txBody>
      </p:sp>
      <p:sp>
        <p:nvSpPr>
          <p:cNvPr id="5" name="Content Placeholder 4">
            <a:extLst>
              <a:ext uri="{FF2B5EF4-FFF2-40B4-BE49-F238E27FC236}">
                <a16:creationId xmlns:a16="http://schemas.microsoft.com/office/drawing/2014/main" id="{6A6599AF-DBAC-459B-A99E-62A2029BC872}"/>
              </a:ext>
            </a:extLst>
          </p:cNvPr>
          <p:cNvSpPr>
            <a:spLocks noGrp="1"/>
          </p:cNvSpPr>
          <p:nvPr>
            <p:ph sz="half" idx="2"/>
          </p:nvPr>
        </p:nvSpPr>
        <p:spPr/>
        <p:txBody>
          <a:bodyPr>
            <a:normAutofit/>
          </a:bodyPr>
          <a:lstStyle/>
          <a:p>
            <a:pPr>
              <a:buFontTx/>
              <a:buChar char="-"/>
            </a:pPr>
            <a:r>
              <a:rPr lang="en-GB" sz="2000" dirty="0">
                <a:cs typeface="Sakkal Majalla" panose="02000000000000000000" pitchFamily="2" charset="-78"/>
              </a:rPr>
              <a:t>Salah without the presence of the heart is actually not accepted</a:t>
            </a:r>
          </a:p>
          <a:p>
            <a:pPr>
              <a:buFontTx/>
              <a:buChar char="-"/>
            </a:pPr>
            <a:r>
              <a:rPr lang="en-GB" sz="2000" dirty="0">
                <a:cs typeface="Sakkal Majalla" panose="02000000000000000000" pitchFamily="2" charset="-78"/>
              </a:rPr>
              <a:t>You won’t attain the purpose of salah</a:t>
            </a:r>
            <a:endParaRPr lang="en-GB" sz="2400" dirty="0">
              <a:cs typeface="Sakkal Majalla" panose="02000000000000000000" pitchFamily="2" charset="-78"/>
            </a:endParaRPr>
          </a:p>
          <a:p>
            <a:pPr marL="0" indent="0">
              <a:buNone/>
            </a:pPr>
            <a:endParaRPr lang="en-GB" sz="2400" dirty="0">
              <a:cs typeface="Sakkal Majalla" panose="02000000000000000000" pitchFamily="2" charset="-78"/>
            </a:endParaRPr>
          </a:p>
          <a:p>
            <a:pPr marL="0" indent="0">
              <a:buNone/>
            </a:pPr>
            <a:r>
              <a:rPr lang="en-GB" sz="2400" dirty="0">
                <a:cs typeface="Sakkal Majalla" panose="02000000000000000000" pitchFamily="2" charset="-78"/>
              </a:rPr>
              <a:t>[A] Read 56:7-11, and write down the 3 categories of people identified by Allah. </a:t>
            </a:r>
          </a:p>
          <a:p>
            <a:pPr marL="0" indent="0">
              <a:buNone/>
            </a:pPr>
            <a:endParaRPr lang="en-GB" sz="2400" dirty="0">
              <a:cs typeface="Sakkal Majalla" panose="02000000000000000000" pitchFamily="2" charset="-78"/>
            </a:endParaRPr>
          </a:p>
        </p:txBody>
      </p:sp>
      <p:pic>
        <p:nvPicPr>
          <p:cNvPr id="7" name="Picture 6">
            <a:extLst>
              <a:ext uri="{FF2B5EF4-FFF2-40B4-BE49-F238E27FC236}">
                <a16:creationId xmlns:a16="http://schemas.microsoft.com/office/drawing/2014/main" id="{B679B498-39C9-44D1-A302-85015F79614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83876" y="74003"/>
            <a:ext cx="1512903" cy="1259141"/>
          </a:xfrm>
          <a:prstGeom prst="rect">
            <a:avLst/>
          </a:prstGeom>
        </p:spPr>
      </p:pic>
      <p:graphicFrame>
        <p:nvGraphicFramePr>
          <p:cNvPr id="3" name="Diagram 2">
            <a:extLst>
              <a:ext uri="{FF2B5EF4-FFF2-40B4-BE49-F238E27FC236}">
                <a16:creationId xmlns:a16="http://schemas.microsoft.com/office/drawing/2014/main" id="{41556D93-767E-4F33-863D-B5693587FD3A}"/>
              </a:ext>
            </a:extLst>
          </p:cNvPr>
          <p:cNvGraphicFramePr/>
          <p:nvPr>
            <p:extLst>
              <p:ext uri="{D42A27DB-BD31-4B8C-83A1-F6EECF244321}">
                <p14:modId xmlns:p14="http://schemas.microsoft.com/office/powerpoint/2010/main" val="1493250031"/>
              </p:ext>
            </p:extLst>
          </p:nvPr>
        </p:nvGraphicFramePr>
        <p:xfrm>
          <a:off x="-457200" y="3069771"/>
          <a:ext cx="6286499" cy="3550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120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309C-6ED0-4D61-8947-2F35FB7BE544}"/>
              </a:ext>
            </a:extLst>
          </p:cNvPr>
          <p:cNvSpPr>
            <a:spLocks noGrp="1"/>
          </p:cNvSpPr>
          <p:nvPr>
            <p:ph type="title"/>
          </p:nvPr>
        </p:nvSpPr>
        <p:spPr/>
        <p:txBody>
          <a:bodyPr/>
          <a:lstStyle/>
          <a:p>
            <a:r>
              <a:rPr lang="en-US" dirty="0"/>
              <a:t>Ihsan: 3 meanings</a:t>
            </a:r>
            <a:endParaRPr lang="en-GB" dirty="0"/>
          </a:p>
        </p:txBody>
      </p:sp>
      <p:sp>
        <p:nvSpPr>
          <p:cNvPr id="3" name="Content Placeholder 2">
            <a:extLst>
              <a:ext uri="{FF2B5EF4-FFF2-40B4-BE49-F238E27FC236}">
                <a16:creationId xmlns:a16="http://schemas.microsoft.com/office/drawing/2014/main" id="{5DC38809-BF1E-460B-B256-2F4FFC03097B}"/>
              </a:ext>
            </a:extLst>
          </p:cNvPr>
          <p:cNvSpPr>
            <a:spLocks noGrp="1"/>
          </p:cNvSpPr>
          <p:nvPr>
            <p:ph idx="1"/>
          </p:nvPr>
        </p:nvSpPr>
        <p:spPr>
          <a:xfrm>
            <a:off x="5479256" y="1850571"/>
            <a:ext cx="3036093" cy="4326392"/>
          </a:xfrm>
        </p:spPr>
        <p:txBody>
          <a:body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IQ" sz="6600" b="0" i="0" u="none" strike="noStrike" kern="1200" cap="none" spc="0" normalizeH="0" baseline="0" noProof="0" dirty="0">
                <a:ln>
                  <a:noFill/>
                </a:ln>
                <a:solidFill>
                  <a:prstClr val="black"/>
                </a:solidFill>
                <a:effectLst/>
                <a:uLnTx/>
                <a:uFillTx/>
                <a:latin typeface="Sakkal Majalla" panose="02000000000000000000" pitchFamily="2" charset="-78"/>
                <a:ea typeface="Open Sans Light" panose="020B0306030504020204" pitchFamily="34" charset="0"/>
                <a:cs typeface="Sakkal Majalla" panose="02000000000000000000" pitchFamily="2" charset="-78"/>
              </a:rPr>
              <a:t>إحْسَان</a:t>
            </a:r>
            <a:endParaRPr kumimoji="0" lang="en-GB" sz="6600" b="0" i="0" u="none" strike="noStrike" kern="1200" cap="none" spc="0" normalizeH="0" baseline="0" noProof="0" dirty="0">
              <a:ln>
                <a:noFill/>
              </a:ln>
              <a:solidFill>
                <a:prstClr val="black"/>
              </a:solidFill>
              <a:effectLst/>
              <a:uLnTx/>
              <a:uFillTx/>
              <a:latin typeface="Sakkal Majalla" panose="02000000000000000000" pitchFamily="2" charset="-78"/>
              <a:ea typeface="Open Sans Light" panose="020B0306030504020204" pitchFamily="34" charset="0"/>
              <a:cs typeface="Sakkal Majalla" panose="02000000000000000000" pitchFamily="2" charset="-78"/>
            </a:endParaRPr>
          </a:p>
          <a:p>
            <a:endParaRPr lang="en-GB" dirty="0"/>
          </a:p>
        </p:txBody>
      </p:sp>
      <p:graphicFrame>
        <p:nvGraphicFramePr>
          <p:cNvPr id="4" name="Diagram 3">
            <a:extLst>
              <a:ext uri="{FF2B5EF4-FFF2-40B4-BE49-F238E27FC236}">
                <a16:creationId xmlns:a16="http://schemas.microsoft.com/office/drawing/2014/main" id="{B34B3313-F552-4F92-9B2B-47BF38380681}"/>
              </a:ext>
            </a:extLst>
          </p:cNvPr>
          <p:cNvGraphicFramePr/>
          <p:nvPr>
            <p:extLst>
              <p:ext uri="{D42A27DB-BD31-4B8C-83A1-F6EECF244321}">
                <p14:modId xmlns:p14="http://schemas.microsoft.com/office/powerpoint/2010/main" val="1999127189"/>
              </p:ext>
            </p:extLst>
          </p:nvPr>
        </p:nvGraphicFramePr>
        <p:xfrm>
          <a:off x="4017848" y="3624944"/>
          <a:ext cx="5724866" cy="2552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6DFD2F5-5D4C-4D3F-90D4-685D6F7FFED1}"/>
              </a:ext>
            </a:extLst>
          </p:cNvPr>
          <p:cNvSpPr txBox="1"/>
          <p:nvPr/>
        </p:nvSpPr>
        <p:spPr>
          <a:xfrm>
            <a:off x="524435" y="1850571"/>
            <a:ext cx="4954821"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Mulish Light" pitchFamily="2" charset="0"/>
              </a:rPr>
              <a:t>What does ‘</a:t>
            </a:r>
            <a:r>
              <a:rPr lang="en-GB" sz="2400" dirty="0" err="1">
                <a:latin typeface="Mulish Light" pitchFamily="2" charset="0"/>
              </a:rPr>
              <a:t>ihsan</a:t>
            </a:r>
            <a:r>
              <a:rPr lang="en-GB" sz="2400" dirty="0">
                <a:latin typeface="Mulish Light" pitchFamily="2" charset="0"/>
              </a:rPr>
              <a:t>’ mean?</a:t>
            </a:r>
          </a:p>
          <a:p>
            <a:pPr marL="342900" indent="-342900">
              <a:buFont typeface="Arial" panose="020B0604020202020204" pitchFamily="34" charset="0"/>
              <a:buChar char="•"/>
            </a:pPr>
            <a:r>
              <a:rPr lang="en-GB" sz="2400" dirty="0">
                <a:latin typeface="Mulish Light" pitchFamily="2" charset="0"/>
              </a:rPr>
              <a:t>Do you remember how the Prophet </a:t>
            </a:r>
            <a:r>
              <a:rPr lang="en-GB" sz="2400" dirty="0">
                <a:latin typeface="KFGQPC Arabic Symbols 01" panose="02000000000000000000" pitchFamily="2" charset="2"/>
              </a:rPr>
              <a:t>g</a:t>
            </a:r>
            <a:r>
              <a:rPr lang="en-GB" sz="2400" dirty="0">
                <a:latin typeface="Mulish Light" pitchFamily="2" charset="0"/>
              </a:rPr>
              <a:t> responded when Jibril (as) asked him ‘What is </a:t>
            </a:r>
            <a:r>
              <a:rPr lang="en-GB" sz="2400" dirty="0" err="1">
                <a:latin typeface="Mulish Light" pitchFamily="2" charset="0"/>
              </a:rPr>
              <a:t>ihsan</a:t>
            </a:r>
            <a:r>
              <a:rPr lang="en-GB" sz="2400" dirty="0">
                <a:latin typeface="Mulish Light" pitchFamily="2" charset="0"/>
              </a:rPr>
              <a:t>?’</a:t>
            </a:r>
          </a:p>
          <a:p>
            <a:pPr marL="342900" indent="-342900">
              <a:buFont typeface="Arial" panose="020B0604020202020204" pitchFamily="34" charset="0"/>
              <a:buChar char="•"/>
            </a:pPr>
            <a:endParaRPr lang="en-GB" sz="2400" dirty="0">
              <a:latin typeface="Mulish Light" pitchFamily="2" charset="0"/>
            </a:endParaRPr>
          </a:p>
          <a:p>
            <a:pPr marL="342900" indent="-342900">
              <a:buFont typeface="Arial" panose="020B0604020202020204" pitchFamily="34" charset="0"/>
              <a:buChar char="•"/>
            </a:pPr>
            <a:endParaRPr lang="en-GB" sz="2400" dirty="0">
              <a:latin typeface="Mulish Light" pitchFamily="2" charset="0"/>
            </a:endParaRPr>
          </a:p>
          <a:p>
            <a:pPr algn="ctr"/>
            <a:r>
              <a:rPr lang="en-GB" sz="2400" dirty="0">
                <a:solidFill>
                  <a:srgbClr val="EFB164"/>
                </a:solidFill>
                <a:effectLst/>
                <a:latin typeface="Mulish Light" pitchFamily="2" charset="0"/>
                <a:ea typeface="Calibri" panose="020F0502020204030204" pitchFamily="34" charset="0"/>
                <a:cs typeface="Arial" panose="020B0604020202020204" pitchFamily="34" charset="0"/>
              </a:rPr>
              <a:t>“That you worship Allah as though you are seeing Him; for if you cannot see Him, He truly sees you” (Muslim).</a:t>
            </a:r>
            <a:endParaRPr lang="en-US" sz="3600" dirty="0">
              <a:solidFill>
                <a:srgbClr val="EFB164"/>
              </a:solidFill>
              <a:latin typeface="Mulish Light" pitchFamily="2" charset="0"/>
            </a:endParaRPr>
          </a:p>
          <a:p>
            <a:endParaRPr lang="en-GB" sz="2400" dirty="0">
              <a:latin typeface="Mulish Light" pitchFamily="2" charset="0"/>
            </a:endParaRPr>
          </a:p>
        </p:txBody>
      </p:sp>
    </p:spTree>
    <p:extLst>
      <p:ext uri="{BB962C8B-B14F-4D97-AF65-F5344CB8AC3E}">
        <p14:creationId xmlns:p14="http://schemas.microsoft.com/office/powerpoint/2010/main" val="191380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4A1C-8B68-4284-AF0F-C00CD4547285}"/>
              </a:ext>
            </a:extLst>
          </p:cNvPr>
          <p:cNvSpPr>
            <a:spLocks noGrp="1"/>
          </p:cNvSpPr>
          <p:nvPr>
            <p:ph type="title"/>
          </p:nvPr>
        </p:nvSpPr>
        <p:spPr/>
        <p:txBody>
          <a:bodyPr/>
          <a:lstStyle/>
          <a:p>
            <a:r>
              <a:rPr lang="en-US" dirty="0"/>
              <a:t>The key to the treasure</a:t>
            </a:r>
            <a:endParaRPr lang="en-GB" dirty="0"/>
          </a:p>
        </p:txBody>
      </p:sp>
      <p:sp>
        <p:nvSpPr>
          <p:cNvPr id="3" name="Content Placeholder 2">
            <a:extLst>
              <a:ext uri="{FF2B5EF4-FFF2-40B4-BE49-F238E27FC236}">
                <a16:creationId xmlns:a16="http://schemas.microsoft.com/office/drawing/2014/main" id="{675F7305-5C9D-42FA-916F-1AD08B13409B}"/>
              </a:ext>
            </a:extLst>
          </p:cNvPr>
          <p:cNvSpPr>
            <a:spLocks noGrp="1"/>
          </p:cNvSpPr>
          <p:nvPr>
            <p:ph idx="1"/>
          </p:nvPr>
        </p:nvSpPr>
        <p:spPr/>
        <p:txBody>
          <a:bodyPr/>
          <a:lstStyle/>
          <a:p>
            <a:pPr marL="0" indent="0">
              <a:buNone/>
            </a:pP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800" b="1"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800" b="1"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800" b="1"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DDC8B5FE-677D-46A0-B06B-85F6C459A183}"/>
              </a:ext>
            </a:extLst>
          </p:cNvPr>
          <p:cNvPicPr>
            <a:picLocks noChangeAspect="1"/>
          </p:cNvPicPr>
          <p:nvPr/>
        </p:nvPicPr>
        <p:blipFill>
          <a:blip r:embed="rId3"/>
          <a:stretch>
            <a:fillRect/>
          </a:stretch>
        </p:blipFill>
        <p:spPr>
          <a:xfrm>
            <a:off x="4725930" y="2432957"/>
            <a:ext cx="4202572" cy="2711337"/>
          </a:xfrm>
          <a:prstGeom prst="rect">
            <a:avLst/>
          </a:prstGeom>
        </p:spPr>
      </p:pic>
      <p:pic>
        <p:nvPicPr>
          <p:cNvPr id="6" name="Picture 5">
            <a:extLst>
              <a:ext uri="{FF2B5EF4-FFF2-40B4-BE49-F238E27FC236}">
                <a16:creationId xmlns:a16="http://schemas.microsoft.com/office/drawing/2014/main" id="{91A729ED-7505-47C6-9101-D805724929A1}"/>
              </a:ext>
            </a:extLst>
          </p:cNvPr>
          <p:cNvPicPr>
            <a:picLocks noChangeAspect="1"/>
          </p:cNvPicPr>
          <p:nvPr/>
        </p:nvPicPr>
        <p:blipFill>
          <a:blip r:embed="rId4"/>
          <a:stretch>
            <a:fillRect/>
          </a:stretch>
        </p:blipFill>
        <p:spPr>
          <a:xfrm>
            <a:off x="447844" y="2432957"/>
            <a:ext cx="4067006" cy="2711337"/>
          </a:xfrm>
          <a:prstGeom prst="rect">
            <a:avLst/>
          </a:prstGeom>
        </p:spPr>
      </p:pic>
    </p:spTree>
    <p:extLst>
      <p:ext uri="{BB962C8B-B14F-4D97-AF65-F5344CB8AC3E}">
        <p14:creationId xmlns:p14="http://schemas.microsoft.com/office/powerpoint/2010/main" val="40274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341D-67C9-4B90-B4D0-2FED0FCA1A69}"/>
              </a:ext>
            </a:extLst>
          </p:cNvPr>
          <p:cNvSpPr>
            <a:spLocks noGrp="1"/>
          </p:cNvSpPr>
          <p:nvPr>
            <p:ph type="title"/>
          </p:nvPr>
        </p:nvSpPr>
        <p:spPr/>
        <p:txBody>
          <a:bodyPr/>
          <a:lstStyle/>
          <a:p>
            <a:r>
              <a:rPr lang="en-US" dirty="0"/>
              <a:t>How to attain </a:t>
            </a:r>
            <a:r>
              <a:rPr lang="en-US" dirty="0" err="1"/>
              <a:t>ihsan</a:t>
            </a:r>
            <a:endParaRPr lang="en-GB" dirty="0"/>
          </a:p>
        </p:txBody>
      </p:sp>
      <p:sp>
        <p:nvSpPr>
          <p:cNvPr id="3" name="Content Placeholder 2">
            <a:extLst>
              <a:ext uri="{FF2B5EF4-FFF2-40B4-BE49-F238E27FC236}">
                <a16:creationId xmlns:a16="http://schemas.microsoft.com/office/drawing/2014/main" id="{6B9F2B7C-03D4-46F9-804B-98851600E749}"/>
              </a:ext>
            </a:extLst>
          </p:cNvPr>
          <p:cNvSpPr>
            <a:spLocks noGrp="1"/>
          </p:cNvSpPr>
          <p:nvPr>
            <p:ph idx="1"/>
          </p:nvPr>
        </p:nvSpPr>
        <p:spPr/>
        <p:txBody>
          <a:bodyPr>
            <a:normAutofit fontScale="85000" lnSpcReduction="20000"/>
          </a:bodyPr>
          <a:lstStyle/>
          <a:p>
            <a:endParaRPr lang="en-US" dirty="0"/>
          </a:p>
          <a:p>
            <a:endParaRPr lang="en-GB" dirty="0"/>
          </a:p>
          <a:p>
            <a:pPr marL="514350" indent="-514350">
              <a:buAutoNum type="arabicParenR"/>
            </a:pPr>
            <a:r>
              <a:rPr lang="en-GB" dirty="0"/>
              <a:t>Desires</a:t>
            </a:r>
          </a:p>
          <a:p>
            <a:pPr marL="514350" indent="-514350">
              <a:buFont typeface="Arial" panose="020B0604020202020204" pitchFamily="34" charset="0"/>
              <a:buAutoNum type="arabicParenR"/>
            </a:pPr>
            <a:r>
              <a:rPr lang="en-GB" dirty="0"/>
              <a:t>Doubts</a:t>
            </a:r>
          </a:p>
          <a:p>
            <a:pPr marL="514350" indent="-514350">
              <a:buAutoNum type="arabicParenR"/>
            </a:pPr>
            <a:endParaRPr lang="en-GB" dirty="0"/>
          </a:p>
          <a:p>
            <a:pPr marL="0" indent="0">
              <a:buNone/>
            </a:pPr>
            <a:r>
              <a:rPr lang="en-GB" i="1" dirty="0">
                <a:highlight>
                  <a:srgbClr val="EFB164"/>
                </a:highlight>
              </a:rPr>
              <a:t>Cup demonstration</a:t>
            </a:r>
          </a:p>
          <a:p>
            <a:pPr marL="0" indent="0">
              <a:buNone/>
            </a:pPr>
            <a:endParaRPr lang="en-GB" dirty="0"/>
          </a:p>
          <a:p>
            <a:pPr marL="0" indent="0">
              <a:buNone/>
            </a:pPr>
            <a:endParaRPr lang="en-GB" dirty="0"/>
          </a:p>
          <a:p>
            <a:pPr marL="514350" indent="-514350">
              <a:buAutoNum type="arabicParenR"/>
            </a:pPr>
            <a:endParaRPr lang="en-GB" dirty="0"/>
          </a:p>
          <a:p>
            <a:pPr marL="0" indent="0" algn="ctr">
              <a:buNone/>
            </a:pPr>
            <a:r>
              <a:rPr lang="en-GB" dirty="0">
                <a:solidFill>
                  <a:srgbClr val="EFB164"/>
                </a:solidFill>
              </a:rPr>
              <a:t>Steer your mind to think about Allah: His majesty, His beauty, His kindness, His love and His Generosity. </a:t>
            </a:r>
          </a:p>
        </p:txBody>
      </p:sp>
      <p:pic>
        <p:nvPicPr>
          <p:cNvPr id="14" name="Picture 13">
            <a:extLst>
              <a:ext uri="{FF2B5EF4-FFF2-40B4-BE49-F238E27FC236}">
                <a16:creationId xmlns:a16="http://schemas.microsoft.com/office/drawing/2014/main" id="{2F0B431F-409E-48CF-A26E-2A942D65E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5625"/>
            <a:ext cx="3904130" cy="2602753"/>
          </a:xfrm>
          <a:prstGeom prst="rect">
            <a:avLst/>
          </a:prstGeom>
        </p:spPr>
      </p:pic>
    </p:spTree>
    <p:extLst>
      <p:ext uri="{BB962C8B-B14F-4D97-AF65-F5344CB8AC3E}">
        <p14:creationId xmlns:p14="http://schemas.microsoft.com/office/powerpoint/2010/main" val="211848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A08C-0459-4919-82A3-0DB427051925}"/>
              </a:ext>
            </a:extLst>
          </p:cNvPr>
          <p:cNvSpPr>
            <a:spLocks noGrp="1"/>
          </p:cNvSpPr>
          <p:nvPr>
            <p:ph type="title"/>
          </p:nvPr>
        </p:nvSpPr>
        <p:spPr/>
        <p:txBody>
          <a:bodyPr/>
          <a:lstStyle/>
          <a:p>
            <a:r>
              <a:rPr lang="en-GB" dirty="0"/>
              <a:t>Video</a:t>
            </a:r>
          </a:p>
        </p:txBody>
      </p:sp>
      <p:sp>
        <p:nvSpPr>
          <p:cNvPr id="3" name="Content Placeholder 2">
            <a:extLst>
              <a:ext uri="{FF2B5EF4-FFF2-40B4-BE49-F238E27FC236}">
                <a16:creationId xmlns:a16="http://schemas.microsoft.com/office/drawing/2014/main" id="{E25D36AF-5AD7-45DB-B936-36AA803375C7}"/>
              </a:ext>
            </a:extLst>
          </p:cNvPr>
          <p:cNvSpPr>
            <a:spLocks noGrp="1"/>
          </p:cNvSpPr>
          <p:nvPr>
            <p:ph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Humility (</a:t>
            </a:r>
            <a:r>
              <a:rPr lang="en-GB" sz="1800" dirty="0" err="1">
                <a:effectLst/>
                <a:latin typeface="Calibri" panose="020F0502020204030204" pitchFamily="34" charset="0"/>
                <a:ea typeface="Calibri" panose="020F0502020204030204" pitchFamily="34" charset="0"/>
                <a:cs typeface="Arial" panose="020B0604020202020204" pitchFamily="34" charset="0"/>
              </a:rPr>
              <a:t>Khushu</a:t>
            </a:r>
            <a:r>
              <a:rPr lang="en-GB" sz="1800" dirty="0">
                <a:effectLst/>
                <a:latin typeface="Calibri" panose="020F0502020204030204" pitchFamily="34" charset="0"/>
                <a:ea typeface="Calibri" panose="020F0502020204030204" pitchFamily="34" charset="0"/>
                <a:cs typeface="Arial" panose="020B0604020202020204" pitchFamily="34" charset="0"/>
              </a:rPr>
              <a:t>) In Salah | Speechless | </a:t>
            </a:r>
            <a:r>
              <a:rPr lang="en-GB" sz="1800" dirty="0" err="1">
                <a:effectLst/>
                <a:latin typeface="Calibri" panose="020F0502020204030204" pitchFamily="34" charset="0"/>
                <a:ea typeface="Calibri" panose="020F0502020204030204" pitchFamily="34" charset="0"/>
                <a:cs typeface="Arial" panose="020B0604020202020204" pitchFamily="34" charset="0"/>
              </a:rPr>
              <a:t>Moutasem</a:t>
            </a:r>
            <a:r>
              <a:rPr lang="en-GB" sz="1800" dirty="0">
                <a:effectLst/>
                <a:latin typeface="Calibri" panose="020F0502020204030204" pitchFamily="34" charset="0"/>
                <a:ea typeface="Calibri" panose="020F0502020204030204" pitchFamily="34" charset="0"/>
                <a:cs typeface="Arial" panose="020B0604020202020204" pitchFamily="34" charset="0"/>
              </a:rPr>
              <a:t> Al-</a:t>
            </a:r>
            <a:r>
              <a:rPr lang="en-GB" sz="1800" dirty="0" err="1">
                <a:effectLst/>
                <a:latin typeface="Calibri" panose="020F0502020204030204" pitchFamily="34" charset="0"/>
                <a:ea typeface="Calibri" panose="020F0502020204030204" pitchFamily="34" charset="0"/>
                <a:cs typeface="Arial" panose="020B0604020202020204" pitchFamily="34" charset="0"/>
              </a:rPr>
              <a:t>Hameedi</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800" dirty="0">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https://www.youtube.com/watch?v=EtkVAiDaYVE </a:t>
            </a:r>
            <a:endParaRPr lang="en-GB" dirty="0"/>
          </a:p>
        </p:txBody>
      </p:sp>
    </p:spTree>
    <p:extLst>
      <p:ext uri="{BB962C8B-B14F-4D97-AF65-F5344CB8AC3E}">
        <p14:creationId xmlns:p14="http://schemas.microsoft.com/office/powerpoint/2010/main" val="357234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AF3A-7101-4D93-97EE-E97D2F5B8FDC}"/>
              </a:ext>
            </a:extLst>
          </p:cNvPr>
          <p:cNvSpPr>
            <a:spLocks noGrp="1"/>
          </p:cNvSpPr>
          <p:nvPr>
            <p:ph type="title"/>
          </p:nvPr>
        </p:nvSpPr>
        <p:spPr/>
        <p:txBody>
          <a:bodyPr/>
          <a:lstStyle/>
          <a:p>
            <a:r>
              <a:rPr lang="en-US" dirty="0"/>
              <a:t>Wudu</a:t>
            </a:r>
            <a:endParaRPr lang="en-GB" dirty="0"/>
          </a:p>
        </p:txBody>
      </p:sp>
      <p:sp>
        <p:nvSpPr>
          <p:cNvPr id="3" name="Content Placeholder 2">
            <a:extLst>
              <a:ext uri="{FF2B5EF4-FFF2-40B4-BE49-F238E27FC236}">
                <a16:creationId xmlns:a16="http://schemas.microsoft.com/office/drawing/2014/main" id="{1C007188-A3FD-4EA5-B02B-BF9A05FB4CBF}"/>
              </a:ext>
            </a:extLst>
          </p:cNvPr>
          <p:cNvSpPr>
            <a:spLocks noGrp="1"/>
          </p:cNvSpPr>
          <p:nvPr>
            <p:ph idx="1"/>
          </p:nvPr>
        </p:nvSpPr>
        <p:spPr/>
        <p:txBody>
          <a:bodyPr/>
          <a:lstStyle/>
          <a:p>
            <a:pPr marL="0" indent="0">
              <a:buNone/>
            </a:pPr>
            <a:r>
              <a:rPr lang="en-US" dirty="0"/>
              <a:t>[A] What can you keep in mind when you do wudu?</a:t>
            </a:r>
            <a:endParaRPr lang="en-GB" dirty="0"/>
          </a:p>
        </p:txBody>
      </p:sp>
      <p:pic>
        <p:nvPicPr>
          <p:cNvPr id="5" name="Picture 4">
            <a:extLst>
              <a:ext uri="{FF2B5EF4-FFF2-40B4-BE49-F238E27FC236}">
                <a16:creationId xmlns:a16="http://schemas.microsoft.com/office/drawing/2014/main" id="{FF6A6ED2-A675-4927-B947-D0D6105226E1}"/>
              </a:ext>
            </a:extLst>
          </p:cNvPr>
          <p:cNvPicPr>
            <a:picLocks noChangeAspect="1"/>
          </p:cNvPicPr>
          <p:nvPr/>
        </p:nvPicPr>
        <p:blipFill>
          <a:blip r:embed="rId3"/>
          <a:stretch>
            <a:fillRect/>
          </a:stretch>
        </p:blipFill>
        <p:spPr>
          <a:xfrm>
            <a:off x="455279" y="2920319"/>
            <a:ext cx="5087371" cy="3391580"/>
          </a:xfrm>
          <a:prstGeom prst="rect">
            <a:avLst/>
          </a:prstGeom>
        </p:spPr>
      </p:pic>
      <p:sp>
        <p:nvSpPr>
          <p:cNvPr id="4" name="TextBox 3">
            <a:extLst>
              <a:ext uri="{FF2B5EF4-FFF2-40B4-BE49-F238E27FC236}">
                <a16:creationId xmlns:a16="http://schemas.microsoft.com/office/drawing/2014/main" id="{D46748B0-CB3C-47FE-8F6B-D0D353DC08A2}"/>
              </a:ext>
            </a:extLst>
          </p:cNvPr>
          <p:cNvSpPr txBox="1"/>
          <p:nvPr/>
        </p:nvSpPr>
        <p:spPr>
          <a:xfrm>
            <a:off x="5836024" y="2931459"/>
            <a:ext cx="3025588" cy="954107"/>
          </a:xfrm>
          <a:prstGeom prst="rect">
            <a:avLst/>
          </a:prstGeom>
          <a:noFill/>
        </p:spPr>
        <p:txBody>
          <a:bodyPr wrap="square" rtlCol="0">
            <a:spAutoFit/>
          </a:bodyPr>
          <a:lstStyle/>
          <a:p>
            <a:pPr algn="ctr"/>
            <a:r>
              <a:rPr lang="en-US" sz="2800" dirty="0" err="1">
                <a:solidFill>
                  <a:srgbClr val="231F20"/>
                </a:solidFill>
                <a:effectLst/>
                <a:latin typeface="Mulish" pitchFamily="2" charset="0"/>
                <a:ea typeface="Times New Roman" panose="02020603050405020304" pitchFamily="18" charset="0"/>
              </a:rPr>
              <a:t>ʿUthmān</a:t>
            </a:r>
            <a:r>
              <a:rPr lang="en-US" sz="2800" spc="-90" dirty="0">
                <a:solidFill>
                  <a:srgbClr val="231F20"/>
                </a:solidFill>
                <a:effectLst/>
                <a:latin typeface="Mulish" pitchFamily="2" charset="0"/>
                <a:ea typeface="Times New Roman" panose="02020603050405020304" pitchFamily="18" charset="0"/>
              </a:rPr>
              <a:t> </a:t>
            </a:r>
            <a:r>
              <a:rPr lang="en-US" sz="2800" dirty="0">
                <a:solidFill>
                  <a:srgbClr val="231F20"/>
                </a:solidFill>
                <a:effectLst/>
                <a:latin typeface="Mulish" pitchFamily="2" charset="0"/>
                <a:ea typeface="Times New Roman" panose="02020603050405020304" pitchFamily="18" charset="0"/>
              </a:rPr>
              <a:t>b.</a:t>
            </a:r>
            <a:r>
              <a:rPr lang="en-US" sz="2800" spc="-85" dirty="0">
                <a:solidFill>
                  <a:srgbClr val="231F20"/>
                </a:solidFill>
                <a:effectLst/>
                <a:latin typeface="Mulish" pitchFamily="2" charset="0"/>
                <a:ea typeface="Times New Roman" panose="02020603050405020304" pitchFamily="18" charset="0"/>
              </a:rPr>
              <a:t> </a:t>
            </a:r>
            <a:r>
              <a:rPr lang="en-US" sz="2800" dirty="0" err="1">
                <a:solidFill>
                  <a:srgbClr val="231F20"/>
                </a:solidFill>
                <a:effectLst/>
                <a:latin typeface="Mulish" pitchFamily="2" charset="0"/>
                <a:ea typeface="Times New Roman" panose="02020603050405020304" pitchFamily="18" charset="0"/>
              </a:rPr>
              <a:t>ʿAffān</a:t>
            </a:r>
            <a:r>
              <a:rPr lang="en-US" sz="2800" spc="-80" dirty="0">
                <a:solidFill>
                  <a:srgbClr val="231F20"/>
                </a:solidFill>
                <a:effectLst/>
                <a:latin typeface="Mulish" pitchFamily="2" charset="0"/>
                <a:ea typeface="Times New Roman" panose="02020603050405020304" pitchFamily="18" charset="0"/>
              </a:rPr>
              <a:t> </a:t>
            </a:r>
            <a:r>
              <a:rPr lang="en-US" sz="2800" dirty="0">
                <a:solidFill>
                  <a:srgbClr val="231F20"/>
                </a:solidFill>
                <a:effectLst/>
                <a:latin typeface="KFGQPC Arabic Symbols 01" panose="02000000000000000000" pitchFamily="2" charset="2"/>
                <a:ea typeface="Times New Roman" panose="02020603050405020304" pitchFamily="18" charset="0"/>
              </a:rPr>
              <a:t></a:t>
            </a:r>
            <a:r>
              <a:rPr lang="en-US" sz="2800" spc="-110" dirty="0">
                <a:solidFill>
                  <a:srgbClr val="231F20"/>
                </a:solidFill>
                <a:effectLst/>
                <a:latin typeface="Mulish" pitchFamily="2" charset="0"/>
                <a:ea typeface="Times New Roman" panose="02020603050405020304" pitchFamily="18" charset="0"/>
              </a:rPr>
              <a:t> </a:t>
            </a:r>
            <a:endParaRPr lang="en-GB" sz="2800" dirty="0">
              <a:latin typeface="Mulish" pitchFamily="2" charset="0"/>
            </a:endParaRPr>
          </a:p>
        </p:txBody>
      </p:sp>
      <p:pic>
        <p:nvPicPr>
          <p:cNvPr id="7" name="Graphic 6" descr="Angel face with no fill">
            <a:extLst>
              <a:ext uri="{FF2B5EF4-FFF2-40B4-BE49-F238E27FC236}">
                <a16:creationId xmlns:a16="http://schemas.microsoft.com/office/drawing/2014/main" id="{4284D9F8-16CD-4F1E-A1A3-27DBB8F018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6643" y="4432613"/>
            <a:ext cx="1744350" cy="1744350"/>
          </a:xfrm>
          <a:prstGeom prst="rect">
            <a:avLst/>
          </a:prstGeom>
        </p:spPr>
      </p:pic>
    </p:spTree>
    <p:extLst>
      <p:ext uri="{BB962C8B-B14F-4D97-AF65-F5344CB8AC3E}">
        <p14:creationId xmlns:p14="http://schemas.microsoft.com/office/powerpoint/2010/main" val="42731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17682</TotalTime>
  <Words>1046</Words>
  <Application>Microsoft Office PowerPoint</Application>
  <PresentationFormat>On-screen Show (4:3)</PresentationFormat>
  <Paragraphs>121</Paragraphs>
  <Slides>13</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Times New Roman</vt:lpstr>
      <vt:lpstr>KFGQPC Uthman Taha Naskh</vt:lpstr>
      <vt:lpstr>Mulish Light</vt:lpstr>
      <vt:lpstr>Cabin</vt:lpstr>
      <vt:lpstr>var(--body_typography-font-family)</vt:lpstr>
      <vt:lpstr>KFGQPC Arabic Symbols 01</vt:lpstr>
      <vt:lpstr>Calibri</vt:lpstr>
      <vt:lpstr>Sakkal Majalla</vt:lpstr>
      <vt:lpstr>Mulish</vt:lpstr>
      <vt:lpstr>Cabin Medium</vt:lpstr>
      <vt:lpstr>Arial</vt:lpstr>
      <vt:lpstr>Calibri Light</vt:lpstr>
      <vt:lpstr>Office Theme</vt:lpstr>
      <vt:lpstr>Starter</vt:lpstr>
      <vt:lpstr>Session 2</vt:lpstr>
      <vt:lpstr>LOs</vt:lpstr>
      <vt:lpstr>Isn’t it enough that I pray  5x a day?</vt:lpstr>
      <vt:lpstr>Ihsan: 3 meanings</vt:lpstr>
      <vt:lpstr>The key to the treasure</vt:lpstr>
      <vt:lpstr>How to attain ihsan</vt:lpstr>
      <vt:lpstr>Video</vt:lpstr>
      <vt:lpstr>Wudu</vt:lpstr>
      <vt:lpstr>Qiblah</vt:lpstr>
      <vt:lpstr>The Adhkar Bank</vt:lpstr>
      <vt:lpstr>Plenary</vt:lpstr>
      <vt:lpstr>Practising What We’re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UH</dc:creator>
  <cp:lastModifiedBy>UH</cp:lastModifiedBy>
  <cp:revision>52</cp:revision>
  <dcterms:created xsi:type="dcterms:W3CDTF">2020-11-25T11:56:11Z</dcterms:created>
  <dcterms:modified xsi:type="dcterms:W3CDTF">2022-05-18T10:38:40Z</dcterms:modified>
</cp:coreProperties>
</file>