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1"/>
  </p:notesMasterIdLst>
  <p:sldIdLst>
    <p:sldId id="286" r:id="rId2"/>
    <p:sldId id="282" r:id="rId3"/>
    <p:sldId id="283" r:id="rId4"/>
    <p:sldId id="256" r:id="rId5"/>
    <p:sldId id="275" r:id="rId6"/>
    <p:sldId id="277" r:id="rId7"/>
    <p:sldId id="278" r:id="rId8"/>
    <p:sldId id="274" r:id="rId9"/>
    <p:sldId id="272" r:id="rId10"/>
    <p:sldId id="287" r:id="rId11"/>
    <p:sldId id="279" r:id="rId12"/>
    <p:sldId id="271" r:id="rId13"/>
    <p:sldId id="270" r:id="rId14"/>
    <p:sldId id="284" r:id="rId15"/>
    <p:sldId id="273" r:id="rId16"/>
    <p:sldId id="258" r:id="rId17"/>
    <p:sldId id="280" r:id="rId18"/>
    <p:sldId id="268" r:id="rId19"/>
    <p:sldId id="276" r:id="rId20"/>
  </p:sldIdLst>
  <p:sldSz cx="9144000" cy="6858000" type="screen4x3"/>
  <p:notesSz cx="6858000" cy="9144000"/>
  <p:embeddedFontLst>
    <p:embeddedFont>
      <p:font typeface="Cabin" panose="00000500000000000000" pitchFamily="2" charset="0"/>
      <p:regular r:id="rId22"/>
      <p:bold r:id="rId23"/>
      <p:italic r:id="rId24"/>
      <p:boldItalic r:id="rId25"/>
    </p:embeddedFont>
    <p:embeddedFont>
      <p:font typeface="Cabin Medium" panose="00000600000000000000" pitchFamily="2" charset="0"/>
      <p:regular r:id="rId26"/>
      <p:italic r:id="rId27"/>
    </p:embeddedFont>
    <p:embeddedFont>
      <p:font typeface="Calibri" panose="020F0502020204030204" pitchFamily="34" charset="0"/>
      <p:regular r:id="rId28"/>
      <p:bold r:id="rId29"/>
    </p:embeddedFont>
    <p:embeddedFont>
      <p:font typeface="Dubai" panose="020B0503030403030204" pitchFamily="34" charset="-78"/>
      <p:regular r:id="rId30"/>
      <p:bold r:id="rId31"/>
    </p:embeddedFont>
    <p:embeddedFont>
      <p:font typeface="Dubai Light" panose="020B0303030403030204" pitchFamily="34" charset="-78"/>
      <p:regular r:id="rId32"/>
    </p:embeddedFont>
    <p:embeddedFont>
      <p:font typeface="Garamond" panose="02020404030301010803" pitchFamily="18" charset="0"/>
      <p:regular r:id="rId33"/>
      <p:bold r:id="rId34"/>
      <p:italic r:id="rId35"/>
    </p:embeddedFont>
    <p:embeddedFont>
      <p:font typeface="KFGQPC Arabic Symbols 01" panose="02000000000000000000" pitchFamily="2" charset="2"/>
      <p:regular r:id="rId36"/>
    </p:embeddedFont>
    <p:embeddedFont>
      <p:font typeface="KFGQPC Uthman Taha Naskh" panose="02000000000000000000" pitchFamily="2" charset="-78"/>
      <p:regular r:id="rId37"/>
      <p:bold r:id="rId38"/>
    </p:embeddedFont>
    <p:embeddedFont>
      <p:font typeface="Mulish Light" pitchFamily="2" charset="0"/>
      <p:regular r:id="rId39"/>
      <p:italic r:id="rId4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2BE"/>
    <a:srgbClr val="014D4B"/>
    <a:srgbClr val="EFB164"/>
    <a:srgbClr val="1C4255"/>
    <a:srgbClr val="D0A3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5793" autoAdjust="0"/>
  </p:normalViewPr>
  <p:slideViewPr>
    <p:cSldViewPr snapToGrid="0">
      <p:cViewPr varScale="1">
        <p:scale>
          <a:sx n="53" d="100"/>
          <a:sy n="53" d="100"/>
        </p:scale>
        <p:origin x="2270"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font" Target="fonts/font18.fntdata"/><Relationship Id="rId21" Type="http://schemas.openxmlformats.org/officeDocument/2006/relationships/notesMaster" Target="notesMasters/notesMaster1.xml"/><Relationship Id="rId34" Type="http://schemas.openxmlformats.org/officeDocument/2006/relationships/font" Target="fonts/font13.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554E39-85DB-4432-89A6-B31418A82C91}"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n-GB"/>
        </a:p>
      </dgm:t>
    </dgm:pt>
    <dgm:pt modelId="{F7AFF0E8-F095-440D-9CA4-24BB8F283BCD}">
      <dgm:prSet phldrT="[Text]" custT="1"/>
      <dgm:spPr>
        <a:solidFill>
          <a:srgbClr val="F2D2BE"/>
        </a:solidFill>
      </dgm:spPr>
      <dgm:t>
        <a:bodyPr/>
        <a:lstStyle/>
        <a:p>
          <a:r>
            <a:rPr lang="en-US" sz="1800" b="1" dirty="0">
              <a:solidFill>
                <a:srgbClr val="014D4B"/>
              </a:solidFill>
              <a:latin typeface="Mulish Light" pitchFamily="2" charset="0"/>
            </a:rPr>
            <a:t>How to attain </a:t>
          </a:r>
          <a:r>
            <a:rPr lang="en-US" sz="1800" b="1" dirty="0" err="1">
              <a:solidFill>
                <a:srgbClr val="014D4B"/>
              </a:solidFill>
              <a:latin typeface="Mulish Light" pitchFamily="2" charset="0"/>
            </a:rPr>
            <a:t>khushu</a:t>
          </a:r>
          <a:endParaRPr lang="en-GB" sz="1800" b="1" dirty="0">
            <a:solidFill>
              <a:srgbClr val="014D4B"/>
            </a:solidFill>
            <a:latin typeface="Mulish Light" pitchFamily="2" charset="0"/>
          </a:endParaRPr>
        </a:p>
      </dgm:t>
    </dgm:pt>
    <dgm:pt modelId="{85343040-1560-443D-BC99-55B77F77BFC0}" type="parTrans" cxnId="{A5863B6A-DF42-46ED-A25E-FCEDA6577C5B}">
      <dgm:prSet/>
      <dgm:spPr/>
      <dgm:t>
        <a:bodyPr/>
        <a:lstStyle/>
        <a:p>
          <a:endParaRPr lang="en-GB"/>
        </a:p>
      </dgm:t>
    </dgm:pt>
    <dgm:pt modelId="{37B46767-57ED-4675-8409-3B1C7F24411D}" type="sibTrans" cxnId="{A5863B6A-DF42-46ED-A25E-FCEDA6577C5B}">
      <dgm:prSet/>
      <dgm:spPr/>
      <dgm:t>
        <a:bodyPr/>
        <a:lstStyle/>
        <a:p>
          <a:endParaRPr lang="en-GB"/>
        </a:p>
      </dgm:t>
    </dgm:pt>
    <dgm:pt modelId="{30818AB0-B837-4D9A-961A-EFCEEB2F430B}">
      <dgm:prSet phldrT="[Text]"/>
      <dgm:spPr>
        <a:solidFill>
          <a:srgbClr val="F2D2BE"/>
        </a:solidFill>
      </dgm:spPr>
      <dgm:t>
        <a:bodyPr/>
        <a:lstStyle/>
        <a:p>
          <a:r>
            <a:rPr lang="en-US" dirty="0">
              <a:solidFill>
                <a:schemeClr val="tx1"/>
              </a:solidFill>
              <a:latin typeface="Mulish Light" pitchFamily="2" charset="0"/>
            </a:rPr>
            <a:t>Think we are standing directly in front of Allah and talking to Him. </a:t>
          </a:r>
          <a:endParaRPr lang="en-GB" dirty="0">
            <a:solidFill>
              <a:schemeClr val="tx1"/>
            </a:solidFill>
            <a:latin typeface="Mulish Light" pitchFamily="2" charset="0"/>
          </a:endParaRPr>
        </a:p>
      </dgm:t>
    </dgm:pt>
    <dgm:pt modelId="{12CFABEB-FA3F-4C32-A213-E8157DF8BCAD}" type="parTrans" cxnId="{5DAE88E5-2646-4AC4-95EB-1E97BE41353E}">
      <dgm:prSet/>
      <dgm:spPr>
        <a:ln>
          <a:solidFill>
            <a:srgbClr val="014D4B"/>
          </a:solidFill>
        </a:ln>
      </dgm:spPr>
      <dgm:t>
        <a:bodyPr/>
        <a:lstStyle/>
        <a:p>
          <a:endParaRPr lang="en-GB"/>
        </a:p>
      </dgm:t>
    </dgm:pt>
    <dgm:pt modelId="{551F34B2-26CE-4E76-A9DB-AA3AD8D1DFB6}" type="sibTrans" cxnId="{5DAE88E5-2646-4AC4-95EB-1E97BE41353E}">
      <dgm:prSet/>
      <dgm:spPr/>
      <dgm:t>
        <a:bodyPr/>
        <a:lstStyle/>
        <a:p>
          <a:endParaRPr lang="en-GB"/>
        </a:p>
      </dgm:t>
    </dgm:pt>
    <dgm:pt modelId="{CF30FCB9-4760-444E-A96B-0DA97D37CFD1}">
      <dgm:prSet phldrT="[Text]"/>
      <dgm:spPr>
        <a:solidFill>
          <a:srgbClr val="F2D2BE"/>
        </a:solidFill>
      </dgm:spPr>
      <dgm:t>
        <a:bodyPr/>
        <a:lstStyle/>
        <a:p>
          <a:r>
            <a:rPr lang="en-US" dirty="0">
              <a:solidFill>
                <a:schemeClr val="tx1"/>
              </a:solidFill>
              <a:latin typeface="Mulish Light" pitchFamily="2" charset="0"/>
            </a:rPr>
            <a:t>Learn the meaning of every word you say in salah and reflect upon it</a:t>
          </a:r>
          <a:endParaRPr lang="en-GB" dirty="0">
            <a:solidFill>
              <a:schemeClr val="tx1"/>
            </a:solidFill>
            <a:latin typeface="Mulish Light" pitchFamily="2" charset="0"/>
          </a:endParaRPr>
        </a:p>
      </dgm:t>
    </dgm:pt>
    <dgm:pt modelId="{87A33D76-65F5-41EA-87F5-F4DD4C937281}" type="parTrans" cxnId="{C2AD9B01-6E1D-4468-9E47-025E671F3BEE}">
      <dgm:prSet/>
      <dgm:spPr>
        <a:ln>
          <a:solidFill>
            <a:srgbClr val="014D4B"/>
          </a:solidFill>
        </a:ln>
      </dgm:spPr>
      <dgm:t>
        <a:bodyPr/>
        <a:lstStyle/>
        <a:p>
          <a:endParaRPr lang="en-GB"/>
        </a:p>
      </dgm:t>
    </dgm:pt>
    <dgm:pt modelId="{46E8569E-7F96-469C-B01A-C07361DC8CB2}" type="sibTrans" cxnId="{C2AD9B01-6E1D-4468-9E47-025E671F3BEE}">
      <dgm:prSet/>
      <dgm:spPr/>
      <dgm:t>
        <a:bodyPr/>
        <a:lstStyle/>
        <a:p>
          <a:endParaRPr lang="en-GB"/>
        </a:p>
      </dgm:t>
    </dgm:pt>
    <dgm:pt modelId="{D70C2FF8-4011-431D-9756-67AC389880BB}">
      <dgm:prSet phldrT="[Text]"/>
      <dgm:spPr>
        <a:solidFill>
          <a:srgbClr val="F2D2BE"/>
        </a:solidFill>
      </dgm:spPr>
      <dgm:t>
        <a:bodyPr/>
        <a:lstStyle/>
        <a:p>
          <a:r>
            <a:rPr lang="en-US" dirty="0">
              <a:solidFill>
                <a:schemeClr val="tx1"/>
              </a:solidFill>
              <a:latin typeface="Mulish Light" pitchFamily="2" charset="0"/>
            </a:rPr>
            <a:t>Vary your adhkār</a:t>
          </a:r>
          <a:endParaRPr lang="en-GB" dirty="0">
            <a:solidFill>
              <a:schemeClr val="tx1"/>
            </a:solidFill>
            <a:latin typeface="Mulish Light" pitchFamily="2" charset="0"/>
          </a:endParaRPr>
        </a:p>
      </dgm:t>
    </dgm:pt>
    <dgm:pt modelId="{976DDC1F-AE74-4515-93BE-D8F755F32EB0}" type="parTrans" cxnId="{11A0A405-AB1A-4915-BA13-514B1B6B3980}">
      <dgm:prSet/>
      <dgm:spPr>
        <a:ln>
          <a:solidFill>
            <a:srgbClr val="014D4B"/>
          </a:solidFill>
        </a:ln>
      </dgm:spPr>
      <dgm:t>
        <a:bodyPr/>
        <a:lstStyle/>
        <a:p>
          <a:endParaRPr lang="en-GB"/>
        </a:p>
      </dgm:t>
    </dgm:pt>
    <dgm:pt modelId="{B532B2F5-725D-4B8F-AF15-A1FE3BCB899C}" type="sibTrans" cxnId="{11A0A405-AB1A-4915-BA13-514B1B6B3980}">
      <dgm:prSet/>
      <dgm:spPr/>
      <dgm:t>
        <a:bodyPr/>
        <a:lstStyle/>
        <a:p>
          <a:endParaRPr lang="en-GB"/>
        </a:p>
      </dgm:t>
    </dgm:pt>
    <dgm:pt modelId="{387B0DF8-33EE-4C34-8BFD-FD1517EFE72A}">
      <dgm:prSet phldrT="[Text]"/>
      <dgm:spPr>
        <a:solidFill>
          <a:srgbClr val="F2D2BE"/>
        </a:solidFill>
      </dgm:spPr>
      <dgm:t>
        <a:bodyPr/>
        <a:lstStyle/>
        <a:p>
          <a:r>
            <a:rPr lang="en-US" dirty="0">
              <a:solidFill>
                <a:schemeClr val="tx1"/>
              </a:solidFill>
              <a:latin typeface="Mulish Light" pitchFamily="2" charset="0"/>
            </a:rPr>
            <a:t>Take your time in each posture. Don’t rush/jump up and down.</a:t>
          </a:r>
          <a:endParaRPr lang="en-GB" dirty="0">
            <a:solidFill>
              <a:schemeClr val="tx1"/>
            </a:solidFill>
            <a:latin typeface="Mulish Light" pitchFamily="2" charset="0"/>
          </a:endParaRPr>
        </a:p>
      </dgm:t>
    </dgm:pt>
    <dgm:pt modelId="{6997CB7D-1BFE-4DAF-9FDF-2AB06D1DEA16}" type="parTrans" cxnId="{E7E0A048-4C4A-4ABA-A33D-F5BECFEC41D3}">
      <dgm:prSet/>
      <dgm:spPr>
        <a:ln>
          <a:solidFill>
            <a:srgbClr val="014D4B"/>
          </a:solidFill>
        </a:ln>
      </dgm:spPr>
      <dgm:t>
        <a:bodyPr/>
        <a:lstStyle/>
        <a:p>
          <a:endParaRPr lang="en-GB"/>
        </a:p>
      </dgm:t>
    </dgm:pt>
    <dgm:pt modelId="{7D37C78F-64EF-4FF6-9484-8469F5E21BF1}" type="sibTrans" cxnId="{E7E0A048-4C4A-4ABA-A33D-F5BECFEC41D3}">
      <dgm:prSet/>
      <dgm:spPr/>
      <dgm:t>
        <a:bodyPr/>
        <a:lstStyle/>
        <a:p>
          <a:endParaRPr lang="en-GB"/>
        </a:p>
      </dgm:t>
    </dgm:pt>
    <dgm:pt modelId="{AFC88B50-DC7A-4B52-A354-DC12B42C60AA}">
      <dgm:prSet phldrT="[Text]"/>
      <dgm:spPr>
        <a:solidFill>
          <a:srgbClr val="F2D2BE"/>
        </a:solidFill>
      </dgm:spPr>
      <dgm:t>
        <a:bodyPr/>
        <a:lstStyle/>
        <a:p>
          <a:r>
            <a:rPr lang="en-US" dirty="0">
              <a:solidFill>
                <a:schemeClr val="tx1"/>
              </a:solidFill>
              <a:latin typeface="Mulish Light" pitchFamily="2" charset="0"/>
            </a:rPr>
            <a:t>Beg Allah to give us </a:t>
          </a:r>
          <a:r>
            <a:rPr lang="en-US" dirty="0" err="1">
              <a:solidFill>
                <a:schemeClr val="tx1"/>
              </a:solidFill>
              <a:latin typeface="Mulish Light" pitchFamily="2" charset="0"/>
            </a:rPr>
            <a:t>tawfiq</a:t>
          </a:r>
          <a:r>
            <a:rPr lang="en-US" dirty="0">
              <a:solidFill>
                <a:schemeClr val="tx1"/>
              </a:solidFill>
              <a:latin typeface="Mulish Light" pitchFamily="2" charset="0"/>
            </a:rPr>
            <a:t> to pray salah with </a:t>
          </a:r>
          <a:r>
            <a:rPr lang="en-US" dirty="0" err="1">
              <a:solidFill>
                <a:schemeClr val="tx1"/>
              </a:solidFill>
              <a:latin typeface="Mulish Light" pitchFamily="2" charset="0"/>
            </a:rPr>
            <a:t>khushu</a:t>
          </a:r>
          <a:endParaRPr lang="en-GB" dirty="0">
            <a:solidFill>
              <a:schemeClr val="tx1"/>
            </a:solidFill>
            <a:latin typeface="Mulish Light" pitchFamily="2" charset="0"/>
          </a:endParaRPr>
        </a:p>
      </dgm:t>
    </dgm:pt>
    <dgm:pt modelId="{4E6A468E-DD01-4927-905F-6B16F504D0D1}" type="parTrans" cxnId="{FFB1C010-0439-40F8-B184-9A1C18E0DD3F}">
      <dgm:prSet/>
      <dgm:spPr>
        <a:ln>
          <a:solidFill>
            <a:srgbClr val="014D4B"/>
          </a:solidFill>
        </a:ln>
      </dgm:spPr>
      <dgm:t>
        <a:bodyPr/>
        <a:lstStyle/>
        <a:p>
          <a:endParaRPr lang="en-GB"/>
        </a:p>
      </dgm:t>
    </dgm:pt>
    <dgm:pt modelId="{E8A2EF67-54BF-41B9-B824-7DA17FD8621C}" type="sibTrans" cxnId="{FFB1C010-0439-40F8-B184-9A1C18E0DD3F}">
      <dgm:prSet/>
      <dgm:spPr/>
      <dgm:t>
        <a:bodyPr/>
        <a:lstStyle/>
        <a:p>
          <a:endParaRPr lang="en-GB"/>
        </a:p>
      </dgm:t>
    </dgm:pt>
    <dgm:pt modelId="{140A6A04-95C6-4B5F-A4D8-FFCB33931F60}" type="pres">
      <dgm:prSet presAssocID="{F7554E39-85DB-4432-89A6-B31418A82C91}" presName="cycle" presStyleCnt="0">
        <dgm:presLayoutVars>
          <dgm:chMax val="1"/>
          <dgm:dir/>
          <dgm:animLvl val="ctr"/>
          <dgm:resizeHandles val="exact"/>
        </dgm:presLayoutVars>
      </dgm:prSet>
      <dgm:spPr/>
    </dgm:pt>
    <dgm:pt modelId="{6ACE97CC-1485-4C27-83D9-8EDE7EB346C5}" type="pres">
      <dgm:prSet presAssocID="{F7AFF0E8-F095-440D-9CA4-24BB8F283BCD}" presName="centerShape" presStyleLbl="node0" presStyleIdx="0" presStyleCnt="1"/>
      <dgm:spPr/>
    </dgm:pt>
    <dgm:pt modelId="{8D809C6F-335F-455A-83B3-597996E4B318}" type="pres">
      <dgm:prSet presAssocID="{12CFABEB-FA3F-4C32-A213-E8157DF8BCAD}" presName="Name9" presStyleLbl="parChTrans1D2" presStyleIdx="0" presStyleCnt="5"/>
      <dgm:spPr/>
    </dgm:pt>
    <dgm:pt modelId="{84D75869-5556-4D35-B88C-3D307F9674F0}" type="pres">
      <dgm:prSet presAssocID="{12CFABEB-FA3F-4C32-A213-E8157DF8BCAD}" presName="connTx" presStyleLbl="parChTrans1D2" presStyleIdx="0" presStyleCnt="5"/>
      <dgm:spPr/>
    </dgm:pt>
    <dgm:pt modelId="{DFB9D742-0211-4E18-9A80-D91605F22850}" type="pres">
      <dgm:prSet presAssocID="{30818AB0-B837-4D9A-961A-EFCEEB2F430B}" presName="node" presStyleLbl="node1" presStyleIdx="0" presStyleCnt="5">
        <dgm:presLayoutVars>
          <dgm:bulletEnabled val="1"/>
        </dgm:presLayoutVars>
      </dgm:prSet>
      <dgm:spPr/>
    </dgm:pt>
    <dgm:pt modelId="{8E3C24A8-F1AC-4FE8-AD9D-F0E7CA2FF28B}" type="pres">
      <dgm:prSet presAssocID="{87A33D76-65F5-41EA-87F5-F4DD4C937281}" presName="Name9" presStyleLbl="parChTrans1D2" presStyleIdx="1" presStyleCnt="5"/>
      <dgm:spPr/>
    </dgm:pt>
    <dgm:pt modelId="{910EDADB-BA88-48C1-A6B9-6D80D20796DB}" type="pres">
      <dgm:prSet presAssocID="{87A33D76-65F5-41EA-87F5-F4DD4C937281}" presName="connTx" presStyleLbl="parChTrans1D2" presStyleIdx="1" presStyleCnt="5"/>
      <dgm:spPr/>
    </dgm:pt>
    <dgm:pt modelId="{DD114A56-B2B3-44DC-9267-E64E5C0BA9D5}" type="pres">
      <dgm:prSet presAssocID="{CF30FCB9-4760-444E-A96B-0DA97D37CFD1}" presName="node" presStyleLbl="node1" presStyleIdx="1" presStyleCnt="5">
        <dgm:presLayoutVars>
          <dgm:bulletEnabled val="1"/>
        </dgm:presLayoutVars>
      </dgm:prSet>
      <dgm:spPr/>
    </dgm:pt>
    <dgm:pt modelId="{97DEAD9F-710D-4C04-8B1A-39FEDF5E20CA}" type="pres">
      <dgm:prSet presAssocID="{976DDC1F-AE74-4515-93BE-D8F755F32EB0}" presName="Name9" presStyleLbl="parChTrans1D2" presStyleIdx="2" presStyleCnt="5"/>
      <dgm:spPr/>
    </dgm:pt>
    <dgm:pt modelId="{BFAA9EA5-6B32-4E25-A4AD-235985D4EEBC}" type="pres">
      <dgm:prSet presAssocID="{976DDC1F-AE74-4515-93BE-D8F755F32EB0}" presName="connTx" presStyleLbl="parChTrans1D2" presStyleIdx="2" presStyleCnt="5"/>
      <dgm:spPr/>
    </dgm:pt>
    <dgm:pt modelId="{5C2B8167-F24E-4C26-BE94-C027126E07CC}" type="pres">
      <dgm:prSet presAssocID="{D70C2FF8-4011-431D-9756-67AC389880BB}" presName="node" presStyleLbl="node1" presStyleIdx="2" presStyleCnt="5">
        <dgm:presLayoutVars>
          <dgm:bulletEnabled val="1"/>
        </dgm:presLayoutVars>
      </dgm:prSet>
      <dgm:spPr/>
    </dgm:pt>
    <dgm:pt modelId="{11DDFB14-506E-4FB1-9624-72FA29A06E6E}" type="pres">
      <dgm:prSet presAssocID="{6997CB7D-1BFE-4DAF-9FDF-2AB06D1DEA16}" presName="Name9" presStyleLbl="parChTrans1D2" presStyleIdx="3" presStyleCnt="5"/>
      <dgm:spPr/>
    </dgm:pt>
    <dgm:pt modelId="{E5ADFC78-6B66-4E87-9335-A16D472B39DF}" type="pres">
      <dgm:prSet presAssocID="{6997CB7D-1BFE-4DAF-9FDF-2AB06D1DEA16}" presName="connTx" presStyleLbl="parChTrans1D2" presStyleIdx="3" presStyleCnt="5"/>
      <dgm:spPr/>
    </dgm:pt>
    <dgm:pt modelId="{5067D3A8-1834-402D-B3D9-32B06CAF9E39}" type="pres">
      <dgm:prSet presAssocID="{387B0DF8-33EE-4C34-8BFD-FD1517EFE72A}" presName="node" presStyleLbl="node1" presStyleIdx="3" presStyleCnt="5">
        <dgm:presLayoutVars>
          <dgm:bulletEnabled val="1"/>
        </dgm:presLayoutVars>
      </dgm:prSet>
      <dgm:spPr/>
    </dgm:pt>
    <dgm:pt modelId="{F8BC8500-FFFA-45E1-8C36-D1BC2C14E59C}" type="pres">
      <dgm:prSet presAssocID="{4E6A468E-DD01-4927-905F-6B16F504D0D1}" presName="Name9" presStyleLbl="parChTrans1D2" presStyleIdx="4" presStyleCnt="5"/>
      <dgm:spPr/>
    </dgm:pt>
    <dgm:pt modelId="{31FD5D84-C4C7-432B-A511-5DED12E94982}" type="pres">
      <dgm:prSet presAssocID="{4E6A468E-DD01-4927-905F-6B16F504D0D1}" presName="connTx" presStyleLbl="parChTrans1D2" presStyleIdx="4" presStyleCnt="5"/>
      <dgm:spPr/>
    </dgm:pt>
    <dgm:pt modelId="{4973EC0F-D984-426D-8451-A4A112BE1581}" type="pres">
      <dgm:prSet presAssocID="{AFC88B50-DC7A-4B52-A354-DC12B42C60AA}" presName="node" presStyleLbl="node1" presStyleIdx="4" presStyleCnt="5">
        <dgm:presLayoutVars>
          <dgm:bulletEnabled val="1"/>
        </dgm:presLayoutVars>
      </dgm:prSet>
      <dgm:spPr/>
    </dgm:pt>
  </dgm:ptLst>
  <dgm:cxnLst>
    <dgm:cxn modelId="{C2AD9B01-6E1D-4468-9E47-025E671F3BEE}" srcId="{F7AFF0E8-F095-440D-9CA4-24BB8F283BCD}" destId="{CF30FCB9-4760-444E-A96B-0DA97D37CFD1}" srcOrd="1" destOrd="0" parTransId="{87A33D76-65F5-41EA-87F5-F4DD4C937281}" sibTransId="{46E8569E-7F96-469C-B01A-C07361DC8CB2}"/>
    <dgm:cxn modelId="{C4E93D02-BF15-4580-9DDE-F2091EA7322D}" type="presOf" srcId="{87A33D76-65F5-41EA-87F5-F4DD4C937281}" destId="{8E3C24A8-F1AC-4FE8-AD9D-F0E7CA2FF28B}" srcOrd="0" destOrd="0" presId="urn:microsoft.com/office/officeart/2005/8/layout/radial1"/>
    <dgm:cxn modelId="{11A0A405-AB1A-4915-BA13-514B1B6B3980}" srcId="{F7AFF0E8-F095-440D-9CA4-24BB8F283BCD}" destId="{D70C2FF8-4011-431D-9756-67AC389880BB}" srcOrd="2" destOrd="0" parTransId="{976DDC1F-AE74-4515-93BE-D8F755F32EB0}" sibTransId="{B532B2F5-725D-4B8F-AF15-A1FE3BCB899C}"/>
    <dgm:cxn modelId="{158E1E0B-C590-4A1C-BC65-5BC86BDFC7AD}" type="presOf" srcId="{4E6A468E-DD01-4927-905F-6B16F504D0D1}" destId="{F8BC8500-FFFA-45E1-8C36-D1BC2C14E59C}" srcOrd="0" destOrd="0" presId="urn:microsoft.com/office/officeart/2005/8/layout/radial1"/>
    <dgm:cxn modelId="{FFB1C010-0439-40F8-B184-9A1C18E0DD3F}" srcId="{F7AFF0E8-F095-440D-9CA4-24BB8F283BCD}" destId="{AFC88B50-DC7A-4B52-A354-DC12B42C60AA}" srcOrd="4" destOrd="0" parTransId="{4E6A468E-DD01-4927-905F-6B16F504D0D1}" sibTransId="{E8A2EF67-54BF-41B9-B824-7DA17FD8621C}"/>
    <dgm:cxn modelId="{DE14E925-550A-4C6E-B9BB-D118F96A556F}" type="presOf" srcId="{F7AFF0E8-F095-440D-9CA4-24BB8F283BCD}" destId="{6ACE97CC-1485-4C27-83D9-8EDE7EB346C5}" srcOrd="0" destOrd="0" presId="urn:microsoft.com/office/officeart/2005/8/layout/radial1"/>
    <dgm:cxn modelId="{FAE83839-976D-4EAB-B6B7-B4D642091E82}" type="presOf" srcId="{387B0DF8-33EE-4C34-8BFD-FD1517EFE72A}" destId="{5067D3A8-1834-402D-B3D9-32B06CAF9E39}" srcOrd="0" destOrd="0" presId="urn:microsoft.com/office/officeart/2005/8/layout/radial1"/>
    <dgm:cxn modelId="{8AFFC03A-7AD1-4FF3-BA91-0FF22E26A74C}" type="presOf" srcId="{30818AB0-B837-4D9A-961A-EFCEEB2F430B}" destId="{DFB9D742-0211-4E18-9A80-D91605F22850}" srcOrd="0" destOrd="0" presId="urn:microsoft.com/office/officeart/2005/8/layout/radial1"/>
    <dgm:cxn modelId="{7FCD245E-05FA-4EAD-A0E0-122E308C33DD}" type="presOf" srcId="{12CFABEB-FA3F-4C32-A213-E8157DF8BCAD}" destId="{8D809C6F-335F-455A-83B3-597996E4B318}" srcOrd="0" destOrd="0" presId="urn:microsoft.com/office/officeart/2005/8/layout/radial1"/>
    <dgm:cxn modelId="{E7E0A048-4C4A-4ABA-A33D-F5BECFEC41D3}" srcId="{F7AFF0E8-F095-440D-9CA4-24BB8F283BCD}" destId="{387B0DF8-33EE-4C34-8BFD-FD1517EFE72A}" srcOrd="3" destOrd="0" parTransId="{6997CB7D-1BFE-4DAF-9FDF-2AB06D1DEA16}" sibTransId="{7D37C78F-64EF-4FF6-9484-8469F5E21BF1}"/>
    <dgm:cxn modelId="{A5863B6A-DF42-46ED-A25E-FCEDA6577C5B}" srcId="{F7554E39-85DB-4432-89A6-B31418A82C91}" destId="{F7AFF0E8-F095-440D-9CA4-24BB8F283BCD}" srcOrd="0" destOrd="0" parTransId="{85343040-1560-443D-BC99-55B77F77BFC0}" sibTransId="{37B46767-57ED-4675-8409-3B1C7F24411D}"/>
    <dgm:cxn modelId="{60D67072-0ED1-4374-8793-D67CC6A02595}" type="presOf" srcId="{4E6A468E-DD01-4927-905F-6B16F504D0D1}" destId="{31FD5D84-C4C7-432B-A511-5DED12E94982}" srcOrd="1" destOrd="0" presId="urn:microsoft.com/office/officeart/2005/8/layout/radial1"/>
    <dgm:cxn modelId="{2719AC53-CABD-4C12-AAED-C9BE0A4ED906}" type="presOf" srcId="{F7554E39-85DB-4432-89A6-B31418A82C91}" destId="{140A6A04-95C6-4B5F-A4D8-FFCB33931F60}" srcOrd="0" destOrd="0" presId="urn:microsoft.com/office/officeart/2005/8/layout/radial1"/>
    <dgm:cxn modelId="{26CAF27D-54A5-4534-86C4-80181E46FB2F}" type="presOf" srcId="{CF30FCB9-4760-444E-A96B-0DA97D37CFD1}" destId="{DD114A56-B2B3-44DC-9267-E64E5C0BA9D5}" srcOrd="0" destOrd="0" presId="urn:microsoft.com/office/officeart/2005/8/layout/radial1"/>
    <dgm:cxn modelId="{43CA6887-C8FC-4666-8F82-FDF24EC7FCA2}" type="presOf" srcId="{12CFABEB-FA3F-4C32-A213-E8157DF8BCAD}" destId="{84D75869-5556-4D35-B88C-3D307F9674F0}" srcOrd="1" destOrd="0" presId="urn:microsoft.com/office/officeart/2005/8/layout/radial1"/>
    <dgm:cxn modelId="{1E26ED9B-8E49-4C2D-9A38-A53E7DC6F423}" type="presOf" srcId="{976DDC1F-AE74-4515-93BE-D8F755F32EB0}" destId="{97DEAD9F-710D-4C04-8B1A-39FEDF5E20CA}" srcOrd="0" destOrd="0" presId="urn:microsoft.com/office/officeart/2005/8/layout/radial1"/>
    <dgm:cxn modelId="{6651F3A1-1ABA-4B42-A0DA-B70C689FC293}" type="presOf" srcId="{6997CB7D-1BFE-4DAF-9FDF-2AB06D1DEA16}" destId="{E5ADFC78-6B66-4E87-9335-A16D472B39DF}" srcOrd="1" destOrd="0" presId="urn:microsoft.com/office/officeart/2005/8/layout/radial1"/>
    <dgm:cxn modelId="{FBCF5AD3-848E-4A15-859D-B024C62AC924}" type="presOf" srcId="{AFC88B50-DC7A-4B52-A354-DC12B42C60AA}" destId="{4973EC0F-D984-426D-8451-A4A112BE1581}" srcOrd="0" destOrd="0" presId="urn:microsoft.com/office/officeart/2005/8/layout/radial1"/>
    <dgm:cxn modelId="{4D42F8D9-387F-4BA9-9DDD-822896EF5655}" type="presOf" srcId="{976DDC1F-AE74-4515-93BE-D8F755F32EB0}" destId="{BFAA9EA5-6B32-4E25-A4AD-235985D4EEBC}" srcOrd="1" destOrd="0" presId="urn:microsoft.com/office/officeart/2005/8/layout/radial1"/>
    <dgm:cxn modelId="{648392E2-D0C8-4F3D-A9A8-7695BAA7D5EC}" type="presOf" srcId="{D70C2FF8-4011-431D-9756-67AC389880BB}" destId="{5C2B8167-F24E-4C26-BE94-C027126E07CC}" srcOrd="0" destOrd="0" presId="urn:microsoft.com/office/officeart/2005/8/layout/radial1"/>
    <dgm:cxn modelId="{5DAE88E5-2646-4AC4-95EB-1E97BE41353E}" srcId="{F7AFF0E8-F095-440D-9CA4-24BB8F283BCD}" destId="{30818AB0-B837-4D9A-961A-EFCEEB2F430B}" srcOrd="0" destOrd="0" parTransId="{12CFABEB-FA3F-4C32-A213-E8157DF8BCAD}" sibTransId="{551F34B2-26CE-4E76-A9DB-AA3AD8D1DFB6}"/>
    <dgm:cxn modelId="{97C5FDE9-C54B-4D05-B3C8-7F6782605008}" type="presOf" srcId="{87A33D76-65F5-41EA-87F5-F4DD4C937281}" destId="{910EDADB-BA88-48C1-A6B9-6D80D20796DB}" srcOrd="1" destOrd="0" presId="urn:microsoft.com/office/officeart/2005/8/layout/radial1"/>
    <dgm:cxn modelId="{384F8AFD-F9BB-4B79-A6DF-29295DAE329F}" type="presOf" srcId="{6997CB7D-1BFE-4DAF-9FDF-2AB06D1DEA16}" destId="{11DDFB14-506E-4FB1-9624-72FA29A06E6E}" srcOrd="0" destOrd="0" presId="urn:microsoft.com/office/officeart/2005/8/layout/radial1"/>
    <dgm:cxn modelId="{32C678FB-64D0-48A5-BD2F-3A0D9854499E}" type="presParOf" srcId="{140A6A04-95C6-4B5F-A4D8-FFCB33931F60}" destId="{6ACE97CC-1485-4C27-83D9-8EDE7EB346C5}" srcOrd="0" destOrd="0" presId="urn:microsoft.com/office/officeart/2005/8/layout/radial1"/>
    <dgm:cxn modelId="{A0C29C5D-27AB-460B-8807-CB5BDF60D6E9}" type="presParOf" srcId="{140A6A04-95C6-4B5F-A4D8-FFCB33931F60}" destId="{8D809C6F-335F-455A-83B3-597996E4B318}" srcOrd="1" destOrd="0" presId="urn:microsoft.com/office/officeart/2005/8/layout/radial1"/>
    <dgm:cxn modelId="{A97C6B95-645B-41F6-83AF-0728AB26A8E9}" type="presParOf" srcId="{8D809C6F-335F-455A-83B3-597996E4B318}" destId="{84D75869-5556-4D35-B88C-3D307F9674F0}" srcOrd="0" destOrd="0" presId="urn:microsoft.com/office/officeart/2005/8/layout/radial1"/>
    <dgm:cxn modelId="{DF1D00D2-C93A-45C0-89C7-5FEAF125439E}" type="presParOf" srcId="{140A6A04-95C6-4B5F-A4D8-FFCB33931F60}" destId="{DFB9D742-0211-4E18-9A80-D91605F22850}" srcOrd="2" destOrd="0" presId="urn:microsoft.com/office/officeart/2005/8/layout/radial1"/>
    <dgm:cxn modelId="{D82CB0E6-C7EB-4BFA-BB0F-E6BECDA5D9CB}" type="presParOf" srcId="{140A6A04-95C6-4B5F-A4D8-FFCB33931F60}" destId="{8E3C24A8-F1AC-4FE8-AD9D-F0E7CA2FF28B}" srcOrd="3" destOrd="0" presId="urn:microsoft.com/office/officeart/2005/8/layout/radial1"/>
    <dgm:cxn modelId="{83486AE6-2549-40AB-88A5-0302ABD37761}" type="presParOf" srcId="{8E3C24A8-F1AC-4FE8-AD9D-F0E7CA2FF28B}" destId="{910EDADB-BA88-48C1-A6B9-6D80D20796DB}" srcOrd="0" destOrd="0" presId="urn:microsoft.com/office/officeart/2005/8/layout/radial1"/>
    <dgm:cxn modelId="{569332BF-A870-4813-936B-9923E9B3C2AF}" type="presParOf" srcId="{140A6A04-95C6-4B5F-A4D8-FFCB33931F60}" destId="{DD114A56-B2B3-44DC-9267-E64E5C0BA9D5}" srcOrd="4" destOrd="0" presId="urn:microsoft.com/office/officeart/2005/8/layout/radial1"/>
    <dgm:cxn modelId="{37A08571-AA7A-4F6F-9BFC-ED91AE623E1B}" type="presParOf" srcId="{140A6A04-95C6-4B5F-A4D8-FFCB33931F60}" destId="{97DEAD9F-710D-4C04-8B1A-39FEDF5E20CA}" srcOrd="5" destOrd="0" presId="urn:microsoft.com/office/officeart/2005/8/layout/radial1"/>
    <dgm:cxn modelId="{5744564D-73F3-45F9-A611-059D9E1CE845}" type="presParOf" srcId="{97DEAD9F-710D-4C04-8B1A-39FEDF5E20CA}" destId="{BFAA9EA5-6B32-4E25-A4AD-235985D4EEBC}" srcOrd="0" destOrd="0" presId="urn:microsoft.com/office/officeart/2005/8/layout/radial1"/>
    <dgm:cxn modelId="{83216DF8-0DC2-4930-895F-E19B18C91F3F}" type="presParOf" srcId="{140A6A04-95C6-4B5F-A4D8-FFCB33931F60}" destId="{5C2B8167-F24E-4C26-BE94-C027126E07CC}" srcOrd="6" destOrd="0" presId="urn:microsoft.com/office/officeart/2005/8/layout/radial1"/>
    <dgm:cxn modelId="{19ED48CE-4226-4764-9B9A-74D14BB402E0}" type="presParOf" srcId="{140A6A04-95C6-4B5F-A4D8-FFCB33931F60}" destId="{11DDFB14-506E-4FB1-9624-72FA29A06E6E}" srcOrd="7" destOrd="0" presId="urn:microsoft.com/office/officeart/2005/8/layout/radial1"/>
    <dgm:cxn modelId="{6DE85D71-D398-437B-9ECB-2CD114E9F992}" type="presParOf" srcId="{11DDFB14-506E-4FB1-9624-72FA29A06E6E}" destId="{E5ADFC78-6B66-4E87-9335-A16D472B39DF}" srcOrd="0" destOrd="0" presId="urn:microsoft.com/office/officeart/2005/8/layout/radial1"/>
    <dgm:cxn modelId="{54B7DB4C-3AD8-4EF8-A3EE-CCD39611DFFD}" type="presParOf" srcId="{140A6A04-95C6-4B5F-A4D8-FFCB33931F60}" destId="{5067D3A8-1834-402D-B3D9-32B06CAF9E39}" srcOrd="8" destOrd="0" presId="urn:microsoft.com/office/officeart/2005/8/layout/radial1"/>
    <dgm:cxn modelId="{DA875CDB-027B-4F83-A6F4-AF1A5C131B24}" type="presParOf" srcId="{140A6A04-95C6-4B5F-A4D8-FFCB33931F60}" destId="{F8BC8500-FFFA-45E1-8C36-D1BC2C14E59C}" srcOrd="9" destOrd="0" presId="urn:microsoft.com/office/officeart/2005/8/layout/radial1"/>
    <dgm:cxn modelId="{4B2816FC-CFD2-47CE-806F-C124E0BC9610}" type="presParOf" srcId="{F8BC8500-FFFA-45E1-8C36-D1BC2C14E59C}" destId="{31FD5D84-C4C7-432B-A511-5DED12E94982}" srcOrd="0" destOrd="0" presId="urn:microsoft.com/office/officeart/2005/8/layout/radial1"/>
    <dgm:cxn modelId="{E70F0E23-506A-453C-86CD-9EBD88BB6DB1}" type="presParOf" srcId="{140A6A04-95C6-4B5F-A4D8-FFCB33931F60}" destId="{4973EC0F-D984-426D-8451-A4A112BE1581}"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B0EA5D-2AB2-4EEC-9C52-18BC9433FC7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2C915CC3-3109-48DA-AEBE-52D78E879B54}">
      <dgm:prSet phldrT="[Text]"/>
      <dgm:spPr>
        <a:solidFill>
          <a:srgbClr val="014D4B"/>
        </a:solidFill>
      </dgm:spPr>
      <dgm:t>
        <a:bodyPr/>
        <a:lstStyle/>
        <a:p>
          <a:r>
            <a:rPr lang="en-GB" dirty="0">
              <a:latin typeface="Dubai" panose="020B0503030403030204" pitchFamily="34" charset="-78"/>
              <a:cs typeface="Dubai" panose="020B0503030403030204" pitchFamily="34" charset="-78"/>
            </a:rPr>
            <a:t>(1)</a:t>
          </a:r>
        </a:p>
        <a:p>
          <a:r>
            <a:rPr lang="en-GB" dirty="0">
              <a:latin typeface="Dubai" panose="020B0503030403030204" pitchFamily="34" charset="-78"/>
              <a:cs typeface="Dubai" panose="020B0503030403030204" pitchFamily="34" charset="-78"/>
            </a:rPr>
            <a:t>Will Be Punished </a:t>
          </a:r>
          <a:r>
            <a:rPr lang="ar-IQ" dirty="0">
              <a:latin typeface="Dubai" panose="020B0503030403030204" pitchFamily="34" charset="-78"/>
              <a:cs typeface="Dubai" panose="020B0503030403030204" pitchFamily="34" charset="-78"/>
            </a:rPr>
            <a:t>معاقب</a:t>
          </a:r>
          <a:endParaRPr lang="en-GB" dirty="0">
            <a:latin typeface="Dubai" panose="020B0503030403030204" pitchFamily="34" charset="-78"/>
            <a:cs typeface="Dubai" panose="020B0503030403030204" pitchFamily="34" charset="-78"/>
          </a:endParaRPr>
        </a:p>
      </dgm:t>
    </dgm:pt>
    <dgm:pt modelId="{51CD3480-A4DB-4BFA-AD43-09237807FC8E}" type="parTrans" cxnId="{A7F176FD-D691-4055-8F11-8110416A5368}">
      <dgm:prSet/>
      <dgm:spPr/>
      <dgm:t>
        <a:bodyPr/>
        <a:lstStyle/>
        <a:p>
          <a:endParaRPr lang="en-GB"/>
        </a:p>
      </dgm:t>
    </dgm:pt>
    <dgm:pt modelId="{23F3E3BE-E841-4AEA-AE74-FBE4623F3943}" type="sibTrans" cxnId="{A7F176FD-D691-4055-8F11-8110416A5368}">
      <dgm:prSet/>
      <dgm:spPr/>
      <dgm:t>
        <a:bodyPr/>
        <a:lstStyle/>
        <a:p>
          <a:endParaRPr lang="en-GB"/>
        </a:p>
      </dgm:t>
    </dgm:pt>
    <dgm:pt modelId="{599B165F-0C00-4A5D-AB83-AE5AA61C1AA1}">
      <dgm:prSet phldrT="[Text]"/>
      <dgm:spPr>
        <a:solidFill>
          <a:srgbClr val="F2D2BE">
            <a:alpha val="90000"/>
          </a:srgbClr>
        </a:solidFill>
      </dgm:spPr>
      <dgm:t>
        <a:bodyPr/>
        <a:lstStyle/>
        <a:p>
          <a:r>
            <a:rPr lang="en-GB" dirty="0">
              <a:latin typeface="Dubai" panose="020B0503030403030204" pitchFamily="34" charset="-78"/>
              <a:cs typeface="Dubai" panose="020B0503030403030204" pitchFamily="34" charset="-78"/>
            </a:rPr>
            <a:t>Careless in his </a:t>
          </a:r>
          <a:r>
            <a:rPr lang="en-GB" dirty="0" err="1">
              <a:latin typeface="Dubai" panose="020B0503030403030204" pitchFamily="34" charset="-78"/>
              <a:cs typeface="Dubai" panose="020B0503030403030204" pitchFamily="34" charset="-78"/>
            </a:rPr>
            <a:t>wuḍū</a:t>
          </a:r>
          <a:r>
            <a:rPr lang="en-GB" dirty="0">
              <a:latin typeface="Dubai" panose="020B0503030403030204" pitchFamily="34" charset="-78"/>
              <a:cs typeface="Dubai" panose="020B0503030403030204" pitchFamily="34" charset="-78"/>
            </a:rPr>
            <a:t> and the prescribed times</a:t>
          </a:r>
        </a:p>
      </dgm:t>
    </dgm:pt>
    <dgm:pt modelId="{B8334A15-D566-41E3-AE9C-88BF364B1192}" type="parTrans" cxnId="{3CE0CBAE-6622-4A57-B7DC-C191226760B2}">
      <dgm:prSet/>
      <dgm:spPr/>
      <dgm:t>
        <a:bodyPr/>
        <a:lstStyle/>
        <a:p>
          <a:endParaRPr lang="en-GB"/>
        </a:p>
      </dgm:t>
    </dgm:pt>
    <dgm:pt modelId="{DAC7D586-61D5-4916-93A1-93C7CE3BB539}" type="sibTrans" cxnId="{3CE0CBAE-6622-4A57-B7DC-C191226760B2}">
      <dgm:prSet/>
      <dgm:spPr/>
      <dgm:t>
        <a:bodyPr/>
        <a:lstStyle/>
        <a:p>
          <a:endParaRPr lang="en-GB"/>
        </a:p>
      </dgm:t>
    </dgm:pt>
    <dgm:pt modelId="{BC4B3F7F-9EE6-4BE4-BBBB-EBC92AE331ED}">
      <dgm:prSet phldrT="[Text]"/>
      <dgm:spPr>
        <a:solidFill>
          <a:srgbClr val="014D4B"/>
        </a:solidFill>
      </dgm:spPr>
      <dgm:t>
        <a:bodyPr/>
        <a:lstStyle/>
        <a:p>
          <a:r>
            <a:rPr lang="en-GB" dirty="0">
              <a:latin typeface="Dubai" panose="020B0503030403030204" pitchFamily="34" charset="-78"/>
              <a:cs typeface="Dubai" panose="020B0503030403030204" pitchFamily="34" charset="-78"/>
            </a:rPr>
            <a:t>(2) </a:t>
          </a:r>
        </a:p>
        <a:p>
          <a:r>
            <a:rPr lang="en-GB" dirty="0">
              <a:latin typeface="Dubai" panose="020B0503030403030204" pitchFamily="34" charset="-78"/>
              <a:cs typeface="Dubai" panose="020B0503030403030204" pitchFamily="34" charset="-78"/>
            </a:rPr>
            <a:t>Will Be Held Accountable </a:t>
          </a:r>
          <a:r>
            <a:rPr lang="ar-IQ" dirty="0">
              <a:latin typeface="Dubai" panose="020B0503030403030204" pitchFamily="34" charset="-78"/>
              <a:cs typeface="Dubai" panose="020B0503030403030204" pitchFamily="34" charset="-78"/>
            </a:rPr>
            <a:t>محاسب</a:t>
          </a:r>
          <a:endParaRPr lang="en-GB" dirty="0">
            <a:latin typeface="Dubai" panose="020B0503030403030204" pitchFamily="34" charset="-78"/>
            <a:cs typeface="Dubai" panose="020B0503030403030204" pitchFamily="34" charset="-78"/>
          </a:endParaRPr>
        </a:p>
      </dgm:t>
    </dgm:pt>
    <dgm:pt modelId="{CB878D8E-51AA-41E1-968C-FBEE06DD4786}" type="parTrans" cxnId="{7C8B73B2-827D-4A6F-94B8-D240F3D9E252}">
      <dgm:prSet/>
      <dgm:spPr/>
      <dgm:t>
        <a:bodyPr/>
        <a:lstStyle/>
        <a:p>
          <a:endParaRPr lang="en-GB"/>
        </a:p>
      </dgm:t>
    </dgm:pt>
    <dgm:pt modelId="{F50B653E-0D83-45E2-9F96-780719AEF101}" type="sibTrans" cxnId="{7C8B73B2-827D-4A6F-94B8-D240F3D9E252}">
      <dgm:prSet/>
      <dgm:spPr/>
      <dgm:t>
        <a:bodyPr/>
        <a:lstStyle/>
        <a:p>
          <a:endParaRPr lang="en-GB"/>
        </a:p>
      </dgm:t>
    </dgm:pt>
    <dgm:pt modelId="{93B436E0-D86A-409E-9661-DDB878521B5D}">
      <dgm:prSet phldrT="[Text]"/>
      <dgm:spPr>
        <a:solidFill>
          <a:srgbClr val="F2D2BE">
            <a:alpha val="90000"/>
          </a:srgbClr>
        </a:solidFill>
      </dgm:spPr>
      <dgm:t>
        <a:bodyPr/>
        <a:lstStyle/>
        <a:p>
          <a:r>
            <a:rPr lang="en-GB" dirty="0">
              <a:latin typeface="Dubai" panose="020B0503030403030204" pitchFamily="34" charset="-78"/>
              <a:cs typeface="Dubai" panose="020B0503030403030204" pitchFamily="34" charset="-78"/>
            </a:rPr>
            <a:t>He safeguards the times, limits, outward pillars and </a:t>
          </a:r>
          <a:r>
            <a:rPr lang="en-GB" dirty="0" err="1">
              <a:latin typeface="Dubai" panose="020B0503030403030204" pitchFamily="34" charset="-78"/>
              <a:cs typeface="Dubai" panose="020B0503030403030204" pitchFamily="34" charset="-78"/>
            </a:rPr>
            <a:t>wuḍū</a:t>
          </a:r>
          <a:endParaRPr lang="en-GB" dirty="0">
            <a:latin typeface="Dubai" panose="020B0503030403030204" pitchFamily="34" charset="-78"/>
            <a:cs typeface="Dubai" panose="020B0503030403030204" pitchFamily="34" charset="-78"/>
          </a:endParaRPr>
        </a:p>
      </dgm:t>
    </dgm:pt>
    <dgm:pt modelId="{D13FF9DC-9AD8-4601-82F7-C8F2032C1FF7}" type="parTrans" cxnId="{7BB6B238-6670-435A-A759-E4CFDCE8A8DB}">
      <dgm:prSet/>
      <dgm:spPr/>
      <dgm:t>
        <a:bodyPr/>
        <a:lstStyle/>
        <a:p>
          <a:endParaRPr lang="en-GB"/>
        </a:p>
      </dgm:t>
    </dgm:pt>
    <dgm:pt modelId="{4F9A642C-2046-4D31-BAFD-DDBFD24D1BD9}" type="sibTrans" cxnId="{7BB6B238-6670-435A-A759-E4CFDCE8A8DB}">
      <dgm:prSet/>
      <dgm:spPr/>
      <dgm:t>
        <a:bodyPr/>
        <a:lstStyle/>
        <a:p>
          <a:endParaRPr lang="en-GB"/>
        </a:p>
      </dgm:t>
    </dgm:pt>
    <dgm:pt modelId="{DB2D29B8-CE40-4BE1-828A-46C3FA309D5C}">
      <dgm:prSet/>
      <dgm:spPr>
        <a:solidFill>
          <a:srgbClr val="F2D2BE">
            <a:alpha val="90000"/>
          </a:srgbClr>
        </a:solidFill>
      </dgm:spPr>
      <dgm:t>
        <a:bodyPr/>
        <a:lstStyle/>
        <a:p>
          <a:r>
            <a:rPr lang="en-GB" dirty="0">
              <a:latin typeface="Dubai" panose="020B0503030403030204" pitchFamily="34" charset="-78"/>
              <a:cs typeface="Dubai" panose="020B0503030403030204" pitchFamily="34" charset="-78"/>
            </a:rPr>
            <a:t>Careless in the limits and essential pillars of the prayer</a:t>
          </a:r>
        </a:p>
      </dgm:t>
    </dgm:pt>
    <dgm:pt modelId="{7D24040C-8349-4D27-817A-E9556188A257}" type="parTrans" cxnId="{3DEA240A-8200-428A-AB3D-756A4267DFAA}">
      <dgm:prSet/>
      <dgm:spPr/>
      <dgm:t>
        <a:bodyPr/>
        <a:lstStyle/>
        <a:p>
          <a:endParaRPr lang="en-GB"/>
        </a:p>
      </dgm:t>
    </dgm:pt>
    <dgm:pt modelId="{545D8319-8984-4D15-9E33-977090BFBE11}" type="sibTrans" cxnId="{3DEA240A-8200-428A-AB3D-756A4267DFAA}">
      <dgm:prSet/>
      <dgm:spPr/>
      <dgm:t>
        <a:bodyPr/>
        <a:lstStyle/>
        <a:p>
          <a:endParaRPr lang="en-GB"/>
        </a:p>
      </dgm:t>
    </dgm:pt>
    <dgm:pt modelId="{E409F56A-0FD5-4494-9BC3-BB91EF27A8EA}">
      <dgm:prSet/>
      <dgm:spPr>
        <a:solidFill>
          <a:srgbClr val="F2D2BE">
            <a:alpha val="90000"/>
          </a:srgbClr>
        </a:solidFill>
      </dgm:spPr>
      <dgm:t>
        <a:bodyPr/>
        <a:lstStyle/>
        <a:p>
          <a:r>
            <a:rPr lang="en-GB" dirty="0">
              <a:latin typeface="Dubai" panose="020B0503030403030204" pitchFamily="34" charset="-78"/>
              <a:cs typeface="Dubai" panose="020B0503030403030204" pitchFamily="34" charset="-78"/>
            </a:rPr>
            <a:t>However, he is distracted by the devils’ whispers</a:t>
          </a:r>
        </a:p>
      </dgm:t>
    </dgm:pt>
    <dgm:pt modelId="{3B9DB7CC-1160-4DF1-851E-0BE78049E125}" type="parTrans" cxnId="{FDD9EBA8-8B2D-425A-B394-59C47EFDA187}">
      <dgm:prSet/>
      <dgm:spPr/>
      <dgm:t>
        <a:bodyPr/>
        <a:lstStyle/>
        <a:p>
          <a:endParaRPr lang="en-GB"/>
        </a:p>
      </dgm:t>
    </dgm:pt>
    <dgm:pt modelId="{B4E9902B-3617-4E2C-9D9A-E0E4DC22B5F6}" type="sibTrans" cxnId="{FDD9EBA8-8B2D-425A-B394-59C47EFDA187}">
      <dgm:prSet/>
      <dgm:spPr/>
      <dgm:t>
        <a:bodyPr/>
        <a:lstStyle/>
        <a:p>
          <a:endParaRPr lang="en-GB"/>
        </a:p>
      </dgm:t>
    </dgm:pt>
    <dgm:pt modelId="{9423FDB8-A181-4A24-AA6A-0CD61746BDB6}" type="pres">
      <dgm:prSet presAssocID="{7CB0EA5D-2AB2-4EEC-9C52-18BC9433FC7D}" presName="Name0" presStyleCnt="0">
        <dgm:presLayoutVars>
          <dgm:dir/>
          <dgm:animLvl val="lvl"/>
          <dgm:resizeHandles val="exact"/>
        </dgm:presLayoutVars>
      </dgm:prSet>
      <dgm:spPr/>
    </dgm:pt>
    <dgm:pt modelId="{221D7CD9-9C22-425F-8CC0-9E1B3EBC4B86}" type="pres">
      <dgm:prSet presAssocID="{2C915CC3-3109-48DA-AEBE-52D78E879B54}" presName="linNode" presStyleCnt="0"/>
      <dgm:spPr/>
    </dgm:pt>
    <dgm:pt modelId="{848B50C0-B9C9-42F9-9687-510230D0C97D}" type="pres">
      <dgm:prSet presAssocID="{2C915CC3-3109-48DA-AEBE-52D78E879B54}" presName="parentText" presStyleLbl="node1" presStyleIdx="0" presStyleCnt="2">
        <dgm:presLayoutVars>
          <dgm:chMax val="1"/>
          <dgm:bulletEnabled val="1"/>
        </dgm:presLayoutVars>
      </dgm:prSet>
      <dgm:spPr/>
    </dgm:pt>
    <dgm:pt modelId="{356FB867-CF1E-491F-8445-B5FFA0C83E23}" type="pres">
      <dgm:prSet presAssocID="{2C915CC3-3109-48DA-AEBE-52D78E879B54}" presName="descendantText" presStyleLbl="alignAccFollowNode1" presStyleIdx="0" presStyleCnt="2">
        <dgm:presLayoutVars>
          <dgm:bulletEnabled val="1"/>
        </dgm:presLayoutVars>
      </dgm:prSet>
      <dgm:spPr/>
    </dgm:pt>
    <dgm:pt modelId="{6B9F8561-30B8-4B13-A313-9087CB60527F}" type="pres">
      <dgm:prSet presAssocID="{23F3E3BE-E841-4AEA-AE74-FBE4623F3943}" presName="sp" presStyleCnt="0"/>
      <dgm:spPr/>
    </dgm:pt>
    <dgm:pt modelId="{70CDF96A-E3A5-40FB-9847-605448E0C181}" type="pres">
      <dgm:prSet presAssocID="{BC4B3F7F-9EE6-4BE4-BBBB-EBC92AE331ED}" presName="linNode" presStyleCnt="0"/>
      <dgm:spPr/>
    </dgm:pt>
    <dgm:pt modelId="{54EBE825-9416-4A04-AC10-43746125BB23}" type="pres">
      <dgm:prSet presAssocID="{BC4B3F7F-9EE6-4BE4-BBBB-EBC92AE331ED}" presName="parentText" presStyleLbl="node1" presStyleIdx="1" presStyleCnt="2">
        <dgm:presLayoutVars>
          <dgm:chMax val="1"/>
          <dgm:bulletEnabled val="1"/>
        </dgm:presLayoutVars>
      </dgm:prSet>
      <dgm:spPr/>
    </dgm:pt>
    <dgm:pt modelId="{A7B41DE7-667E-445D-AC6E-E150C4E2CECF}" type="pres">
      <dgm:prSet presAssocID="{BC4B3F7F-9EE6-4BE4-BBBB-EBC92AE331ED}" presName="descendantText" presStyleLbl="alignAccFollowNode1" presStyleIdx="1" presStyleCnt="2">
        <dgm:presLayoutVars>
          <dgm:bulletEnabled val="1"/>
        </dgm:presLayoutVars>
      </dgm:prSet>
      <dgm:spPr/>
    </dgm:pt>
  </dgm:ptLst>
  <dgm:cxnLst>
    <dgm:cxn modelId="{3DEA240A-8200-428A-AB3D-756A4267DFAA}" srcId="{2C915CC3-3109-48DA-AEBE-52D78E879B54}" destId="{DB2D29B8-CE40-4BE1-828A-46C3FA309D5C}" srcOrd="1" destOrd="0" parTransId="{7D24040C-8349-4D27-817A-E9556188A257}" sibTransId="{545D8319-8984-4D15-9E33-977090BFBE11}"/>
    <dgm:cxn modelId="{AEE8D331-55F4-4F45-9241-49289C4D2614}" type="presOf" srcId="{BC4B3F7F-9EE6-4BE4-BBBB-EBC92AE331ED}" destId="{54EBE825-9416-4A04-AC10-43746125BB23}" srcOrd="0" destOrd="0" presId="urn:microsoft.com/office/officeart/2005/8/layout/vList5"/>
    <dgm:cxn modelId="{7BB6B238-6670-435A-A759-E4CFDCE8A8DB}" srcId="{BC4B3F7F-9EE6-4BE4-BBBB-EBC92AE331ED}" destId="{93B436E0-D86A-409E-9661-DDB878521B5D}" srcOrd="0" destOrd="0" parTransId="{D13FF9DC-9AD8-4601-82F7-C8F2032C1FF7}" sibTransId="{4F9A642C-2046-4D31-BAFD-DDBFD24D1BD9}"/>
    <dgm:cxn modelId="{DD24015C-1214-45ED-B272-DA3BD02DD1F7}" type="presOf" srcId="{7CB0EA5D-2AB2-4EEC-9C52-18BC9433FC7D}" destId="{9423FDB8-A181-4A24-AA6A-0CD61746BDB6}" srcOrd="0" destOrd="0" presId="urn:microsoft.com/office/officeart/2005/8/layout/vList5"/>
    <dgm:cxn modelId="{401BA74D-EB1E-4703-AEE8-C01BD8F6CA67}" type="presOf" srcId="{599B165F-0C00-4A5D-AB83-AE5AA61C1AA1}" destId="{356FB867-CF1E-491F-8445-B5FFA0C83E23}" srcOrd="0" destOrd="0" presId="urn:microsoft.com/office/officeart/2005/8/layout/vList5"/>
    <dgm:cxn modelId="{4DDB6A58-5574-41F1-A100-A4AC1F051A19}" type="presOf" srcId="{DB2D29B8-CE40-4BE1-828A-46C3FA309D5C}" destId="{356FB867-CF1E-491F-8445-B5FFA0C83E23}" srcOrd="0" destOrd="1" presId="urn:microsoft.com/office/officeart/2005/8/layout/vList5"/>
    <dgm:cxn modelId="{F629537F-AD53-4C5F-A0B0-70F8564E8339}" type="presOf" srcId="{E409F56A-0FD5-4494-9BC3-BB91EF27A8EA}" destId="{A7B41DE7-667E-445D-AC6E-E150C4E2CECF}" srcOrd="0" destOrd="1" presId="urn:microsoft.com/office/officeart/2005/8/layout/vList5"/>
    <dgm:cxn modelId="{218C478C-8D5E-4A53-8D90-C546C2D68F39}" type="presOf" srcId="{2C915CC3-3109-48DA-AEBE-52D78E879B54}" destId="{848B50C0-B9C9-42F9-9687-510230D0C97D}" srcOrd="0" destOrd="0" presId="urn:microsoft.com/office/officeart/2005/8/layout/vList5"/>
    <dgm:cxn modelId="{F942A88D-E565-4D73-8346-A73A5B73702D}" type="presOf" srcId="{93B436E0-D86A-409E-9661-DDB878521B5D}" destId="{A7B41DE7-667E-445D-AC6E-E150C4E2CECF}" srcOrd="0" destOrd="0" presId="urn:microsoft.com/office/officeart/2005/8/layout/vList5"/>
    <dgm:cxn modelId="{FDD9EBA8-8B2D-425A-B394-59C47EFDA187}" srcId="{BC4B3F7F-9EE6-4BE4-BBBB-EBC92AE331ED}" destId="{E409F56A-0FD5-4494-9BC3-BB91EF27A8EA}" srcOrd="1" destOrd="0" parTransId="{3B9DB7CC-1160-4DF1-851E-0BE78049E125}" sibTransId="{B4E9902B-3617-4E2C-9D9A-E0E4DC22B5F6}"/>
    <dgm:cxn modelId="{3CE0CBAE-6622-4A57-B7DC-C191226760B2}" srcId="{2C915CC3-3109-48DA-AEBE-52D78E879B54}" destId="{599B165F-0C00-4A5D-AB83-AE5AA61C1AA1}" srcOrd="0" destOrd="0" parTransId="{B8334A15-D566-41E3-AE9C-88BF364B1192}" sibTransId="{DAC7D586-61D5-4916-93A1-93C7CE3BB539}"/>
    <dgm:cxn modelId="{7C8B73B2-827D-4A6F-94B8-D240F3D9E252}" srcId="{7CB0EA5D-2AB2-4EEC-9C52-18BC9433FC7D}" destId="{BC4B3F7F-9EE6-4BE4-BBBB-EBC92AE331ED}" srcOrd="1" destOrd="0" parTransId="{CB878D8E-51AA-41E1-968C-FBEE06DD4786}" sibTransId="{F50B653E-0D83-45E2-9F96-780719AEF101}"/>
    <dgm:cxn modelId="{A7F176FD-D691-4055-8F11-8110416A5368}" srcId="{7CB0EA5D-2AB2-4EEC-9C52-18BC9433FC7D}" destId="{2C915CC3-3109-48DA-AEBE-52D78E879B54}" srcOrd="0" destOrd="0" parTransId="{51CD3480-A4DB-4BFA-AD43-09237807FC8E}" sibTransId="{23F3E3BE-E841-4AEA-AE74-FBE4623F3943}"/>
    <dgm:cxn modelId="{69C008E3-0622-4DF6-A525-0B6A6F4CDE85}" type="presParOf" srcId="{9423FDB8-A181-4A24-AA6A-0CD61746BDB6}" destId="{221D7CD9-9C22-425F-8CC0-9E1B3EBC4B86}" srcOrd="0" destOrd="0" presId="urn:microsoft.com/office/officeart/2005/8/layout/vList5"/>
    <dgm:cxn modelId="{A95A7967-A0BC-418E-9206-DC7AB5F90F44}" type="presParOf" srcId="{221D7CD9-9C22-425F-8CC0-9E1B3EBC4B86}" destId="{848B50C0-B9C9-42F9-9687-510230D0C97D}" srcOrd="0" destOrd="0" presId="urn:microsoft.com/office/officeart/2005/8/layout/vList5"/>
    <dgm:cxn modelId="{0F00BC4F-62D1-4672-BC45-5A5FAC2B3814}" type="presParOf" srcId="{221D7CD9-9C22-425F-8CC0-9E1B3EBC4B86}" destId="{356FB867-CF1E-491F-8445-B5FFA0C83E23}" srcOrd="1" destOrd="0" presId="urn:microsoft.com/office/officeart/2005/8/layout/vList5"/>
    <dgm:cxn modelId="{7F43D00C-7A45-47EC-B70A-6955FA300A10}" type="presParOf" srcId="{9423FDB8-A181-4A24-AA6A-0CD61746BDB6}" destId="{6B9F8561-30B8-4B13-A313-9087CB60527F}" srcOrd="1" destOrd="0" presId="urn:microsoft.com/office/officeart/2005/8/layout/vList5"/>
    <dgm:cxn modelId="{DE107562-A092-4559-B539-19A331171C55}" type="presParOf" srcId="{9423FDB8-A181-4A24-AA6A-0CD61746BDB6}" destId="{70CDF96A-E3A5-40FB-9847-605448E0C181}" srcOrd="2" destOrd="0" presId="urn:microsoft.com/office/officeart/2005/8/layout/vList5"/>
    <dgm:cxn modelId="{903E65D4-07D6-4383-A16B-89625AA0EB9A}" type="presParOf" srcId="{70CDF96A-E3A5-40FB-9847-605448E0C181}" destId="{54EBE825-9416-4A04-AC10-43746125BB23}" srcOrd="0" destOrd="0" presId="urn:microsoft.com/office/officeart/2005/8/layout/vList5"/>
    <dgm:cxn modelId="{25478D4D-33AE-4DDC-A2F9-5F038232D0E4}" type="presParOf" srcId="{70CDF96A-E3A5-40FB-9847-605448E0C181}" destId="{A7B41DE7-667E-445D-AC6E-E150C4E2CEC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B892B84-4048-46D1-B69C-1B487A31242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96A60998-07C7-4229-89B1-28352C2E8ED5}">
      <dgm:prSet phldrT="[Text]"/>
      <dgm:spPr>
        <a:solidFill>
          <a:srgbClr val="014D4B"/>
        </a:solidFill>
      </dgm:spPr>
      <dgm:t>
        <a:bodyPr/>
        <a:lstStyle/>
        <a:p>
          <a:r>
            <a:rPr lang="en-GB" dirty="0">
              <a:latin typeface="Dubai" panose="020B0503030403030204" pitchFamily="34" charset="-78"/>
              <a:ea typeface="Open Sans" panose="020B0606030504020204" pitchFamily="34" charset="0"/>
              <a:cs typeface="Dubai" panose="020B0503030403030204" pitchFamily="34" charset="-78"/>
            </a:rPr>
            <a:t>(3) </a:t>
          </a:r>
        </a:p>
        <a:p>
          <a:r>
            <a:rPr lang="en-GB" dirty="0">
              <a:latin typeface="Dubai" panose="020B0503030403030204" pitchFamily="34" charset="-78"/>
              <a:ea typeface="Open Sans" panose="020B0606030504020204" pitchFamily="34" charset="0"/>
              <a:cs typeface="Dubai" panose="020B0503030403030204" pitchFamily="34" charset="-78"/>
            </a:rPr>
            <a:t>Will Be Forgiven </a:t>
          </a:r>
          <a:r>
            <a:rPr lang="ar-IQ" dirty="0">
              <a:latin typeface="Dubai" panose="020B0503030403030204" pitchFamily="34" charset="-78"/>
              <a:ea typeface="Open Sans" panose="020B0606030504020204" pitchFamily="34" charset="0"/>
              <a:cs typeface="Dubai" panose="020B0503030403030204" pitchFamily="34" charset="-78"/>
            </a:rPr>
            <a:t>مكفر عنه</a:t>
          </a:r>
          <a:endParaRPr lang="en-GB" dirty="0">
            <a:latin typeface="Dubai" panose="020B0503030403030204" pitchFamily="34" charset="-78"/>
            <a:ea typeface="Open Sans" panose="020B0606030504020204" pitchFamily="34" charset="0"/>
            <a:cs typeface="Dubai" panose="020B0503030403030204" pitchFamily="34" charset="-78"/>
          </a:endParaRPr>
        </a:p>
      </dgm:t>
    </dgm:pt>
    <dgm:pt modelId="{5D1A6999-74D4-4763-ACD7-244F2D6CC729}" type="parTrans" cxnId="{4EB8CF8E-3B95-4C73-AA07-2D425E387C74}">
      <dgm:prSet/>
      <dgm:spPr/>
      <dgm:t>
        <a:bodyPr/>
        <a:lstStyle/>
        <a:p>
          <a:endParaRPr lang="en-GB"/>
        </a:p>
      </dgm:t>
    </dgm:pt>
    <dgm:pt modelId="{E6DABBED-4DEB-420F-A1EB-84901B3B3846}" type="sibTrans" cxnId="{4EB8CF8E-3B95-4C73-AA07-2D425E387C74}">
      <dgm:prSet/>
      <dgm:spPr/>
      <dgm:t>
        <a:bodyPr/>
        <a:lstStyle/>
        <a:p>
          <a:endParaRPr lang="en-GB"/>
        </a:p>
      </dgm:t>
    </dgm:pt>
    <dgm:pt modelId="{9E871405-FAC9-45E7-9E05-93AF6398B2F3}">
      <dgm:prSet phldrT="[Text]"/>
      <dgm:spPr>
        <a:solidFill>
          <a:srgbClr val="F2D2BE">
            <a:alpha val="90000"/>
          </a:srgbClr>
        </a:solidFill>
      </dgm:spPr>
      <dgm:t>
        <a:bodyPr/>
        <a:lstStyle/>
        <a:p>
          <a:r>
            <a:rPr lang="en-GB" dirty="0">
              <a:latin typeface="Dubai" panose="020B0503030403030204" pitchFamily="34" charset="-78"/>
              <a:ea typeface="Open Sans" panose="020B0606030504020204" pitchFamily="34" charset="0"/>
              <a:cs typeface="Dubai" panose="020B0503030403030204" pitchFamily="34" charset="-78"/>
            </a:rPr>
            <a:t>He upholds the limits and essential pillars</a:t>
          </a:r>
        </a:p>
      </dgm:t>
    </dgm:pt>
    <dgm:pt modelId="{CD43436E-380C-4B09-B060-7D77113CEFBE}" type="parTrans" cxnId="{E5FA49CD-3EF5-45F9-ADB9-448D4B8BB2F1}">
      <dgm:prSet/>
      <dgm:spPr/>
      <dgm:t>
        <a:bodyPr/>
        <a:lstStyle/>
        <a:p>
          <a:endParaRPr lang="en-GB"/>
        </a:p>
      </dgm:t>
    </dgm:pt>
    <dgm:pt modelId="{F1E7C932-7EA5-4D78-A3CC-97110F9ABF7A}" type="sibTrans" cxnId="{E5FA49CD-3EF5-45F9-ADB9-448D4B8BB2F1}">
      <dgm:prSet/>
      <dgm:spPr/>
      <dgm:t>
        <a:bodyPr/>
        <a:lstStyle/>
        <a:p>
          <a:endParaRPr lang="en-GB"/>
        </a:p>
      </dgm:t>
    </dgm:pt>
    <dgm:pt modelId="{12AE86B4-2BE9-46FA-B147-B55926A166B3}">
      <dgm:prSet phldrT="[Text]"/>
      <dgm:spPr>
        <a:solidFill>
          <a:srgbClr val="014D4B"/>
        </a:solidFill>
      </dgm:spPr>
      <dgm:t>
        <a:bodyPr/>
        <a:lstStyle/>
        <a:p>
          <a:r>
            <a:rPr lang="en-GB" dirty="0">
              <a:latin typeface="Dubai" panose="020B0503030403030204" pitchFamily="34" charset="-78"/>
              <a:ea typeface="Open Sans" panose="020B0606030504020204" pitchFamily="34" charset="0"/>
              <a:cs typeface="Dubai" panose="020B0503030403030204" pitchFamily="34" charset="-78"/>
            </a:rPr>
            <a:t>(4) </a:t>
          </a:r>
        </a:p>
        <a:p>
          <a:r>
            <a:rPr lang="en-GB" dirty="0">
              <a:latin typeface="Dubai" panose="020B0503030403030204" pitchFamily="34" charset="-78"/>
              <a:ea typeface="Open Sans" panose="020B0606030504020204" pitchFamily="34" charset="0"/>
              <a:cs typeface="Dubai" panose="020B0503030403030204" pitchFamily="34" charset="-78"/>
            </a:rPr>
            <a:t>Will Be Rewarded </a:t>
          </a:r>
        </a:p>
        <a:p>
          <a:r>
            <a:rPr lang="ar-IQ" dirty="0">
              <a:latin typeface="Dubai" panose="020B0503030403030204" pitchFamily="34" charset="-78"/>
              <a:ea typeface="Open Sans" panose="020B0606030504020204" pitchFamily="34" charset="0"/>
              <a:cs typeface="Dubai" panose="020B0503030403030204" pitchFamily="34" charset="-78"/>
            </a:rPr>
            <a:t>مثاب</a:t>
          </a:r>
          <a:endParaRPr lang="en-GB" dirty="0">
            <a:latin typeface="Dubai" panose="020B0503030403030204" pitchFamily="34" charset="-78"/>
            <a:ea typeface="Open Sans" panose="020B0606030504020204" pitchFamily="34" charset="0"/>
            <a:cs typeface="Dubai" panose="020B0503030403030204" pitchFamily="34" charset="-78"/>
          </a:endParaRPr>
        </a:p>
      </dgm:t>
    </dgm:pt>
    <dgm:pt modelId="{8EE1E5E2-A0BE-4FAD-A410-FF7905F3FAF0}" type="parTrans" cxnId="{D581135F-0FB0-48A3-8858-1BA9BC6A4A73}">
      <dgm:prSet/>
      <dgm:spPr/>
      <dgm:t>
        <a:bodyPr/>
        <a:lstStyle/>
        <a:p>
          <a:endParaRPr lang="en-GB"/>
        </a:p>
      </dgm:t>
    </dgm:pt>
    <dgm:pt modelId="{9A4E1026-950D-4B16-BEFD-2EAA92B34723}" type="sibTrans" cxnId="{D581135F-0FB0-48A3-8858-1BA9BC6A4A73}">
      <dgm:prSet/>
      <dgm:spPr/>
      <dgm:t>
        <a:bodyPr/>
        <a:lstStyle/>
        <a:p>
          <a:endParaRPr lang="en-GB"/>
        </a:p>
      </dgm:t>
    </dgm:pt>
    <dgm:pt modelId="{D6711CB9-25AA-442E-853E-C60961F2B830}">
      <dgm:prSet/>
      <dgm:spPr>
        <a:solidFill>
          <a:srgbClr val="F2D2BE">
            <a:alpha val="90000"/>
          </a:srgbClr>
        </a:solidFill>
      </dgm:spPr>
      <dgm:t>
        <a:bodyPr/>
        <a:lstStyle/>
        <a:p>
          <a:r>
            <a:rPr lang="en-GB" dirty="0">
              <a:latin typeface="Dubai" panose="020B0503030403030204" pitchFamily="34" charset="-78"/>
              <a:ea typeface="Open Sans" panose="020B0606030504020204" pitchFamily="34" charset="0"/>
              <a:cs typeface="Dubai" panose="020B0503030403030204" pitchFamily="34" charset="-78"/>
            </a:rPr>
            <a:t>His heart is engrossed in safeguarding its limits and rules. His focus remains fully on performing the prayer as it ought to be performed; completely and perfectly.</a:t>
          </a:r>
        </a:p>
      </dgm:t>
    </dgm:pt>
    <dgm:pt modelId="{99DAF32C-421B-43B6-82FC-A8DEE194FE69}" type="parTrans" cxnId="{6890D470-84D8-4F8A-BD69-B52980800AA2}">
      <dgm:prSet/>
      <dgm:spPr/>
      <dgm:t>
        <a:bodyPr/>
        <a:lstStyle/>
        <a:p>
          <a:endParaRPr lang="en-GB"/>
        </a:p>
      </dgm:t>
    </dgm:pt>
    <dgm:pt modelId="{58E9C7D2-4DE8-4344-95F4-64E8104370B7}" type="sibTrans" cxnId="{6890D470-84D8-4F8A-BD69-B52980800AA2}">
      <dgm:prSet/>
      <dgm:spPr/>
      <dgm:t>
        <a:bodyPr/>
        <a:lstStyle/>
        <a:p>
          <a:endParaRPr lang="en-GB"/>
        </a:p>
      </dgm:t>
    </dgm:pt>
    <dgm:pt modelId="{8AA4BB37-853C-4F15-8094-59D0670F7546}">
      <dgm:prSet/>
      <dgm:spPr>
        <a:solidFill>
          <a:srgbClr val="F2D2BE">
            <a:alpha val="90000"/>
          </a:srgbClr>
        </a:solidFill>
      </dgm:spPr>
      <dgm:t>
        <a:bodyPr/>
        <a:lstStyle/>
        <a:p>
          <a:r>
            <a:rPr lang="en-GB" dirty="0">
              <a:latin typeface="Dubai" panose="020B0503030403030204" pitchFamily="34" charset="-78"/>
              <a:ea typeface="Open Sans" panose="020B0606030504020204" pitchFamily="34" charset="0"/>
              <a:cs typeface="Dubai" panose="020B0503030403030204" pitchFamily="34" charset="-78"/>
            </a:rPr>
            <a:t>In ṣalāh, he is in a constant battle with the devils, trying to ward off their whispers. </a:t>
          </a:r>
        </a:p>
      </dgm:t>
    </dgm:pt>
    <dgm:pt modelId="{762FC8CA-5542-433D-B8AA-199063039392}" type="parTrans" cxnId="{83542F70-8514-48A6-97CE-CCEF295FB748}">
      <dgm:prSet/>
      <dgm:spPr/>
      <dgm:t>
        <a:bodyPr/>
        <a:lstStyle/>
        <a:p>
          <a:endParaRPr lang="en-GB"/>
        </a:p>
      </dgm:t>
    </dgm:pt>
    <dgm:pt modelId="{41181EFE-ECF8-43DB-82EE-62BB1A910DBA}" type="sibTrans" cxnId="{83542F70-8514-48A6-97CE-CCEF295FB748}">
      <dgm:prSet/>
      <dgm:spPr/>
      <dgm:t>
        <a:bodyPr/>
        <a:lstStyle/>
        <a:p>
          <a:endParaRPr lang="en-GB"/>
        </a:p>
      </dgm:t>
    </dgm:pt>
    <dgm:pt modelId="{2EF21AF6-AB3B-461C-A6FA-B5A19F18B38F}">
      <dgm:prSet phldrT="[Text]"/>
      <dgm:spPr>
        <a:solidFill>
          <a:srgbClr val="F2D2BE">
            <a:alpha val="90000"/>
          </a:srgbClr>
        </a:solidFill>
      </dgm:spPr>
      <dgm:t>
        <a:bodyPr/>
        <a:lstStyle/>
        <a:p>
          <a:pPr>
            <a:buFont typeface="Arial" panose="020B0604020202020204" pitchFamily="34" charset="0"/>
            <a:buChar char="•"/>
          </a:pPr>
          <a:r>
            <a:rPr lang="en-GB" dirty="0">
              <a:latin typeface="Dubai" panose="020B0503030403030204" pitchFamily="34" charset="-78"/>
              <a:ea typeface="Open Sans" panose="020B0606030504020204" pitchFamily="34" charset="0"/>
              <a:cs typeface="Dubai" panose="020B0503030403030204" pitchFamily="34" charset="-78"/>
            </a:rPr>
            <a:t>He stands in prayer, perfecting its rights, limits and pillars</a:t>
          </a:r>
        </a:p>
      </dgm:t>
    </dgm:pt>
    <dgm:pt modelId="{6616BA2F-7100-4D37-AB4E-6330F2540F61}" type="sibTrans" cxnId="{007427A8-674F-402F-BCF5-71AFF308C56C}">
      <dgm:prSet/>
      <dgm:spPr/>
      <dgm:t>
        <a:bodyPr/>
        <a:lstStyle/>
        <a:p>
          <a:endParaRPr lang="en-GB"/>
        </a:p>
      </dgm:t>
    </dgm:pt>
    <dgm:pt modelId="{BF868996-5EB1-4E21-AE5A-31E578D0C85E}" type="parTrans" cxnId="{007427A8-674F-402F-BCF5-71AFF308C56C}">
      <dgm:prSet/>
      <dgm:spPr/>
      <dgm:t>
        <a:bodyPr/>
        <a:lstStyle/>
        <a:p>
          <a:endParaRPr lang="en-GB"/>
        </a:p>
      </dgm:t>
    </dgm:pt>
    <dgm:pt modelId="{AC17E6B6-AB3C-4406-86A3-91C453CF369D}" type="pres">
      <dgm:prSet presAssocID="{0B892B84-4048-46D1-B69C-1B487A31242A}" presName="Name0" presStyleCnt="0">
        <dgm:presLayoutVars>
          <dgm:dir/>
          <dgm:animLvl val="lvl"/>
          <dgm:resizeHandles val="exact"/>
        </dgm:presLayoutVars>
      </dgm:prSet>
      <dgm:spPr/>
    </dgm:pt>
    <dgm:pt modelId="{03E114CC-B278-499E-BED3-2B7E5501639A}" type="pres">
      <dgm:prSet presAssocID="{96A60998-07C7-4229-89B1-28352C2E8ED5}" presName="linNode" presStyleCnt="0"/>
      <dgm:spPr/>
    </dgm:pt>
    <dgm:pt modelId="{BB2349BE-E6AE-4446-ABA7-8CC6A0013B87}" type="pres">
      <dgm:prSet presAssocID="{96A60998-07C7-4229-89B1-28352C2E8ED5}" presName="parentText" presStyleLbl="node1" presStyleIdx="0" presStyleCnt="2">
        <dgm:presLayoutVars>
          <dgm:chMax val="1"/>
          <dgm:bulletEnabled val="1"/>
        </dgm:presLayoutVars>
      </dgm:prSet>
      <dgm:spPr/>
    </dgm:pt>
    <dgm:pt modelId="{B1E329F9-6108-4E29-B9C1-B2A780B83245}" type="pres">
      <dgm:prSet presAssocID="{96A60998-07C7-4229-89B1-28352C2E8ED5}" presName="descendantText" presStyleLbl="alignAccFollowNode1" presStyleIdx="0" presStyleCnt="2">
        <dgm:presLayoutVars>
          <dgm:bulletEnabled val="1"/>
        </dgm:presLayoutVars>
      </dgm:prSet>
      <dgm:spPr/>
    </dgm:pt>
    <dgm:pt modelId="{148CBF7F-CAFD-438F-930E-B8F275F1C4A1}" type="pres">
      <dgm:prSet presAssocID="{E6DABBED-4DEB-420F-A1EB-84901B3B3846}" presName="sp" presStyleCnt="0"/>
      <dgm:spPr/>
    </dgm:pt>
    <dgm:pt modelId="{C14799BE-590D-4694-B048-D0C13CFF40F1}" type="pres">
      <dgm:prSet presAssocID="{12AE86B4-2BE9-46FA-B147-B55926A166B3}" presName="linNode" presStyleCnt="0"/>
      <dgm:spPr/>
    </dgm:pt>
    <dgm:pt modelId="{03477EEB-51E0-4F8E-A7ED-1AB60DBEFD41}" type="pres">
      <dgm:prSet presAssocID="{12AE86B4-2BE9-46FA-B147-B55926A166B3}" presName="parentText" presStyleLbl="node1" presStyleIdx="1" presStyleCnt="2">
        <dgm:presLayoutVars>
          <dgm:chMax val="1"/>
          <dgm:bulletEnabled val="1"/>
        </dgm:presLayoutVars>
      </dgm:prSet>
      <dgm:spPr/>
    </dgm:pt>
    <dgm:pt modelId="{E209AAAF-E318-46D4-941A-E58FAAF3738E}" type="pres">
      <dgm:prSet presAssocID="{12AE86B4-2BE9-46FA-B147-B55926A166B3}" presName="descendantText" presStyleLbl="alignAccFollowNode1" presStyleIdx="1" presStyleCnt="2">
        <dgm:presLayoutVars>
          <dgm:bulletEnabled val="1"/>
        </dgm:presLayoutVars>
      </dgm:prSet>
      <dgm:spPr/>
    </dgm:pt>
  </dgm:ptLst>
  <dgm:cxnLst>
    <dgm:cxn modelId="{354A741F-5635-42AB-A5BB-BDE9BFB6BA48}" type="presOf" srcId="{96A60998-07C7-4229-89B1-28352C2E8ED5}" destId="{BB2349BE-E6AE-4446-ABA7-8CC6A0013B87}" srcOrd="0" destOrd="0" presId="urn:microsoft.com/office/officeart/2005/8/layout/vList5"/>
    <dgm:cxn modelId="{74005420-AFF3-4093-B969-0D74B52F332A}" type="presOf" srcId="{0B892B84-4048-46D1-B69C-1B487A31242A}" destId="{AC17E6B6-AB3C-4406-86A3-91C453CF369D}" srcOrd="0" destOrd="0" presId="urn:microsoft.com/office/officeart/2005/8/layout/vList5"/>
    <dgm:cxn modelId="{D581135F-0FB0-48A3-8858-1BA9BC6A4A73}" srcId="{0B892B84-4048-46D1-B69C-1B487A31242A}" destId="{12AE86B4-2BE9-46FA-B147-B55926A166B3}" srcOrd="1" destOrd="0" parTransId="{8EE1E5E2-A0BE-4FAD-A410-FF7905F3FAF0}" sibTransId="{9A4E1026-950D-4B16-BEFD-2EAA92B34723}"/>
    <dgm:cxn modelId="{89970845-071A-41A9-B2F0-9F6806A2443A}" type="presOf" srcId="{2EF21AF6-AB3B-461C-A6FA-B5A19F18B38F}" destId="{E209AAAF-E318-46D4-941A-E58FAAF3738E}" srcOrd="0" destOrd="0" presId="urn:microsoft.com/office/officeart/2005/8/layout/vList5"/>
    <dgm:cxn modelId="{BDAFD347-4122-45C7-978B-F5E5FE55BCAF}" type="presOf" srcId="{D6711CB9-25AA-442E-853E-C60961F2B830}" destId="{E209AAAF-E318-46D4-941A-E58FAAF3738E}" srcOrd="0" destOrd="1" presId="urn:microsoft.com/office/officeart/2005/8/layout/vList5"/>
    <dgm:cxn modelId="{04ECE26D-C3A4-43B7-8C2C-01F1223BC3F0}" type="presOf" srcId="{12AE86B4-2BE9-46FA-B147-B55926A166B3}" destId="{03477EEB-51E0-4F8E-A7ED-1AB60DBEFD41}" srcOrd="0" destOrd="0" presId="urn:microsoft.com/office/officeart/2005/8/layout/vList5"/>
    <dgm:cxn modelId="{83542F70-8514-48A6-97CE-CCEF295FB748}" srcId="{96A60998-07C7-4229-89B1-28352C2E8ED5}" destId="{8AA4BB37-853C-4F15-8094-59D0670F7546}" srcOrd="1" destOrd="0" parTransId="{762FC8CA-5542-433D-B8AA-199063039392}" sibTransId="{41181EFE-ECF8-43DB-82EE-62BB1A910DBA}"/>
    <dgm:cxn modelId="{6890D470-84D8-4F8A-BD69-B52980800AA2}" srcId="{12AE86B4-2BE9-46FA-B147-B55926A166B3}" destId="{D6711CB9-25AA-442E-853E-C60961F2B830}" srcOrd="1" destOrd="0" parTransId="{99DAF32C-421B-43B6-82FC-A8DEE194FE69}" sibTransId="{58E9C7D2-4DE8-4344-95F4-64E8104370B7}"/>
    <dgm:cxn modelId="{EABCAF7C-4A97-46DD-9CF6-386C82AEF5B4}" type="presOf" srcId="{9E871405-FAC9-45E7-9E05-93AF6398B2F3}" destId="{B1E329F9-6108-4E29-B9C1-B2A780B83245}" srcOrd="0" destOrd="0" presId="urn:microsoft.com/office/officeart/2005/8/layout/vList5"/>
    <dgm:cxn modelId="{A275108C-C5CE-4ABD-9938-E93B509A572C}" type="presOf" srcId="{8AA4BB37-853C-4F15-8094-59D0670F7546}" destId="{B1E329F9-6108-4E29-B9C1-B2A780B83245}" srcOrd="0" destOrd="1" presId="urn:microsoft.com/office/officeart/2005/8/layout/vList5"/>
    <dgm:cxn modelId="{4EB8CF8E-3B95-4C73-AA07-2D425E387C74}" srcId="{0B892B84-4048-46D1-B69C-1B487A31242A}" destId="{96A60998-07C7-4229-89B1-28352C2E8ED5}" srcOrd="0" destOrd="0" parTransId="{5D1A6999-74D4-4763-ACD7-244F2D6CC729}" sibTransId="{E6DABBED-4DEB-420F-A1EB-84901B3B3846}"/>
    <dgm:cxn modelId="{007427A8-674F-402F-BCF5-71AFF308C56C}" srcId="{12AE86B4-2BE9-46FA-B147-B55926A166B3}" destId="{2EF21AF6-AB3B-461C-A6FA-B5A19F18B38F}" srcOrd="0" destOrd="0" parTransId="{BF868996-5EB1-4E21-AE5A-31E578D0C85E}" sibTransId="{6616BA2F-7100-4D37-AB4E-6330F2540F61}"/>
    <dgm:cxn modelId="{E5FA49CD-3EF5-45F9-ADB9-448D4B8BB2F1}" srcId="{96A60998-07C7-4229-89B1-28352C2E8ED5}" destId="{9E871405-FAC9-45E7-9E05-93AF6398B2F3}" srcOrd="0" destOrd="0" parTransId="{CD43436E-380C-4B09-B060-7D77113CEFBE}" sibTransId="{F1E7C932-7EA5-4D78-A3CC-97110F9ABF7A}"/>
    <dgm:cxn modelId="{4FC5C662-9991-4A3D-9EF8-51909EAAC6B9}" type="presParOf" srcId="{AC17E6B6-AB3C-4406-86A3-91C453CF369D}" destId="{03E114CC-B278-499E-BED3-2B7E5501639A}" srcOrd="0" destOrd="0" presId="urn:microsoft.com/office/officeart/2005/8/layout/vList5"/>
    <dgm:cxn modelId="{5DEF1975-E2A2-4EF5-90A4-8554AB0B2ED7}" type="presParOf" srcId="{03E114CC-B278-499E-BED3-2B7E5501639A}" destId="{BB2349BE-E6AE-4446-ABA7-8CC6A0013B87}" srcOrd="0" destOrd="0" presId="urn:microsoft.com/office/officeart/2005/8/layout/vList5"/>
    <dgm:cxn modelId="{4B9D0B0D-977B-4A69-B6A0-B8471A41AEA0}" type="presParOf" srcId="{03E114CC-B278-499E-BED3-2B7E5501639A}" destId="{B1E329F9-6108-4E29-B9C1-B2A780B83245}" srcOrd="1" destOrd="0" presId="urn:microsoft.com/office/officeart/2005/8/layout/vList5"/>
    <dgm:cxn modelId="{E616FA95-10BC-4104-8091-F53288D2BBBE}" type="presParOf" srcId="{AC17E6B6-AB3C-4406-86A3-91C453CF369D}" destId="{148CBF7F-CAFD-438F-930E-B8F275F1C4A1}" srcOrd="1" destOrd="0" presId="urn:microsoft.com/office/officeart/2005/8/layout/vList5"/>
    <dgm:cxn modelId="{86671F38-7F86-44D6-8DC9-F8821D5F29E0}" type="presParOf" srcId="{AC17E6B6-AB3C-4406-86A3-91C453CF369D}" destId="{C14799BE-590D-4694-B048-D0C13CFF40F1}" srcOrd="2" destOrd="0" presId="urn:microsoft.com/office/officeart/2005/8/layout/vList5"/>
    <dgm:cxn modelId="{5A9EF5B2-A873-47F4-B163-E6894D7FA953}" type="presParOf" srcId="{C14799BE-590D-4694-B048-D0C13CFF40F1}" destId="{03477EEB-51E0-4F8E-A7ED-1AB60DBEFD41}" srcOrd="0" destOrd="0" presId="urn:microsoft.com/office/officeart/2005/8/layout/vList5"/>
    <dgm:cxn modelId="{A64DB960-BE31-4CF9-B43F-D1DCEBA2196F}" type="presParOf" srcId="{C14799BE-590D-4694-B048-D0C13CFF40F1}" destId="{E209AAAF-E318-46D4-941A-E58FAAF3738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5EEC670-958D-49D9-9D5E-5F50B0529F1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BAC8C991-6FC3-43E3-B5B2-DD9E20DE8972}">
      <dgm:prSet phldrT="[Text]"/>
      <dgm:spPr>
        <a:solidFill>
          <a:srgbClr val="014D4B"/>
        </a:solidFill>
      </dgm:spPr>
      <dgm:t>
        <a:bodyPr/>
        <a:lstStyle/>
        <a:p>
          <a:r>
            <a:rPr lang="en-GB" dirty="0">
              <a:latin typeface="Dubai" panose="020B0503030403030204" pitchFamily="34" charset="-78"/>
              <a:cs typeface="Dubai" panose="020B0503030403030204" pitchFamily="34" charset="-78"/>
            </a:rPr>
            <a:t>5 </a:t>
          </a:r>
        </a:p>
        <a:p>
          <a:r>
            <a:rPr lang="en-GB" dirty="0">
              <a:latin typeface="Dubai" panose="020B0503030403030204" pitchFamily="34" charset="-78"/>
              <a:cs typeface="Dubai" panose="020B0503030403030204" pitchFamily="34" charset="-78"/>
            </a:rPr>
            <a:t>Will Be Close To His Lord</a:t>
          </a:r>
        </a:p>
        <a:p>
          <a:r>
            <a:rPr lang="ar-IQ" dirty="0">
              <a:latin typeface="Dubai" panose="020B0503030403030204" pitchFamily="34" charset="-78"/>
              <a:cs typeface="Dubai" panose="020B0503030403030204" pitchFamily="34" charset="-78"/>
            </a:rPr>
            <a:t>مقرب عند ربه</a:t>
          </a:r>
          <a:endParaRPr lang="en-GB" dirty="0">
            <a:latin typeface="Dubai" panose="020B0503030403030204" pitchFamily="34" charset="-78"/>
            <a:cs typeface="Dubai" panose="020B0503030403030204" pitchFamily="34" charset="-78"/>
          </a:endParaRPr>
        </a:p>
      </dgm:t>
    </dgm:pt>
    <dgm:pt modelId="{61267F25-9E5A-4E23-814E-08FB44735A3F}" type="parTrans" cxnId="{6617E31F-3179-4BE1-8E99-2EC43246183D}">
      <dgm:prSet/>
      <dgm:spPr/>
      <dgm:t>
        <a:bodyPr/>
        <a:lstStyle/>
        <a:p>
          <a:endParaRPr lang="en-GB"/>
        </a:p>
      </dgm:t>
    </dgm:pt>
    <dgm:pt modelId="{9BD6056D-3567-4215-A1A3-6E4A34196823}" type="sibTrans" cxnId="{6617E31F-3179-4BE1-8E99-2EC43246183D}">
      <dgm:prSet/>
      <dgm:spPr/>
      <dgm:t>
        <a:bodyPr/>
        <a:lstStyle/>
        <a:p>
          <a:endParaRPr lang="en-GB"/>
        </a:p>
      </dgm:t>
    </dgm:pt>
    <dgm:pt modelId="{415D1013-AF57-47FB-9066-3913FB26610C}">
      <dgm:prSet phldrT="[Text]"/>
      <dgm:spPr>
        <a:solidFill>
          <a:srgbClr val="F2D2BE">
            <a:alpha val="90000"/>
          </a:srgbClr>
        </a:solidFill>
      </dgm:spPr>
      <dgm:t>
        <a:bodyPr/>
        <a:lstStyle/>
        <a:p>
          <a:r>
            <a:rPr lang="en-GB" dirty="0">
              <a:latin typeface="Dubai" panose="020B0503030403030204" pitchFamily="34" charset="-78"/>
              <a:cs typeface="Dubai" panose="020B0503030403030204" pitchFamily="34" charset="-78"/>
            </a:rPr>
            <a:t>He stands in prayer and establishes it as the fourth does, but along with this, he places his heart before his Lord. In this state, he beholds his Lord – ever vigilant before Him, filled with His love and glory – as if, seeing Him, he is physically present before Him. </a:t>
          </a:r>
        </a:p>
      </dgm:t>
    </dgm:pt>
    <dgm:pt modelId="{AAD569D1-B47F-4E4F-90EC-C4ABCC5C8AA8}" type="parTrans" cxnId="{6E744889-24E0-460B-AEF4-C419F64133B0}">
      <dgm:prSet/>
      <dgm:spPr/>
      <dgm:t>
        <a:bodyPr/>
        <a:lstStyle/>
        <a:p>
          <a:endParaRPr lang="en-GB"/>
        </a:p>
      </dgm:t>
    </dgm:pt>
    <dgm:pt modelId="{C6AB96F4-ACEB-45A4-B3E7-13669D20576A}" type="sibTrans" cxnId="{6E744889-24E0-460B-AEF4-C419F64133B0}">
      <dgm:prSet/>
      <dgm:spPr/>
      <dgm:t>
        <a:bodyPr/>
        <a:lstStyle/>
        <a:p>
          <a:endParaRPr lang="en-GB"/>
        </a:p>
      </dgm:t>
    </dgm:pt>
    <dgm:pt modelId="{CAB282B9-7487-4A65-8A69-13837208C875}">
      <dgm:prSet/>
      <dgm:spPr>
        <a:solidFill>
          <a:srgbClr val="F2D2BE">
            <a:alpha val="90000"/>
          </a:srgbClr>
        </a:solidFill>
      </dgm:spPr>
      <dgm:t>
        <a:bodyPr/>
        <a:lstStyle/>
        <a:p>
          <a:r>
            <a:rPr lang="en-GB" dirty="0">
              <a:latin typeface="Dubai" panose="020B0503030403030204" pitchFamily="34" charset="-78"/>
              <a:cs typeface="Dubai" panose="020B0503030403030204" pitchFamily="34" charset="-78"/>
            </a:rPr>
            <a:t>Therefore, the distractions and the whispers vanish, as the veil is lifted between him and his Lord.</a:t>
          </a:r>
        </a:p>
      </dgm:t>
    </dgm:pt>
    <dgm:pt modelId="{013429F6-1D08-4AFC-8C4A-DE9E9534D7E5}" type="parTrans" cxnId="{55EC7970-A13E-472D-9332-0D996AEC7247}">
      <dgm:prSet/>
      <dgm:spPr/>
      <dgm:t>
        <a:bodyPr/>
        <a:lstStyle/>
        <a:p>
          <a:endParaRPr lang="en-GB"/>
        </a:p>
      </dgm:t>
    </dgm:pt>
    <dgm:pt modelId="{F08977D7-27C3-46C2-A6CD-C695F6365787}" type="sibTrans" cxnId="{55EC7970-A13E-472D-9332-0D996AEC7247}">
      <dgm:prSet/>
      <dgm:spPr/>
      <dgm:t>
        <a:bodyPr/>
        <a:lstStyle/>
        <a:p>
          <a:endParaRPr lang="en-GB"/>
        </a:p>
      </dgm:t>
    </dgm:pt>
    <dgm:pt modelId="{942D0FF7-4404-48F1-AC3C-D3E34806C57A}" type="pres">
      <dgm:prSet presAssocID="{55EEC670-958D-49D9-9D5E-5F50B0529F16}" presName="Name0" presStyleCnt="0">
        <dgm:presLayoutVars>
          <dgm:dir/>
          <dgm:animLvl val="lvl"/>
          <dgm:resizeHandles val="exact"/>
        </dgm:presLayoutVars>
      </dgm:prSet>
      <dgm:spPr/>
    </dgm:pt>
    <dgm:pt modelId="{F4E0C8B4-9579-4CE0-9995-C06F83477C01}" type="pres">
      <dgm:prSet presAssocID="{BAC8C991-6FC3-43E3-B5B2-DD9E20DE8972}" presName="linNode" presStyleCnt="0"/>
      <dgm:spPr/>
    </dgm:pt>
    <dgm:pt modelId="{D8EABFB2-97EA-4ED7-8B8F-EAA87393F7FF}" type="pres">
      <dgm:prSet presAssocID="{BAC8C991-6FC3-43E3-B5B2-DD9E20DE8972}" presName="parentText" presStyleLbl="node1" presStyleIdx="0" presStyleCnt="1" custScaleX="62732" custScaleY="53106">
        <dgm:presLayoutVars>
          <dgm:chMax val="1"/>
          <dgm:bulletEnabled val="1"/>
        </dgm:presLayoutVars>
      </dgm:prSet>
      <dgm:spPr/>
    </dgm:pt>
    <dgm:pt modelId="{161D4D47-8B2A-4A1D-8A1E-183E8A5AA94D}" type="pres">
      <dgm:prSet presAssocID="{BAC8C991-6FC3-43E3-B5B2-DD9E20DE8972}" presName="descendantText" presStyleLbl="alignAccFollowNode1" presStyleIdx="0" presStyleCnt="1">
        <dgm:presLayoutVars>
          <dgm:bulletEnabled val="1"/>
        </dgm:presLayoutVars>
      </dgm:prSet>
      <dgm:spPr/>
    </dgm:pt>
  </dgm:ptLst>
  <dgm:cxnLst>
    <dgm:cxn modelId="{6617E31F-3179-4BE1-8E99-2EC43246183D}" srcId="{55EEC670-958D-49D9-9D5E-5F50B0529F16}" destId="{BAC8C991-6FC3-43E3-B5B2-DD9E20DE8972}" srcOrd="0" destOrd="0" parTransId="{61267F25-9E5A-4E23-814E-08FB44735A3F}" sibTransId="{9BD6056D-3567-4215-A1A3-6E4A34196823}"/>
    <dgm:cxn modelId="{0C4B166C-0F95-45DB-A31F-B86826E2D022}" type="presOf" srcId="{415D1013-AF57-47FB-9066-3913FB26610C}" destId="{161D4D47-8B2A-4A1D-8A1E-183E8A5AA94D}" srcOrd="0" destOrd="0" presId="urn:microsoft.com/office/officeart/2005/8/layout/vList5"/>
    <dgm:cxn modelId="{55EC7970-A13E-472D-9332-0D996AEC7247}" srcId="{BAC8C991-6FC3-43E3-B5B2-DD9E20DE8972}" destId="{CAB282B9-7487-4A65-8A69-13837208C875}" srcOrd="1" destOrd="0" parTransId="{013429F6-1D08-4AFC-8C4A-DE9E9534D7E5}" sibTransId="{F08977D7-27C3-46C2-A6CD-C695F6365787}"/>
    <dgm:cxn modelId="{6E744889-24E0-460B-AEF4-C419F64133B0}" srcId="{BAC8C991-6FC3-43E3-B5B2-DD9E20DE8972}" destId="{415D1013-AF57-47FB-9066-3913FB26610C}" srcOrd="0" destOrd="0" parTransId="{AAD569D1-B47F-4E4F-90EC-C4ABCC5C8AA8}" sibTransId="{C6AB96F4-ACEB-45A4-B3E7-13669D20576A}"/>
    <dgm:cxn modelId="{CB359097-0212-4DEC-B97D-2A8E149F2E64}" type="presOf" srcId="{CAB282B9-7487-4A65-8A69-13837208C875}" destId="{161D4D47-8B2A-4A1D-8A1E-183E8A5AA94D}" srcOrd="0" destOrd="1" presId="urn:microsoft.com/office/officeart/2005/8/layout/vList5"/>
    <dgm:cxn modelId="{FFCDC7DF-165F-445E-9B0C-8202371599A9}" type="presOf" srcId="{BAC8C991-6FC3-43E3-B5B2-DD9E20DE8972}" destId="{D8EABFB2-97EA-4ED7-8B8F-EAA87393F7FF}" srcOrd="0" destOrd="0" presId="urn:microsoft.com/office/officeart/2005/8/layout/vList5"/>
    <dgm:cxn modelId="{35FC96EF-AB67-4C5F-9366-36EE2E0E42AD}" type="presOf" srcId="{55EEC670-958D-49D9-9D5E-5F50B0529F16}" destId="{942D0FF7-4404-48F1-AC3C-D3E34806C57A}" srcOrd="0" destOrd="0" presId="urn:microsoft.com/office/officeart/2005/8/layout/vList5"/>
    <dgm:cxn modelId="{E849CD80-C168-4F62-BE9C-BE2C7BD574EE}" type="presParOf" srcId="{942D0FF7-4404-48F1-AC3C-D3E34806C57A}" destId="{F4E0C8B4-9579-4CE0-9995-C06F83477C01}" srcOrd="0" destOrd="0" presId="urn:microsoft.com/office/officeart/2005/8/layout/vList5"/>
    <dgm:cxn modelId="{B28C8769-3E38-4D18-B6FE-BA4DAF4ED345}" type="presParOf" srcId="{F4E0C8B4-9579-4CE0-9995-C06F83477C01}" destId="{D8EABFB2-97EA-4ED7-8B8F-EAA87393F7FF}" srcOrd="0" destOrd="0" presId="urn:microsoft.com/office/officeart/2005/8/layout/vList5"/>
    <dgm:cxn modelId="{16963D04-6196-4840-A2D4-AA399C075F57}" type="presParOf" srcId="{F4E0C8B4-9579-4CE0-9995-C06F83477C01}" destId="{161D4D47-8B2A-4A1D-8A1E-183E8A5AA94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CE97CC-1485-4C27-83D9-8EDE7EB346C5}">
      <dsp:nvSpPr>
        <dsp:cNvPr id="0" name=""/>
        <dsp:cNvSpPr/>
      </dsp:nvSpPr>
      <dsp:spPr>
        <a:xfrm>
          <a:off x="4018054" y="1934626"/>
          <a:ext cx="1471683" cy="1471683"/>
        </a:xfrm>
        <a:prstGeom prst="ellipse">
          <a:avLst/>
        </a:prstGeom>
        <a:solidFill>
          <a:srgbClr val="F2D2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14D4B"/>
              </a:solidFill>
              <a:latin typeface="Mulish Light" pitchFamily="2" charset="0"/>
            </a:rPr>
            <a:t>How to attain </a:t>
          </a:r>
          <a:r>
            <a:rPr lang="en-US" sz="1800" b="1" kern="1200" dirty="0" err="1">
              <a:solidFill>
                <a:srgbClr val="014D4B"/>
              </a:solidFill>
              <a:latin typeface="Mulish Light" pitchFamily="2" charset="0"/>
            </a:rPr>
            <a:t>khushu</a:t>
          </a:r>
          <a:endParaRPr lang="en-GB" sz="1800" b="1" kern="1200" dirty="0">
            <a:solidFill>
              <a:srgbClr val="014D4B"/>
            </a:solidFill>
            <a:latin typeface="Mulish Light" pitchFamily="2" charset="0"/>
          </a:endParaRPr>
        </a:p>
      </dsp:txBody>
      <dsp:txXfrm>
        <a:off x="4233577" y="2150149"/>
        <a:ext cx="1040637" cy="1040637"/>
      </dsp:txXfrm>
    </dsp:sp>
    <dsp:sp modelId="{8D809C6F-335F-455A-83B3-597996E4B318}">
      <dsp:nvSpPr>
        <dsp:cNvPr id="0" name=""/>
        <dsp:cNvSpPr/>
      </dsp:nvSpPr>
      <dsp:spPr>
        <a:xfrm rot="16200000">
          <a:off x="4532024" y="1698823"/>
          <a:ext cx="443744" cy="27861"/>
        </a:xfrm>
        <a:custGeom>
          <a:avLst/>
          <a:gdLst/>
          <a:ahLst/>
          <a:cxnLst/>
          <a:rect l="0" t="0" r="0" b="0"/>
          <a:pathLst>
            <a:path>
              <a:moveTo>
                <a:pt x="0" y="13930"/>
              </a:moveTo>
              <a:lnTo>
                <a:pt x="443744" y="13930"/>
              </a:lnTo>
            </a:path>
          </a:pathLst>
        </a:custGeom>
        <a:noFill/>
        <a:ln w="12700" cap="flat" cmpd="sng" algn="ctr">
          <a:solidFill>
            <a:srgbClr val="014D4B"/>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742802" y="1701660"/>
        <a:ext cx="22187" cy="22187"/>
      </dsp:txXfrm>
    </dsp:sp>
    <dsp:sp modelId="{DFB9D742-0211-4E18-9A80-D91605F22850}">
      <dsp:nvSpPr>
        <dsp:cNvPr id="0" name=""/>
        <dsp:cNvSpPr/>
      </dsp:nvSpPr>
      <dsp:spPr>
        <a:xfrm>
          <a:off x="4018054" y="19198"/>
          <a:ext cx="1471683" cy="1471683"/>
        </a:xfrm>
        <a:prstGeom prst="ellipse">
          <a:avLst/>
        </a:prstGeom>
        <a:solidFill>
          <a:srgbClr val="F2D2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Mulish Light" pitchFamily="2" charset="0"/>
            </a:rPr>
            <a:t>Think we are standing directly in front of Allah and talking to Him. </a:t>
          </a:r>
          <a:endParaRPr lang="en-GB" sz="1100" kern="1200" dirty="0">
            <a:solidFill>
              <a:schemeClr val="tx1"/>
            </a:solidFill>
            <a:latin typeface="Mulish Light" pitchFamily="2" charset="0"/>
          </a:endParaRPr>
        </a:p>
      </dsp:txBody>
      <dsp:txXfrm>
        <a:off x="4233577" y="234721"/>
        <a:ext cx="1040637" cy="1040637"/>
      </dsp:txXfrm>
    </dsp:sp>
    <dsp:sp modelId="{8E3C24A8-F1AC-4FE8-AD9D-F0E7CA2FF28B}">
      <dsp:nvSpPr>
        <dsp:cNvPr id="0" name=""/>
        <dsp:cNvSpPr/>
      </dsp:nvSpPr>
      <dsp:spPr>
        <a:xfrm rot="20520000">
          <a:off x="5442864" y="2360587"/>
          <a:ext cx="443744" cy="27861"/>
        </a:xfrm>
        <a:custGeom>
          <a:avLst/>
          <a:gdLst/>
          <a:ahLst/>
          <a:cxnLst/>
          <a:rect l="0" t="0" r="0" b="0"/>
          <a:pathLst>
            <a:path>
              <a:moveTo>
                <a:pt x="0" y="13930"/>
              </a:moveTo>
              <a:lnTo>
                <a:pt x="443744" y="13930"/>
              </a:lnTo>
            </a:path>
          </a:pathLst>
        </a:custGeom>
        <a:noFill/>
        <a:ln w="12700" cap="flat" cmpd="sng" algn="ctr">
          <a:solidFill>
            <a:srgbClr val="014D4B"/>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5653642" y="2363424"/>
        <a:ext cx="22187" cy="22187"/>
      </dsp:txXfrm>
    </dsp:sp>
    <dsp:sp modelId="{DD114A56-B2B3-44DC-9267-E64E5C0BA9D5}">
      <dsp:nvSpPr>
        <dsp:cNvPr id="0" name=""/>
        <dsp:cNvSpPr/>
      </dsp:nvSpPr>
      <dsp:spPr>
        <a:xfrm>
          <a:off x="5839734" y="1342726"/>
          <a:ext cx="1471683" cy="1471683"/>
        </a:xfrm>
        <a:prstGeom prst="ellipse">
          <a:avLst/>
        </a:prstGeom>
        <a:solidFill>
          <a:srgbClr val="F2D2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Mulish Light" pitchFamily="2" charset="0"/>
            </a:rPr>
            <a:t>Learn the meaning of every word you say in salah and reflect upon it</a:t>
          </a:r>
          <a:endParaRPr lang="en-GB" sz="1100" kern="1200" dirty="0">
            <a:solidFill>
              <a:schemeClr val="tx1"/>
            </a:solidFill>
            <a:latin typeface="Mulish Light" pitchFamily="2" charset="0"/>
          </a:endParaRPr>
        </a:p>
      </dsp:txBody>
      <dsp:txXfrm>
        <a:off x="6055257" y="1558249"/>
        <a:ext cx="1040637" cy="1040637"/>
      </dsp:txXfrm>
    </dsp:sp>
    <dsp:sp modelId="{97DEAD9F-710D-4C04-8B1A-39FEDF5E20CA}">
      <dsp:nvSpPr>
        <dsp:cNvPr id="0" name=""/>
        <dsp:cNvSpPr/>
      </dsp:nvSpPr>
      <dsp:spPr>
        <a:xfrm rot="3240000">
          <a:off x="5094954" y="3431343"/>
          <a:ext cx="443744" cy="27861"/>
        </a:xfrm>
        <a:custGeom>
          <a:avLst/>
          <a:gdLst/>
          <a:ahLst/>
          <a:cxnLst/>
          <a:rect l="0" t="0" r="0" b="0"/>
          <a:pathLst>
            <a:path>
              <a:moveTo>
                <a:pt x="0" y="13930"/>
              </a:moveTo>
              <a:lnTo>
                <a:pt x="443744" y="13930"/>
              </a:lnTo>
            </a:path>
          </a:pathLst>
        </a:custGeom>
        <a:noFill/>
        <a:ln w="12700" cap="flat" cmpd="sng" algn="ctr">
          <a:solidFill>
            <a:srgbClr val="014D4B"/>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5305732" y="3434181"/>
        <a:ext cx="22187" cy="22187"/>
      </dsp:txXfrm>
    </dsp:sp>
    <dsp:sp modelId="{5C2B8167-F24E-4C26-BE94-C027126E07CC}">
      <dsp:nvSpPr>
        <dsp:cNvPr id="0" name=""/>
        <dsp:cNvSpPr/>
      </dsp:nvSpPr>
      <dsp:spPr>
        <a:xfrm>
          <a:off x="5143914" y="3484239"/>
          <a:ext cx="1471683" cy="1471683"/>
        </a:xfrm>
        <a:prstGeom prst="ellipse">
          <a:avLst/>
        </a:prstGeom>
        <a:solidFill>
          <a:srgbClr val="F2D2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Mulish Light" pitchFamily="2" charset="0"/>
            </a:rPr>
            <a:t>Vary your adhkār</a:t>
          </a:r>
          <a:endParaRPr lang="en-GB" sz="1100" kern="1200" dirty="0">
            <a:solidFill>
              <a:schemeClr val="tx1"/>
            </a:solidFill>
            <a:latin typeface="Mulish Light" pitchFamily="2" charset="0"/>
          </a:endParaRPr>
        </a:p>
      </dsp:txBody>
      <dsp:txXfrm>
        <a:off x="5359437" y="3699762"/>
        <a:ext cx="1040637" cy="1040637"/>
      </dsp:txXfrm>
    </dsp:sp>
    <dsp:sp modelId="{11DDFB14-506E-4FB1-9624-72FA29A06E6E}">
      <dsp:nvSpPr>
        <dsp:cNvPr id="0" name=""/>
        <dsp:cNvSpPr/>
      </dsp:nvSpPr>
      <dsp:spPr>
        <a:xfrm rot="7560000">
          <a:off x="3969094" y="3431343"/>
          <a:ext cx="443744" cy="27861"/>
        </a:xfrm>
        <a:custGeom>
          <a:avLst/>
          <a:gdLst/>
          <a:ahLst/>
          <a:cxnLst/>
          <a:rect l="0" t="0" r="0" b="0"/>
          <a:pathLst>
            <a:path>
              <a:moveTo>
                <a:pt x="0" y="13930"/>
              </a:moveTo>
              <a:lnTo>
                <a:pt x="443744" y="13930"/>
              </a:lnTo>
            </a:path>
          </a:pathLst>
        </a:custGeom>
        <a:noFill/>
        <a:ln w="12700" cap="flat" cmpd="sng" algn="ctr">
          <a:solidFill>
            <a:srgbClr val="014D4B"/>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4179872" y="3434181"/>
        <a:ext cx="22187" cy="22187"/>
      </dsp:txXfrm>
    </dsp:sp>
    <dsp:sp modelId="{5067D3A8-1834-402D-B3D9-32B06CAF9E39}">
      <dsp:nvSpPr>
        <dsp:cNvPr id="0" name=""/>
        <dsp:cNvSpPr/>
      </dsp:nvSpPr>
      <dsp:spPr>
        <a:xfrm>
          <a:off x="2892194" y="3484239"/>
          <a:ext cx="1471683" cy="1471683"/>
        </a:xfrm>
        <a:prstGeom prst="ellipse">
          <a:avLst/>
        </a:prstGeom>
        <a:solidFill>
          <a:srgbClr val="F2D2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Mulish Light" pitchFamily="2" charset="0"/>
            </a:rPr>
            <a:t>Take your time in each posture. Don’t rush/jump up and down.</a:t>
          </a:r>
          <a:endParaRPr lang="en-GB" sz="1100" kern="1200" dirty="0">
            <a:solidFill>
              <a:schemeClr val="tx1"/>
            </a:solidFill>
            <a:latin typeface="Mulish Light" pitchFamily="2" charset="0"/>
          </a:endParaRPr>
        </a:p>
      </dsp:txBody>
      <dsp:txXfrm>
        <a:off x="3107717" y="3699762"/>
        <a:ext cx="1040637" cy="1040637"/>
      </dsp:txXfrm>
    </dsp:sp>
    <dsp:sp modelId="{F8BC8500-FFFA-45E1-8C36-D1BC2C14E59C}">
      <dsp:nvSpPr>
        <dsp:cNvPr id="0" name=""/>
        <dsp:cNvSpPr/>
      </dsp:nvSpPr>
      <dsp:spPr>
        <a:xfrm rot="11880000">
          <a:off x="3621184" y="2360587"/>
          <a:ext cx="443744" cy="27861"/>
        </a:xfrm>
        <a:custGeom>
          <a:avLst/>
          <a:gdLst/>
          <a:ahLst/>
          <a:cxnLst/>
          <a:rect l="0" t="0" r="0" b="0"/>
          <a:pathLst>
            <a:path>
              <a:moveTo>
                <a:pt x="0" y="13930"/>
              </a:moveTo>
              <a:lnTo>
                <a:pt x="443744" y="13930"/>
              </a:lnTo>
            </a:path>
          </a:pathLst>
        </a:custGeom>
        <a:noFill/>
        <a:ln w="12700" cap="flat" cmpd="sng" algn="ctr">
          <a:solidFill>
            <a:srgbClr val="014D4B"/>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3831962" y="2363424"/>
        <a:ext cx="22187" cy="22187"/>
      </dsp:txXfrm>
    </dsp:sp>
    <dsp:sp modelId="{4973EC0F-D984-426D-8451-A4A112BE1581}">
      <dsp:nvSpPr>
        <dsp:cNvPr id="0" name=""/>
        <dsp:cNvSpPr/>
      </dsp:nvSpPr>
      <dsp:spPr>
        <a:xfrm>
          <a:off x="2196374" y="1342726"/>
          <a:ext cx="1471683" cy="1471683"/>
        </a:xfrm>
        <a:prstGeom prst="ellipse">
          <a:avLst/>
        </a:prstGeom>
        <a:solidFill>
          <a:srgbClr val="F2D2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latin typeface="Mulish Light" pitchFamily="2" charset="0"/>
            </a:rPr>
            <a:t>Beg Allah to give us </a:t>
          </a:r>
          <a:r>
            <a:rPr lang="en-US" sz="1100" kern="1200" dirty="0" err="1">
              <a:solidFill>
                <a:schemeClr val="tx1"/>
              </a:solidFill>
              <a:latin typeface="Mulish Light" pitchFamily="2" charset="0"/>
            </a:rPr>
            <a:t>tawfiq</a:t>
          </a:r>
          <a:r>
            <a:rPr lang="en-US" sz="1100" kern="1200" dirty="0">
              <a:solidFill>
                <a:schemeClr val="tx1"/>
              </a:solidFill>
              <a:latin typeface="Mulish Light" pitchFamily="2" charset="0"/>
            </a:rPr>
            <a:t> to pray salah with </a:t>
          </a:r>
          <a:r>
            <a:rPr lang="en-US" sz="1100" kern="1200" dirty="0" err="1">
              <a:solidFill>
                <a:schemeClr val="tx1"/>
              </a:solidFill>
              <a:latin typeface="Mulish Light" pitchFamily="2" charset="0"/>
            </a:rPr>
            <a:t>khushu</a:t>
          </a:r>
          <a:endParaRPr lang="en-GB" sz="1100" kern="1200" dirty="0">
            <a:solidFill>
              <a:schemeClr val="tx1"/>
            </a:solidFill>
            <a:latin typeface="Mulish Light" pitchFamily="2" charset="0"/>
          </a:endParaRPr>
        </a:p>
      </dsp:txBody>
      <dsp:txXfrm>
        <a:off x="2411897" y="1558249"/>
        <a:ext cx="1040637" cy="10406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6FB867-CF1E-491F-8445-B5FFA0C83E23}">
      <dsp:nvSpPr>
        <dsp:cNvPr id="0" name=""/>
        <dsp:cNvSpPr/>
      </dsp:nvSpPr>
      <dsp:spPr>
        <a:xfrm rot="5400000">
          <a:off x="4929987" y="-1658203"/>
          <a:ext cx="1698041" cy="5439066"/>
        </a:xfrm>
        <a:prstGeom prst="round2SameRect">
          <a:avLst/>
        </a:prstGeom>
        <a:solidFill>
          <a:srgbClr val="F2D2BE">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GB" sz="2000" kern="1200" dirty="0">
              <a:latin typeface="Dubai" panose="020B0503030403030204" pitchFamily="34" charset="-78"/>
              <a:cs typeface="Dubai" panose="020B0503030403030204" pitchFamily="34" charset="-78"/>
            </a:rPr>
            <a:t>Careless in his </a:t>
          </a:r>
          <a:r>
            <a:rPr lang="en-GB" sz="2000" kern="1200" dirty="0" err="1">
              <a:latin typeface="Dubai" panose="020B0503030403030204" pitchFamily="34" charset="-78"/>
              <a:cs typeface="Dubai" panose="020B0503030403030204" pitchFamily="34" charset="-78"/>
            </a:rPr>
            <a:t>wuḍū</a:t>
          </a:r>
          <a:r>
            <a:rPr lang="en-GB" sz="2000" kern="1200" dirty="0">
              <a:latin typeface="Dubai" panose="020B0503030403030204" pitchFamily="34" charset="-78"/>
              <a:cs typeface="Dubai" panose="020B0503030403030204" pitchFamily="34" charset="-78"/>
            </a:rPr>
            <a:t> and the prescribed times</a:t>
          </a:r>
        </a:p>
        <a:p>
          <a:pPr marL="228600" lvl="1" indent="-228600" algn="l" defTabSz="889000">
            <a:lnSpc>
              <a:spcPct val="90000"/>
            </a:lnSpc>
            <a:spcBef>
              <a:spcPct val="0"/>
            </a:spcBef>
            <a:spcAft>
              <a:spcPct val="15000"/>
            </a:spcAft>
            <a:buChar char="•"/>
          </a:pPr>
          <a:r>
            <a:rPr lang="en-GB" sz="2000" kern="1200" dirty="0">
              <a:latin typeface="Dubai" panose="020B0503030403030204" pitchFamily="34" charset="-78"/>
              <a:cs typeface="Dubai" panose="020B0503030403030204" pitchFamily="34" charset="-78"/>
            </a:rPr>
            <a:t>Careless in the limits and essential pillars of the prayer</a:t>
          </a:r>
        </a:p>
      </dsp:txBody>
      <dsp:txXfrm rot="-5400000">
        <a:off x="3059475" y="295201"/>
        <a:ext cx="5356174" cy="1532257"/>
      </dsp:txXfrm>
    </dsp:sp>
    <dsp:sp modelId="{848B50C0-B9C9-42F9-9687-510230D0C97D}">
      <dsp:nvSpPr>
        <dsp:cNvPr id="0" name=""/>
        <dsp:cNvSpPr/>
      </dsp:nvSpPr>
      <dsp:spPr>
        <a:xfrm>
          <a:off x="0" y="53"/>
          <a:ext cx="3059474" cy="2122552"/>
        </a:xfrm>
        <a:prstGeom prst="roundRect">
          <a:avLst/>
        </a:prstGeom>
        <a:solidFill>
          <a:srgbClr val="014D4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dirty="0">
              <a:latin typeface="Dubai" panose="020B0503030403030204" pitchFamily="34" charset="-78"/>
              <a:cs typeface="Dubai" panose="020B0503030403030204" pitchFamily="34" charset="-78"/>
            </a:rPr>
            <a:t>(1)</a:t>
          </a:r>
        </a:p>
        <a:p>
          <a:pPr marL="0" lvl="0" indent="0" algn="ctr" defTabSz="1111250">
            <a:lnSpc>
              <a:spcPct val="90000"/>
            </a:lnSpc>
            <a:spcBef>
              <a:spcPct val="0"/>
            </a:spcBef>
            <a:spcAft>
              <a:spcPct val="35000"/>
            </a:spcAft>
            <a:buNone/>
          </a:pPr>
          <a:r>
            <a:rPr lang="en-GB" sz="2500" kern="1200" dirty="0">
              <a:latin typeface="Dubai" panose="020B0503030403030204" pitchFamily="34" charset="-78"/>
              <a:cs typeface="Dubai" panose="020B0503030403030204" pitchFamily="34" charset="-78"/>
            </a:rPr>
            <a:t>Will Be Punished </a:t>
          </a:r>
          <a:r>
            <a:rPr lang="ar-IQ" sz="2500" kern="1200" dirty="0">
              <a:latin typeface="Dubai" panose="020B0503030403030204" pitchFamily="34" charset="-78"/>
              <a:cs typeface="Dubai" panose="020B0503030403030204" pitchFamily="34" charset="-78"/>
            </a:rPr>
            <a:t>معاقب</a:t>
          </a:r>
          <a:endParaRPr lang="en-GB" sz="2500" kern="1200" dirty="0">
            <a:latin typeface="Dubai" panose="020B0503030403030204" pitchFamily="34" charset="-78"/>
            <a:cs typeface="Dubai" panose="020B0503030403030204" pitchFamily="34" charset="-78"/>
          </a:endParaRPr>
        </a:p>
      </dsp:txBody>
      <dsp:txXfrm>
        <a:off x="103614" y="103667"/>
        <a:ext cx="2852246" cy="1915324"/>
      </dsp:txXfrm>
    </dsp:sp>
    <dsp:sp modelId="{A7B41DE7-667E-445D-AC6E-E150C4E2CECF}">
      <dsp:nvSpPr>
        <dsp:cNvPr id="0" name=""/>
        <dsp:cNvSpPr/>
      </dsp:nvSpPr>
      <dsp:spPr>
        <a:xfrm rot="5400000">
          <a:off x="4929987" y="570475"/>
          <a:ext cx="1698041" cy="5439066"/>
        </a:xfrm>
        <a:prstGeom prst="round2SameRect">
          <a:avLst/>
        </a:prstGeom>
        <a:solidFill>
          <a:srgbClr val="F2D2BE">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GB" sz="2000" kern="1200" dirty="0">
              <a:latin typeface="Dubai" panose="020B0503030403030204" pitchFamily="34" charset="-78"/>
              <a:cs typeface="Dubai" panose="020B0503030403030204" pitchFamily="34" charset="-78"/>
            </a:rPr>
            <a:t>He safeguards the times, limits, outward pillars and </a:t>
          </a:r>
          <a:r>
            <a:rPr lang="en-GB" sz="2000" kern="1200" dirty="0" err="1">
              <a:latin typeface="Dubai" panose="020B0503030403030204" pitchFamily="34" charset="-78"/>
              <a:cs typeface="Dubai" panose="020B0503030403030204" pitchFamily="34" charset="-78"/>
            </a:rPr>
            <a:t>wuḍū</a:t>
          </a:r>
          <a:endParaRPr lang="en-GB" sz="2000" kern="1200" dirty="0">
            <a:latin typeface="Dubai" panose="020B0503030403030204" pitchFamily="34" charset="-78"/>
            <a:cs typeface="Dubai" panose="020B0503030403030204" pitchFamily="34" charset="-78"/>
          </a:endParaRPr>
        </a:p>
        <a:p>
          <a:pPr marL="228600" lvl="1" indent="-228600" algn="l" defTabSz="889000">
            <a:lnSpc>
              <a:spcPct val="90000"/>
            </a:lnSpc>
            <a:spcBef>
              <a:spcPct val="0"/>
            </a:spcBef>
            <a:spcAft>
              <a:spcPct val="15000"/>
            </a:spcAft>
            <a:buChar char="•"/>
          </a:pPr>
          <a:r>
            <a:rPr lang="en-GB" sz="2000" kern="1200" dirty="0">
              <a:latin typeface="Dubai" panose="020B0503030403030204" pitchFamily="34" charset="-78"/>
              <a:cs typeface="Dubai" panose="020B0503030403030204" pitchFamily="34" charset="-78"/>
            </a:rPr>
            <a:t>However, he is distracted by the devils’ whispers</a:t>
          </a:r>
        </a:p>
      </dsp:txBody>
      <dsp:txXfrm rot="-5400000">
        <a:off x="3059475" y="2523879"/>
        <a:ext cx="5356174" cy="1532257"/>
      </dsp:txXfrm>
    </dsp:sp>
    <dsp:sp modelId="{54EBE825-9416-4A04-AC10-43746125BB23}">
      <dsp:nvSpPr>
        <dsp:cNvPr id="0" name=""/>
        <dsp:cNvSpPr/>
      </dsp:nvSpPr>
      <dsp:spPr>
        <a:xfrm>
          <a:off x="0" y="2228732"/>
          <a:ext cx="3059474" cy="2122552"/>
        </a:xfrm>
        <a:prstGeom prst="roundRect">
          <a:avLst/>
        </a:prstGeom>
        <a:solidFill>
          <a:srgbClr val="014D4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dirty="0">
              <a:latin typeface="Dubai" panose="020B0503030403030204" pitchFamily="34" charset="-78"/>
              <a:cs typeface="Dubai" panose="020B0503030403030204" pitchFamily="34" charset="-78"/>
            </a:rPr>
            <a:t>(2) </a:t>
          </a:r>
        </a:p>
        <a:p>
          <a:pPr marL="0" lvl="0" indent="0" algn="ctr" defTabSz="1111250">
            <a:lnSpc>
              <a:spcPct val="90000"/>
            </a:lnSpc>
            <a:spcBef>
              <a:spcPct val="0"/>
            </a:spcBef>
            <a:spcAft>
              <a:spcPct val="35000"/>
            </a:spcAft>
            <a:buNone/>
          </a:pPr>
          <a:r>
            <a:rPr lang="en-GB" sz="2500" kern="1200" dirty="0">
              <a:latin typeface="Dubai" panose="020B0503030403030204" pitchFamily="34" charset="-78"/>
              <a:cs typeface="Dubai" panose="020B0503030403030204" pitchFamily="34" charset="-78"/>
            </a:rPr>
            <a:t>Will Be Held Accountable </a:t>
          </a:r>
          <a:r>
            <a:rPr lang="ar-IQ" sz="2500" kern="1200" dirty="0">
              <a:latin typeface="Dubai" panose="020B0503030403030204" pitchFamily="34" charset="-78"/>
              <a:cs typeface="Dubai" panose="020B0503030403030204" pitchFamily="34" charset="-78"/>
            </a:rPr>
            <a:t>محاسب</a:t>
          </a:r>
          <a:endParaRPr lang="en-GB" sz="2500" kern="1200" dirty="0">
            <a:latin typeface="Dubai" panose="020B0503030403030204" pitchFamily="34" charset="-78"/>
            <a:cs typeface="Dubai" panose="020B0503030403030204" pitchFamily="34" charset="-78"/>
          </a:endParaRPr>
        </a:p>
      </dsp:txBody>
      <dsp:txXfrm>
        <a:off x="103614" y="2332346"/>
        <a:ext cx="2852246" cy="19153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329F9-6108-4E29-B9C1-B2A780B83245}">
      <dsp:nvSpPr>
        <dsp:cNvPr id="0" name=""/>
        <dsp:cNvSpPr/>
      </dsp:nvSpPr>
      <dsp:spPr>
        <a:xfrm rot="5400000">
          <a:off x="4522746" y="-1338600"/>
          <a:ext cx="2026367" cy="5210287"/>
        </a:xfrm>
        <a:prstGeom prst="round2SameRect">
          <a:avLst/>
        </a:prstGeom>
        <a:solidFill>
          <a:srgbClr val="F2D2BE">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GB" sz="1700" kern="1200" dirty="0">
              <a:latin typeface="Dubai" panose="020B0503030403030204" pitchFamily="34" charset="-78"/>
              <a:ea typeface="Open Sans" panose="020B0606030504020204" pitchFamily="34" charset="0"/>
              <a:cs typeface="Dubai" panose="020B0503030403030204" pitchFamily="34" charset="-78"/>
            </a:rPr>
            <a:t>He upholds the limits and essential pillars</a:t>
          </a:r>
        </a:p>
        <a:p>
          <a:pPr marL="171450" lvl="1" indent="-171450" algn="l" defTabSz="755650">
            <a:lnSpc>
              <a:spcPct val="90000"/>
            </a:lnSpc>
            <a:spcBef>
              <a:spcPct val="0"/>
            </a:spcBef>
            <a:spcAft>
              <a:spcPct val="15000"/>
            </a:spcAft>
            <a:buChar char="•"/>
          </a:pPr>
          <a:r>
            <a:rPr lang="en-GB" sz="1700" kern="1200" dirty="0">
              <a:latin typeface="Dubai" panose="020B0503030403030204" pitchFamily="34" charset="-78"/>
              <a:ea typeface="Open Sans" panose="020B0606030504020204" pitchFamily="34" charset="0"/>
              <a:cs typeface="Dubai" panose="020B0503030403030204" pitchFamily="34" charset="-78"/>
            </a:rPr>
            <a:t>In ṣalāh, he is in a constant battle with the devils, trying to ward off their whispers. </a:t>
          </a:r>
        </a:p>
      </dsp:txBody>
      <dsp:txXfrm rot="-5400000">
        <a:off x="2930787" y="352278"/>
        <a:ext cx="5111368" cy="1828529"/>
      </dsp:txXfrm>
    </dsp:sp>
    <dsp:sp modelId="{BB2349BE-E6AE-4446-ABA7-8CC6A0013B87}">
      <dsp:nvSpPr>
        <dsp:cNvPr id="0" name=""/>
        <dsp:cNvSpPr/>
      </dsp:nvSpPr>
      <dsp:spPr>
        <a:xfrm>
          <a:off x="0" y="63"/>
          <a:ext cx="2930786" cy="2532959"/>
        </a:xfrm>
        <a:prstGeom prst="roundRect">
          <a:avLst/>
        </a:prstGeom>
        <a:solidFill>
          <a:srgbClr val="014D4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en-GB" sz="2700" kern="1200" dirty="0">
              <a:latin typeface="Dubai" panose="020B0503030403030204" pitchFamily="34" charset="-78"/>
              <a:ea typeface="Open Sans" panose="020B0606030504020204" pitchFamily="34" charset="0"/>
              <a:cs typeface="Dubai" panose="020B0503030403030204" pitchFamily="34" charset="-78"/>
            </a:rPr>
            <a:t>(3) </a:t>
          </a:r>
        </a:p>
        <a:p>
          <a:pPr marL="0" lvl="0" indent="0" algn="ctr" defTabSz="1200150">
            <a:lnSpc>
              <a:spcPct val="90000"/>
            </a:lnSpc>
            <a:spcBef>
              <a:spcPct val="0"/>
            </a:spcBef>
            <a:spcAft>
              <a:spcPct val="35000"/>
            </a:spcAft>
            <a:buNone/>
          </a:pPr>
          <a:r>
            <a:rPr lang="en-GB" sz="2700" kern="1200" dirty="0">
              <a:latin typeface="Dubai" panose="020B0503030403030204" pitchFamily="34" charset="-78"/>
              <a:ea typeface="Open Sans" panose="020B0606030504020204" pitchFamily="34" charset="0"/>
              <a:cs typeface="Dubai" panose="020B0503030403030204" pitchFamily="34" charset="-78"/>
            </a:rPr>
            <a:t>Will Be Forgiven </a:t>
          </a:r>
          <a:r>
            <a:rPr lang="ar-IQ" sz="2700" kern="1200" dirty="0">
              <a:latin typeface="Dubai" panose="020B0503030403030204" pitchFamily="34" charset="-78"/>
              <a:ea typeface="Open Sans" panose="020B0606030504020204" pitchFamily="34" charset="0"/>
              <a:cs typeface="Dubai" panose="020B0503030403030204" pitchFamily="34" charset="-78"/>
            </a:rPr>
            <a:t>مكفر عنه</a:t>
          </a:r>
          <a:endParaRPr lang="en-GB" sz="2700" kern="1200" dirty="0">
            <a:latin typeface="Dubai" panose="020B0503030403030204" pitchFamily="34" charset="-78"/>
            <a:ea typeface="Open Sans" panose="020B0606030504020204" pitchFamily="34" charset="0"/>
            <a:cs typeface="Dubai" panose="020B0503030403030204" pitchFamily="34" charset="-78"/>
          </a:endParaRPr>
        </a:p>
      </dsp:txBody>
      <dsp:txXfrm>
        <a:off x="123649" y="123712"/>
        <a:ext cx="2683488" cy="2285661"/>
      </dsp:txXfrm>
    </dsp:sp>
    <dsp:sp modelId="{E209AAAF-E318-46D4-941A-E58FAAF3738E}">
      <dsp:nvSpPr>
        <dsp:cNvPr id="0" name=""/>
        <dsp:cNvSpPr/>
      </dsp:nvSpPr>
      <dsp:spPr>
        <a:xfrm rot="5400000">
          <a:off x="4522746" y="1321007"/>
          <a:ext cx="2026367" cy="5210287"/>
        </a:xfrm>
        <a:prstGeom prst="round2SameRect">
          <a:avLst/>
        </a:prstGeom>
        <a:solidFill>
          <a:srgbClr val="F2D2BE">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Font typeface="Arial" panose="020B0604020202020204" pitchFamily="34" charset="0"/>
            <a:buChar char="•"/>
          </a:pPr>
          <a:r>
            <a:rPr lang="en-GB" sz="1700" kern="1200" dirty="0">
              <a:latin typeface="Dubai" panose="020B0503030403030204" pitchFamily="34" charset="-78"/>
              <a:ea typeface="Open Sans" panose="020B0606030504020204" pitchFamily="34" charset="0"/>
              <a:cs typeface="Dubai" panose="020B0503030403030204" pitchFamily="34" charset="-78"/>
            </a:rPr>
            <a:t>He stands in prayer, perfecting its rights, limits and pillars</a:t>
          </a:r>
        </a:p>
        <a:p>
          <a:pPr marL="171450" lvl="1" indent="-171450" algn="l" defTabSz="755650">
            <a:lnSpc>
              <a:spcPct val="90000"/>
            </a:lnSpc>
            <a:spcBef>
              <a:spcPct val="0"/>
            </a:spcBef>
            <a:spcAft>
              <a:spcPct val="15000"/>
            </a:spcAft>
            <a:buChar char="•"/>
          </a:pPr>
          <a:r>
            <a:rPr lang="en-GB" sz="1700" kern="1200" dirty="0">
              <a:latin typeface="Dubai" panose="020B0503030403030204" pitchFamily="34" charset="-78"/>
              <a:ea typeface="Open Sans" panose="020B0606030504020204" pitchFamily="34" charset="0"/>
              <a:cs typeface="Dubai" panose="020B0503030403030204" pitchFamily="34" charset="-78"/>
            </a:rPr>
            <a:t>His heart is engrossed in safeguarding its limits and rules. His focus remains fully on performing the prayer as it ought to be performed; completely and perfectly.</a:t>
          </a:r>
        </a:p>
      </dsp:txBody>
      <dsp:txXfrm rot="-5400000">
        <a:off x="2930787" y="3011886"/>
        <a:ext cx="5111368" cy="1828529"/>
      </dsp:txXfrm>
    </dsp:sp>
    <dsp:sp modelId="{03477EEB-51E0-4F8E-A7ED-1AB60DBEFD41}">
      <dsp:nvSpPr>
        <dsp:cNvPr id="0" name=""/>
        <dsp:cNvSpPr/>
      </dsp:nvSpPr>
      <dsp:spPr>
        <a:xfrm>
          <a:off x="0" y="2659670"/>
          <a:ext cx="2930786" cy="2532959"/>
        </a:xfrm>
        <a:prstGeom prst="roundRect">
          <a:avLst/>
        </a:prstGeom>
        <a:solidFill>
          <a:srgbClr val="014D4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marL="0" lvl="0" indent="0" algn="ctr" defTabSz="1200150">
            <a:lnSpc>
              <a:spcPct val="90000"/>
            </a:lnSpc>
            <a:spcBef>
              <a:spcPct val="0"/>
            </a:spcBef>
            <a:spcAft>
              <a:spcPct val="35000"/>
            </a:spcAft>
            <a:buNone/>
          </a:pPr>
          <a:r>
            <a:rPr lang="en-GB" sz="2700" kern="1200" dirty="0">
              <a:latin typeface="Dubai" panose="020B0503030403030204" pitchFamily="34" charset="-78"/>
              <a:ea typeface="Open Sans" panose="020B0606030504020204" pitchFamily="34" charset="0"/>
              <a:cs typeface="Dubai" panose="020B0503030403030204" pitchFamily="34" charset="-78"/>
            </a:rPr>
            <a:t>(4) </a:t>
          </a:r>
        </a:p>
        <a:p>
          <a:pPr marL="0" lvl="0" indent="0" algn="ctr" defTabSz="1200150">
            <a:lnSpc>
              <a:spcPct val="90000"/>
            </a:lnSpc>
            <a:spcBef>
              <a:spcPct val="0"/>
            </a:spcBef>
            <a:spcAft>
              <a:spcPct val="35000"/>
            </a:spcAft>
            <a:buNone/>
          </a:pPr>
          <a:r>
            <a:rPr lang="en-GB" sz="2700" kern="1200" dirty="0">
              <a:latin typeface="Dubai" panose="020B0503030403030204" pitchFamily="34" charset="-78"/>
              <a:ea typeface="Open Sans" panose="020B0606030504020204" pitchFamily="34" charset="0"/>
              <a:cs typeface="Dubai" panose="020B0503030403030204" pitchFamily="34" charset="-78"/>
            </a:rPr>
            <a:t>Will Be Rewarded </a:t>
          </a:r>
        </a:p>
        <a:p>
          <a:pPr marL="0" lvl="0" indent="0" algn="ctr" defTabSz="1200150">
            <a:lnSpc>
              <a:spcPct val="90000"/>
            </a:lnSpc>
            <a:spcBef>
              <a:spcPct val="0"/>
            </a:spcBef>
            <a:spcAft>
              <a:spcPct val="35000"/>
            </a:spcAft>
            <a:buNone/>
          </a:pPr>
          <a:r>
            <a:rPr lang="ar-IQ" sz="2700" kern="1200" dirty="0">
              <a:latin typeface="Dubai" panose="020B0503030403030204" pitchFamily="34" charset="-78"/>
              <a:ea typeface="Open Sans" panose="020B0606030504020204" pitchFamily="34" charset="0"/>
              <a:cs typeface="Dubai" panose="020B0503030403030204" pitchFamily="34" charset="-78"/>
            </a:rPr>
            <a:t>مثاب</a:t>
          </a:r>
          <a:endParaRPr lang="en-GB" sz="2700" kern="1200" dirty="0">
            <a:latin typeface="Dubai" panose="020B0503030403030204" pitchFamily="34" charset="-78"/>
            <a:ea typeface="Open Sans" panose="020B0606030504020204" pitchFamily="34" charset="0"/>
            <a:cs typeface="Dubai" panose="020B0503030403030204" pitchFamily="34" charset="-78"/>
          </a:endParaRPr>
        </a:p>
      </dsp:txBody>
      <dsp:txXfrm>
        <a:off x="123649" y="2783319"/>
        <a:ext cx="2683488" cy="22856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1D4D47-8B2A-4A1D-8A1E-183E8A5AA94D}">
      <dsp:nvSpPr>
        <dsp:cNvPr id="0" name=""/>
        <dsp:cNvSpPr/>
      </dsp:nvSpPr>
      <dsp:spPr>
        <a:xfrm rot="5400000">
          <a:off x="3321173" y="-284195"/>
          <a:ext cx="3983384" cy="5547620"/>
        </a:xfrm>
        <a:prstGeom prst="round2SameRect">
          <a:avLst/>
        </a:prstGeom>
        <a:solidFill>
          <a:srgbClr val="F2D2BE">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a:latin typeface="Dubai" panose="020B0503030403030204" pitchFamily="34" charset="-78"/>
              <a:cs typeface="Dubai" panose="020B0503030403030204" pitchFamily="34" charset="-78"/>
            </a:rPr>
            <a:t>He stands in prayer and establishes it as the fourth does, but along with this, he places his heart before his Lord. In this state, he beholds his Lord – ever vigilant before Him, filled with His love and glory – as if, seeing Him, he is physically present before Him. </a:t>
          </a:r>
        </a:p>
        <a:p>
          <a:pPr marL="171450" lvl="1" indent="-171450" algn="l" defTabSz="844550">
            <a:lnSpc>
              <a:spcPct val="90000"/>
            </a:lnSpc>
            <a:spcBef>
              <a:spcPct val="0"/>
            </a:spcBef>
            <a:spcAft>
              <a:spcPct val="15000"/>
            </a:spcAft>
            <a:buChar char="•"/>
          </a:pPr>
          <a:r>
            <a:rPr lang="en-GB" sz="1900" kern="1200" dirty="0">
              <a:latin typeface="Dubai" panose="020B0503030403030204" pitchFamily="34" charset="-78"/>
              <a:cs typeface="Dubai" panose="020B0503030403030204" pitchFamily="34" charset="-78"/>
            </a:rPr>
            <a:t>Therefore, the distractions and the whispers vanish, as the veil is lifted between him and his Lord.</a:t>
          </a:r>
        </a:p>
      </dsp:txBody>
      <dsp:txXfrm rot="-5400000">
        <a:off x="2539056" y="692375"/>
        <a:ext cx="5353167" cy="3594478"/>
      </dsp:txXfrm>
    </dsp:sp>
    <dsp:sp modelId="{D8EABFB2-97EA-4ED7-8B8F-EAA87393F7FF}">
      <dsp:nvSpPr>
        <dsp:cNvPr id="0" name=""/>
        <dsp:cNvSpPr/>
      </dsp:nvSpPr>
      <dsp:spPr>
        <a:xfrm>
          <a:off x="581480" y="1167480"/>
          <a:ext cx="1957574" cy="2644269"/>
        </a:xfrm>
        <a:prstGeom prst="roundRect">
          <a:avLst/>
        </a:prstGeom>
        <a:solidFill>
          <a:srgbClr val="014D4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GB" sz="2300" kern="1200" dirty="0">
              <a:latin typeface="Dubai" panose="020B0503030403030204" pitchFamily="34" charset="-78"/>
              <a:cs typeface="Dubai" panose="020B0503030403030204" pitchFamily="34" charset="-78"/>
            </a:rPr>
            <a:t>5 </a:t>
          </a:r>
        </a:p>
        <a:p>
          <a:pPr marL="0" lvl="0" indent="0" algn="ctr" defTabSz="1022350">
            <a:lnSpc>
              <a:spcPct val="90000"/>
            </a:lnSpc>
            <a:spcBef>
              <a:spcPct val="0"/>
            </a:spcBef>
            <a:spcAft>
              <a:spcPct val="35000"/>
            </a:spcAft>
            <a:buNone/>
          </a:pPr>
          <a:r>
            <a:rPr lang="en-GB" sz="2300" kern="1200" dirty="0">
              <a:latin typeface="Dubai" panose="020B0503030403030204" pitchFamily="34" charset="-78"/>
              <a:cs typeface="Dubai" panose="020B0503030403030204" pitchFamily="34" charset="-78"/>
            </a:rPr>
            <a:t>Will Be Close To His Lord</a:t>
          </a:r>
        </a:p>
        <a:p>
          <a:pPr marL="0" lvl="0" indent="0" algn="ctr" defTabSz="1022350">
            <a:lnSpc>
              <a:spcPct val="90000"/>
            </a:lnSpc>
            <a:spcBef>
              <a:spcPct val="0"/>
            </a:spcBef>
            <a:spcAft>
              <a:spcPct val="35000"/>
            </a:spcAft>
            <a:buNone/>
          </a:pPr>
          <a:r>
            <a:rPr lang="ar-IQ" sz="2300" kern="1200" dirty="0">
              <a:latin typeface="Dubai" panose="020B0503030403030204" pitchFamily="34" charset="-78"/>
              <a:cs typeface="Dubai" panose="020B0503030403030204" pitchFamily="34" charset="-78"/>
            </a:rPr>
            <a:t>مقرب عند ربه</a:t>
          </a:r>
          <a:endParaRPr lang="en-GB" sz="2300" kern="1200" dirty="0">
            <a:latin typeface="Dubai" panose="020B0503030403030204" pitchFamily="34" charset="-78"/>
            <a:cs typeface="Dubai" panose="020B0503030403030204" pitchFamily="34" charset="-78"/>
          </a:endParaRPr>
        </a:p>
      </dsp:txBody>
      <dsp:txXfrm>
        <a:off x="677041" y="1263041"/>
        <a:ext cx="1766452" cy="2453147"/>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45887-54B2-4734-807D-F2204D959812}" type="datetimeFigureOut">
              <a:rPr lang="en-GB" smtClean="0"/>
              <a:t>17/05/2022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66EDD-B9C2-46E4-8727-C4EA0228B052}" type="slidenum">
              <a:rPr lang="en-GB" smtClean="0"/>
              <a:t>‹#›</a:t>
            </a:fld>
            <a:endParaRPr lang="en-GB"/>
          </a:p>
        </p:txBody>
      </p:sp>
    </p:spTree>
    <p:extLst>
      <p:ext uri="{BB962C8B-B14F-4D97-AF65-F5344CB8AC3E}">
        <p14:creationId xmlns:p14="http://schemas.microsoft.com/office/powerpoint/2010/main" val="476214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Starts with salah (khushu) and ends with salah (maintaining and taking care of)</a:t>
            </a:r>
          </a:p>
          <a:p>
            <a:pPr marL="0" indent="0">
              <a:buNone/>
            </a:pPr>
            <a:endParaRPr lang="en-GB" dirty="0"/>
          </a:p>
          <a:p>
            <a:pPr marL="0" indent="0">
              <a:buNone/>
            </a:pPr>
            <a:endParaRPr lang="en-GB" dirty="0"/>
          </a:p>
          <a:p>
            <a:pPr marL="0" indent="0">
              <a:buNone/>
            </a:pPr>
            <a:r>
              <a:rPr lang="en-GB" dirty="0"/>
              <a:t>Qur’anic Focus (QF)</a:t>
            </a:r>
          </a:p>
          <a:p>
            <a:pPr marL="0" indent="0">
              <a:buNone/>
            </a:pPr>
            <a:r>
              <a:rPr lang="en-GB" dirty="0"/>
              <a:t>This is an attempt to connect learners’ to the Qur’an and form a strong personal bond with it. </a:t>
            </a:r>
          </a:p>
          <a:p>
            <a:r>
              <a:rPr lang="en-GB" dirty="0"/>
              <a:t>At the beginning of the year, instruct learners to bring in their personal </a:t>
            </a:r>
            <a:r>
              <a:rPr lang="en-GB" dirty="0" err="1"/>
              <a:t>mushaf</a:t>
            </a:r>
            <a:r>
              <a:rPr lang="en-GB" dirty="0"/>
              <a:t> to every class.</a:t>
            </a:r>
          </a:p>
          <a:p>
            <a:r>
              <a:rPr lang="en-GB" sz="1200" dirty="0"/>
              <a:t>Each lesson (wherever possible), physically make them open the </a:t>
            </a:r>
            <a:r>
              <a:rPr lang="en-GB" sz="1200" dirty="0" err="1"/>
              <a:t>Mushaf</a:t>
            </a:r>
            <a:r>
              <a:rPr lang="en-GB" sz="1200" dirty="0"/>
              <a:t> at least once.</a:t>
            </a:r>
          </a:p>
          <a:p>
            <a:r>
              <a:rPr lang="en-GB" dirty="0"/>
              <a:t>Ask learners to write down the chosen ayah in their books. Ask one student to recite. Ask another student to attempt a translation. Discuss and explain the meaning of the ayah.  </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2</a:t>
            </a:fld>
            <a:endParaRPr lang="en-GB"/>
          </a:p>
        </p:txBody>
      </p:sp>
    </p:spTree>
    <p:extLst>
      <p:ext uri="{BB962C8B-B14F-4D97-AF65-F5344CB8AC3E}">
        <p14:creationId xmlns:p14="http://schemas.microsoft.com/office/powerpoint/2010/main" val="1816441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activity is a chance to review the meaning of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ar-IQ" b="1" dirty="0">
                <a:effectLst/>
              </a:rPr>
              <a:t>سُبْحَانَكَ اللّٰهُمَّ وَبِحَمْدِكَ ، وَتَبَارَكَ اسْمُكَ ، وَتَعَالَى جَدُّكَ ، وَلاَ إِلٰهَ غَيْرُكَ</a:t>
            </a:r>
          </a:p>
          <a:p>
            <a:endParaRPr lang="en-GB" dirty="0"/>
          </a:p>
          <a:p>
            <a:endParaRPr lang="en-GB" dirty="0"/>
          </a:p>
          <a:p>
            <a:r>
              <a:rPr lang="en-GB" dirty="0"/>
              <a:t>How Perfect are You O Allah, and all praise is Yours. Your Name is most blessed, Your majesty is exalted and there is no god worthy of worship except You.</a:t>
            </a:r>
          </a:p>
        </p:txBody>
      </p:sp>
      <p:sp>
        <p:nvSpPr>
          <p:cNvPr id="4" name="Slide Number Placeholder 3"/>
          <p:cNvSpPr>
            <a:spLocks noGrp="1"/>
          </p:cNvSpPr>
          <p:nvPr>
            <p:ph type="sldNum" sz="quarter" idx="5"/>
          </p:nvPr>
        </p:nvSpPr>
        <p:spPr/>
        <p:txBody>
          <a:bodyPr/>
          <a:lstStyle/>
          <a:p>
            <a:fld id="{9B866EDD-B9C2-46E4-8727-C4EA0228B052}" type="slidenum">
              <a:rPr lang="en-GB" smtClean="0"/>
              <a:t>17</a:t>
            </a:fld>
            <a:endParaRPr lang="en-GB"/>
          </a:p>
        </p:txBody>
      </p:sp>
    </p:spTree>
    <p:extLst>
      <p:ext uri="{BB962C8B-B14F-4D97-AF65-F5344CB8AC3E}">
        <p14:creationId xmlns:p14="http://schemas.microsoft.com/office/powerpoint/2010/main" val="3394257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Water, hail and snow = i.e. complete purification</a:t>
            </a:r>
          </a:p>
          <a:p>
            <a:endParaRPr lang="en-GB" dirty="0"/>
          </a:p>
          <a:p>
            <a:pPr marL="0" indent="0">
              <a:buNone/>
            </a:pPr>
            <a:r>
              <a:rPr lang="en-US" dirty="0"/>
              <a:t>The </a:t>
            </a:r>
            <a:r>
              <a:rPr lang="en-US" dirty="0" err="1"/>
              <a:t>Adhkar</a:t>
            </a:r>
            <a:r>
              <a:rPr lang="en-US" dirty="0"/>
              <a:t> Bank</a:t>
            </a:r>
          </a:p>
          <a:p>
            <a:pPr marL="0" indent="0">
              <a:buNone/>
            </a:pPr>
            <a:r>
              <a:rPr lang="en-US" dirty="0"/>
              <a:t>This slide in all of the salah PPTs </a:t>
            </a:r>
            <a:r>
              <a:rPr lang="en-US" dirty="0" err="1"/>
              <a:t>du’as</a:t>
            </a:r>
            <a:r>
              <a:rPr lang="en-US" dirty="0"/>
              <a:t> aims to gradually add to the learners’ collection of </a:t>
            </a:r>
            <a:r>
              <a:rPr lang="en-US" dirty="0" err="1"/>
              <a:t>du’as</a:t>
            </a:r>
            <a:r>
              <a:rPr lang="en-US" dirty="0"/>
              <a:t>, which they can </a:t>
            </a:r>
            <a:r>
              <a:rPr lang="en-US" dirty="0" err="1"/>
              <a:t>memorise</a:t>
            </a:r>
            <a:r>
              <a:rPr lang="en-US" dirty="0"/>
              <a:t> and recite in their salah. Some learners may find this difficult, so this step can be skipped/adapted to their learning needs. An incentive (e.g. rewards/merits/treat/competition) may also be used to encourage students to </a:t>
            </a:r>
            <a:r>
              <a:rPr lang="en-US" dirty="0" err="1"/>
              <a:t>memorise</a:t>
            </a:r>
            <a:r>
              <a:rPr lang="en-US" dirty="0"/>
              <a:t> these </a:t>
            </a:r>
            <a:r>
              <a:rPr lang="en-US" dirty="0" err="1"/>
              <a:t>du’as</a:t>
            </a:r>
            <a:r>
              <a:rPr lang="en-US" dirty="0"/>
              <a:t>.</a:t>
            </a:r>
            <a:endParaRPr lang="en-GB" dirty="0"/>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18</a:t>
            </a:fld>
            <a:endParaRPr lang="en-GB"/>
          </a:p>
        </p:txBody>
      </p:sp>
    </p:spTree>
    <p:extLst>
      <p:ext uri="{BB962C8B-B14F-4D97-AF65-F5344CB8AC3E}">
        <p14:creationId xmlns:p14="http://schemas.microsoft.com/office/powerpoint/2010/main" val="3587454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19</a:t>
            </a:fld>
            <a:endParaRPr lang="en-GB"/>
          </a:p>
        </p:txBody>
      </p:sp>
    </p:spTree>
    <p:extLst>
      <p:ext uri="{BB962C8B-B14F-4D97-AF65-F5344CB8AC3E}">
        <p14:creationId xmlns:p14="http://schemas.microsoft.com/office/powerpoint/2010/main" val="1907864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4</a:t>
            </a:fld>
            <a:endParaRPr lang="en-GB"/>
          </a:p>
        </p:txBody>
      </p:sp>
    </p:spTree>
    <p:extLst>
      <p:ext uri="{BB962C8B-B14F-4D97-AF65-F5344CB8AC3E}">
        <p14:creationId xmlns:p14="http://schemas.microsoft.com/office/powerpoint/2010/main" val="318081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the</a:t>
            </a:r>
            <a:r>
              <a:rPr lang="en-US" sz="1800" spc="-6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heart</a:t>
            </a:r>
            <a:r>
              <a:rPr lang="en-US" sz="1800" spc="-6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that</a:t>
            </a:r>
            <a:r>
              <a:rPr lang="en-US" sz="1800" spc="-25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stands</a:t>
            </a:r>
            <a:r>
              <a:rPr lang="en-US" sz="1800" spc="-55"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with</a:t>
            </a:r>
            <a:r>
              <a:rPr lang="en-US" sz="1800" spc="-5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complete</a:t>
            </a:r>
            <a:r>
              <a:rPr lang="en-US" sz="1800" spc="-5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humility,</a:t>
            </a:r>
            <a:r>
              <a:rPr lang="en-US" sz="1800" spc="-55"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lowliness</a:t>
            </a:r>
            <a:r>
              <a:rPr lang="en-US" sz="1800" spc="-5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and</a:t>
            </a:r>
            <a:r>
              <a:rPr lang="en-US" sz="1800" spc="-5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full</a:t>
            </a:r>
            <a:r>
              <a:rPr lang="en-US" sz="1800" spc="-55"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concentration</a:t>
            </a:r>
            <a:r>
              <a:rPr lang="en-US" sz="1800" spc="-5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towards</a:t>
            </a:r>
            <a:r>
              <a:rPr lang="en-US" sz="1800" spc="-5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a:solidFill>
                  <a:srgbClr val="231F20"/>
                </a:solidFill>
                <a:effectLst/>
                <a:latin typeface="Garamond" panose="02020404030301010803" pitchFamily="18" charset="0"/>
                <a:ea typeface="Times New Roman" panose="02020603050405020304" pitchFamily="18" charset="0"/>
                <a:cs typeface="Times New Roman" panose="02020603050405020304" pitchFamily="18" charset="0"/>
              </a:rPr>
              <a:t>Allah</a:t>
            </a:r>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6</a:t>
            </a:fld>
            <a:endParaRPr lang="en-GB"/>
          </a:p>
        </p:txBody>
      </p:sp>
    </p:spTree>
    <p:extLst>
      <p:ext uri="{BB962C8B-B14F-4D97-AF65-F5344CB8AC3E}">
        <p14:creationId xmlns:p14="http://schemas.microsoft.com/office/powerpoint/2010/main" val="926718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231F20"/>
                </a:solidFill>
                <a:effectLst/>
                <a:latin typeface="Times New Roman" panose="02020603050405020304" pitchFamily="18" charset="0"/>
                <a:ea typeface="Times New Roman" panose="02020603050405020304" pitchFamily="18" charset="0"/>
              </a:rPr>
              <a:t>Khushūʿ is a state in which you constantly weigh up your sins against the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greatness of Allah, leaving you overwhelmed with humility and a desperate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need</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endParaRPr lang="en-GB" sz="1800" dirty="0">
              <a:effectLst/>
              <a:latin typeface="Times New Roman" panose="02020603050405020304" pitchFamily="18" charset="0"/>
              <a:ea typeface="Times New Roman" panose="02020603050405020304" pitchFamily="18" charset="0"/>
            </a:endParaRPr>
          </a:p>
          <a:p>
            <a:endParaRPr lang="en-GB" b="1" dirty="0"/>
          </a:p>
        </p:txBody>
      </p:sp>
      <p:sp>
        <p:nvSpPr>
          <p:cNvPr id="4" name="Slide Number Placeholder 3"/>
          <p:cNvSpPr>
            <a:spLocks noGrp="1"/>
          </p:cNvSpPr>
          <p:nvPr>
            <p:ph type="sldNum" sz="quarter" idx="5"/>
          </p:nvPr>
        </p:nvSpPr>
        <p:spPr/>
        <p:txBody>
          <a:bodyPr/>
          <a:lstStyle/>
          <a:p>
            <a:fld id="{9B866EDD-B9C2-46E4-8727-C4EA0228B052}" type="slidenum">
              <a:rPr lang="en-GB" smtClean="0"/>
              <a:t>7</a:t>
            </a:fld>
            <a:endParaRPr lang="en-GB"/>
          </a:p>
        </p:txBody>
      </p:sp>
    </p:spTree>
    <p:extLst>
      <p:ext uri="{BB962C8B-B14F-4D97-AF65-F5344CB8AC3E}">
        <p14:creationId xmlns:p14="http://schemas.microsoft.com/office/powerpoint/2010/main" val="619192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we are standing directly in front of Allah and talking to Him. Think of great He is and how weak we are</a:t>
            </a:r>
          </a:p>
          <a:p>
            <a:endParaRPr lang="en-US" dirty="0"/>
          </a:p>
          <a:p>
            <a:r>
              <a:rPr lang="en-US" dirty="0"/>
              <a:t>Learn the meaning of every word you say in salah and reflect upon it</a:t>
            </a:r>
          </a:p>
          <a:p>
            <a:endParaRPr lang="en-US" dirty="0"/>
          </a:p>
          <a:p>
            <a:r>
              <a:rPr lang="en-US" dirty="0"/>
              <a:t>Vary your adhkār</a:t>
            </a:r>
          </a:p>
          <a:p>
            <a:endParaRPr lang="en-US" dirty="0"/>
          </a:p>
          <a:p>
            <a:r>
              <a:rPr lang="en-US" dirty="0"/>
              <a:t>Take your time in each posture. Don’t rush/jump up and down.</a:t>
            </a:r>
          </a:p>
          <a:p>
            <a:endParaRPr lang="en-US" dirty="0"/>
          </a:p>
          <a:p>
            <a:r>
              <a:rPr lang="en-US" dirty="0"/>
              <a:t>Beg Allah to give us </a:t>
            </a:r>
            <a:r>
              <a:rPr lang="en-US" dirty="0" err="1"/>
              <a:t>tawfiq</a:t>
            </a:r>
            <a:r>
              <a:rPr lang="en-US" dirty="0"/>
              <a:t> to pray salah with </a:t>
            </a:r>
            <a:r>
              <a:rPr lang="en-US" dirty="0" err="1"/>
              <a:t>khushu</a:t>
            </a:r>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8</a:t>
            </a:fld>
            <a:endParaRPr lang="en-GB"/>
          </a:p>
        </p:txBody>
      </p:sp>
    </p:spTree>
    <p:extLst>
      <p:ext uri="{BB962C8B-B14F-4D97-AF65-F5344CB8AC3E}">
        <p14:creationId xmlns:p14="http://schemas.microsoft.com/office/powerpoint/2010/main" val="849329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IQ" dirty="0"/>
              <a:t>فقد ذكره ابن القيم ـ رحمه الله ـ في الوابل الصيب،</a:t>
            </a:r>
          </a:p>
          <a:p>
            <a:pPr algn="r" rtl="1"/>
            <a:endParaRPr lang="ar-IQ" dirty="0"/>
          </a:p>
          <a:p>
            <a:pPr algn="r" rtl="1"/>
            <a:r>
              <a:rPr lang="ar-IQ" dirty="0"/>
              <a:t>والناس في الصلاة على مراتب خمسة: </a:t>
            </a:r>
          </a:p>
          <a:p>
            <a:pPr algn="r" rtl="1"/>
            <a:r>
              <a:rPr lang="ar-IQ" dirty="0"/>
              <a:t>أحدها: مرتبة الظالم لنفسه المفرط، وهو الذي انتقص من وضوئها ومواقيتها وحدودها وأركانها. </a:t>
            </a:r>
          </a:p>
          <a:p>
            <a:pPr algn="r" rtl="1"/>
            <a:r>
              <a:rPr lang="ar-IQ" dirty="0"/>
              <a:t>الثاني: من يحافظ على مواقيتها وحدودها وأركانها الظاهرة ووضوئها، لكن قد ضيع مجاهدة نفسه في الوسوسة، فذهب مع الوساوس والأفكار. </a:t>
            </a:r>
          </a:p>
          <a:p>
            <a:pPr algn="r" rtl="1"/>
            <a:r>
              <a:rPr lang="ar-IQ" dirty="0"/>
              <a:t>الثالث: من حافظ على حدودها وأركانها وجاهد نفسه في دفع الوساوس والأفكار، فهو مشغول بمجاهدة عدوه لئلا يسرق صلاته، فهو في صلاة وجهاد. </a:t>
            </a:r>
          </a:p>
          <a:p>
            <a:pPr algn="r" rtl="1"/>
            <a:r>
              <a:rPr lang="ar-IQ" dirty="0"/>
              <a:t>الرابع: من إذا قام إلى الصلاة أكمل حقوقها وأركانها وحدودها واستغرق قلبه مراعاة حدودها وحقوقها، لئلا يضيع شيئاً منها، بل همه كله مصروف إلى إقامتها كما ينبغي وإكمالها واتمامها، قد استغرق قلبه شأن الصلاة وعبودية ربه تبارك وتعالى فيها. </a:t>
            </a:r>
          </a:p>
          <a:p>
            <a:pPr algn="r" rtl="1"/>
            <a:r>
              <a:rPr lang="ar-IQ" dirty="0"/>
              <a:t>الخامس: من إذا قام إلى الصلاة قام إليها كذلك، ولكن مع هذا قد أخذ قلبه ووضعه بين يدي ربه عز وجل ناظراً بقبله إليه مراقباً له ممتلئاً من محبته وعظمته، كأنه يراه ويشاهده، وقد اضمحلت تلك الوساوس والخطوات وارتفعت حجبها بينه وبين ربه، فهذا بينه وبين غيره في الصلاة أفضل وأعظم مما بين السماء والأرض، وهذا في صلاته مشغول بربه عز وجل قرير العين به.</a:t>
            </a:r>
          </a:p>
          <a:p>
            <a:pPr algn="r" rtl="1"/>
            <a:r>
              <a:rPr lang="ar-IQ" dirty="0"/>
              <a:t>فالقسم الأول معاقب، والثاني محاسب، والثالث مكفر عنه، والرابع مثاب، والخامس مقرب من ربه، لأن له نصيباً ممن جعلت قرة عينه في الصلاة، فمن قرت عينه بصلاته في الدنيا قرت عينه بقربه من ربه عز وجل في الآخرة. انتهى.</a:t>
            </a:r>
          </a:p>
          <a:p>
            <a:pPr algn="r" rtl="1"/>
            <a:endParaRPr lang="ar-IQ" dirty="0"/>
          </a:p>
          <a:p>
            <a:pPr algn="r" rtl="1"/>
            <a:r>
              <a:rPr lang="ar-IQ" dirty="0"/>
              <a:t>والفرق بين العقاب والحساب واضح: فالحساب لا يستلزم العقاب، فقد يحاسب الشخص ويغفر له، وقد يحاسب ويعاقب إن استحق ذلك.</a:t>
            </a:r>
          </a:p>
        </p:txBody>
      </p:sp>
      <p:sp>
        <p:nvSpPr>
          <p:cNvPr id="4" name="Slide Number Placeholder 3"/>
          <p:cNvSpPr>
            <a:spLocks noGrp="1"/>
          </p:cNvSpPr>
          <p:nvPr>
            <p:ph type="sldNum" sz="quarter" idx="5"/>
          </p:nvPr>
        </p:nvSpPr>
        <p:spPr/>
        <p:txBody>
          <a:bodyPr/>
          <a:lstStyle/>
          <a:p>
            <a:fld id="{9B866EDD-B9C2-46E4-8727-C4EA0228B052}" type="slidenum">
              <a:rPr lang="en-GB" smtClean="0"/>
              <a:t>11</a:t>
            </a:fld>
            <a:endParaRPr lang="en-GB"/>
          </a:p>
        </p:txBody>
      </p:sp>
    </p:spTree>
    <p:extLst>
      <p:ext uri="{BB962C8B-B14F-4D97-AF65-F5344CB8AC3E}">
        <p14:creationId xmlns:p14="http://schemas.microsoft.com/office/powerpoint/2010/main" val="3815280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Point of self-reflection, not discussion/to share with rest of group</a:t>
            </a:r>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14</a:t>
            </a:fld>
            <a:endParaRPr lang="en-GB"/>
          </a:p>
        </p:txBody>
      </p:sp>
    </p:spTree>
    <p:extLst>
      <p:ext uri="{BB962C8B-B14F-4D97-AF65-F5344CB8AC3E}">
        <p14:creationId xmlns:p14="http://schemas.microsoft.com/office/powerpoint/2010/main" val="2460030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dirty="0">
                <a:effectLst/>
              </a:rPr>
              <a:t>Buried Treasure</a:t>
            </a:r>
          </a:p>
          <a:p>
            <a:br>
              <a:rPr lang="en-GB" dirty="0"/>
            </a:br>
            <a:r>
              <a:rPr lang="en-GB" dirty="0"/>
              <a:t>Hassan bin Ziyad relates that a man once buried his treasure and then forgot where he had buried it. He searched everywhere but could not find it. He decided to go and see Imam Abu </a:t>
            </a:r>
            <a:r>
              <a:rPr lang="en-GB" dirty="0" err="1"/>
              <a:t>Hanifah</a:t>
            </a:r>
            <a:r>
              <a:rPr lang="en-GB" dirty="0"/>
              <a:t> and related his problem. Imam Abu </a:t>
            </a:r>
            <a:r>
              <a:rPr lang="en-GB" dirty="0" err="1"/>
              <a:t>Hanifah</a:t>
            </a:r>
            <a:r>
              <a:rPr lang="en-GB" dirty="0"/>
              <a:t> advised him "This is not a problem of </a:t>
            </a:r>
            <a:r>
              <a:rPr lang="en-GB" dirty="0" err="1"/>
              <a:t>fiqh</a:t>
            </a:r>
            <a:r>
              <a:rPr lang="en-GB" dirty="0"/>
              <a:t> that I can solve. Go home and offer salat all night until you remember where you have buried it." Acting upon the Imam's advice he stood in prayer and less than a quarter of the night passed and he remembered where he had buried the treasure. The man then went and retrieved the treasure. The man then related the events to Imam Abu </a:t>
            </a:r>
            <a:r>
              <a:rPr lang="en-GB" dirty="0" err="1"/>
              <a:t>Hanifah</a:t>
            </a:r>
            <a:r>
              <a:rPr lang="en-GB" dirty="0"/>
              <a:t> who in turn said to the man, "I knew the devil would not let you pray all night until he himself would remind you. Only if you had prayed all night thanking Allah.“</a:t>
            </a:r>
          </a:p>
          <a:p>
            <a:endParaRPr lang="en-GB" dirty="0"/>
          </a:p>
          <a:p>
            <a:r>
              <a:rPr lang="en-GB" i="1" dirty="0"/>
              <a:t>From "The Wisdom Of Imam Abu </a:t>
            </a:r>
            <a:r>
              <a:rPr lang="en-GB" i="1" dirty="0" err="1"/>
              <a:t>Haneefah</a:t>
            </a:r>
            <a:r>
              <a:rPr lang="en-GB" i="1" dirty="0"/>
              <a:t>"</a:t>
            </a:r>
            <a:r>
              <a:rPr lang="en-GB" dirty="0"/>
              <a:t> by Maulana Ahmad Ali.</a:t>
            </a:r>
          </a:p>
          <a:p>
            <a:endParaRPr lang="en-GB" dirty="0"/>
          </a:p>
          <a:p>
            <a:r>
              <a:rPr lang="en-GB" dirty="0"/>
              <a:t>https://www.youtube.com/watch?v=BxH0m5SX6JE</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15</a:t>
            </a:fld>
            <a:endParaRPr lang="en-GB"/>
          </a:p>
        </p:txBody>
      </p:sp>
    </p:spTree>
    <p:extLst>
      <p:ext uri="{BB962C8B-B14F-4D97-AF65-F5344CB8AC3E}">
        <p14:creationId xmlns:p14="http://schemas.microsoft.com/office/powerpoint/2010/main" val="4211917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https://www.youtube.com/watch?v=KM2GPd7GCyk</a:t>
            </a:r>
          </a:p>
          <a:p>
            <a:endParaRPr lang="en-GB" dirty="0"/>
          </a:p>
          <a:p>
            <a:r>
              <a:rPr lang="en-GB" dirty="0"/>
              <a:t>9 minutes for video</a:t>
            </a:r>
          </a:p>
          <a:p>
            <a:endParaRPr lang="en-GB" dirty="0"/>
          </a:p>
          <a:p>
            <a:r>
              <a:rPr lang="en-GB" dirty="0"/>
              <a:t>5 minutes for follow up questions</a:t>
            </a:r>
          </a:p>
        </p:txBody>
      </p:sp>
      <p:sp>
        <p:nvSpPr>
          <p:cNvPr id="4" name="Slide Number Placeholder 3"/>
          <p:cNvSpPr>
            <a:spLocks noGrp="1"/>
          </p:cNvSpPr>
          <p:nvPr>
            <p:ph type="sldNum" sz="quarter" idx="5"/>
          </p:nvPr>
        </p:nvSpPr>
        <p:spPr/>
        <p:txBody>
          <a:bodyPr/>
          <a:lstStyle/>
          <a:p>
            <a:fld id="{9B866EDD-B9C2-46E4-8727-C4EA0228B052}" type="slidenum">
              <a:rPr lang="en-GB" smtClean="0"/>
              <a:t>16</a:t>
            </a:fld>
            <a:endParaRPr lang="en-GB"/>
          </a:p>
        </p:txBody>
      </p:sp>
    </p:spTree>
    <p:extLst>
      <p:ext uri="{BB962C8B-B14F-4D97-AF65-F5344CB8AC3E}">
        <p14:creationId xmlns:p14="http://schemas.microsoft.com/office/powerpoint/2010/main" val="3909242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874479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84861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443400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CBB973C-B174-4017-9BE1-ADAB9678EB57}" type="datetimeFigureOut">
              <a:rPr lang="en-GB" smtClean="0"/>
              <a:t>17/05/2022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129144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BB973C-B174-4017-9BE1-ADAB9678EB57}" type="datetimeFigureOut">
              <a:rPr lang="en-GB" smtClean="0"/>
              <a:t>17/05/2022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146655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BB973C-B174-4017-9BE1-ADAB9678EB57}" type="datetimeFigureOut">
              <a:rPr lang="en-GB" smtClean="0"/>
              <a:t>17/05/2022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90103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CBB973C-B174-4017-9BE1-ADAB9678EB57}" type="datetimeFigureOut">
              <a:rPr lang="en-GB" smtClean="0"/>
              <a:t>17/05/2022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29407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 calcmode="lin" valueType="num">
                                      <p:cBhvr additive="base">
                                        <p:cTn id="4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2" end="2"/>
                                            </p:txEl>
                                          </p:spTgt>
                                        </p:tgtEl>
                                        <p:attrNameLst>
                                          <p:attrName>style.visibility</p:attrName>
                                        </p:attrNameLst>
                                      </p:cBhvr>
                                      <p:to>
                                        <p:strVal val="visible"/>
                                      </p:to>
                                    </p:set>
                                    <p:anim calcmode="lin" valueType="num">
                                      <p:cBhvr additive="base">
                                        <p:cTn id="4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anim calcmode="lin" valueType="num">
                                      <p:cBhvr additive="base">
                                        <p:cTn id="5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BB973C-B174-4017-9BE1-ADAB9678EB57}" type="datetimeFigureOut">
              <a:rPr lang="en-GB" smtClean="0"/>
              <a:t>17/05/2022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586959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B973C-B174-4017-9BE1-ADAB9678EB57}" type="datetimeFigureOut">
              <a:rPr lang="en-GB" smtClean="0"/>
              <a:t>17/05/2022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307866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17/05/2022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73389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17/05/2022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839165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BB973C-B174-4017-9BE1-ADAB9678EB57}" type="datetimeFigureOut">
              <a:rPr lang="en-GB" smtClean="0"/>
              <a:t>17/05/2022</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71372-4FD6-402E-AE1B-BA47B7410715}" type="slidenum">
              <a:rPr lang="en-GB" smtClean="0"/>
              <a:t>‹#›</a:t>
            </a:fld>
            <a:endParaRPr lang="en-GB"/>
          </a:p>
        </p:txBody>
      </p:sp>
    </p:spTree>
    <p:extLst>
      <p:ext uri="{BB962C8B-B14F-4D97-AF65-F5344CB8AC3E}">
        <p14:creationId xmlns:p14="http://schemas.microsoft.com/office/powerpoint/2010/main" val="812492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rgbClr val="014D4B"/>
          </a:solidFill>
          <a:latin typeface="Cabin Medium" panose="000006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web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youtube.com/watch?v=BxH0m5SX6JE"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KM2GPd7GCyk"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83C18-39D7-4EEE-8B1B-B36A39E259C8}"/>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55E7D776-6A5E-41C8-B455-F5F02E76A29D}"/>
              </a:ext>
            </a:extLst>
          </p:cNvPr>
          <p:cNvSpPr>
            <a:spLocks noGrp="1"/>
          </p:cNvSpPr>
          <p:nvPr>
            <p:ph idx="1"/>
          </p:nvPr>
        </p:nvSpPr>
        <p:spPr/>
        <p:txBody>
          <a:bodyPr>
            <a:normAutofit fontScale="77500" lnSpcReduction="20000"/>
          </a:bodyPr>
          <a:lstStyle/>
          <a:p>
            <a:pPr>
              <a:lnSpc>
                <a:spcPct val="120000"/>
              </a:lnSpc>
            </a:pPr>
            <a:r>
              <a:rPr lang="en-GB" dirty="0"/>
              <a:t>Feel free to adjust this ppt to your learners’ needs.</a:t>
            </a:r>
          </a:p>
          <a:p>
            <a:pPr>
              <a:lnSpc>
                <a:spcPct val="120000"/>
              </a:lnSpc>
            </a:pPr>
            <a:r>
              <a:rPr lang="en-GB" dirty="0"/>
              <a:t>The ppts sometimes assume prior knowledge and/or knowledge of Arabic.</a:t>
            </a:r>
          </a:p>
          <a:p>
            <a:pPr>
              <a:lnSpc>
                <a:spcPct val="120000"/>
              </a:lnSpc>
            </a:pPr>
            <a:r>
              <a:rPr lang="en-GB" dirty="0"/>
              <a:t>Please read ‘Taste the Sweetness of Salah’ to gain an overview of the topic and choose what is most relevant to your learners.</a:t>
            </a:r>
          </a:p>
          <a:p>
            <a:pPr>
              <a:lnSpc>
                <a:spcPct val="120000"/>
              </a:lnSpc>
            </a:pPr>
            <a:r>
              <a:rPr lang="en-GB" dirty="0"/>
              <a:t>Read the notes before delivering the lesson.</a:t>
            </a:r>
          </a:p>
          <a:p>
            <a:pPr>
              <a:lnSpc>
                <a:spcPct val="120000"/>
              </a:lnSpc>
            </a:pPr>
            <a:r>
              <a:rPr lang="en-GB" dirty="0"/>
              <a:t>[A] = Activity. This can be done orally, in writing, on mini whiteboards (MWB), classroom board, through discussion; alone, in pairs, groups etc, and through other methods.</a:t>
            </a:r>
          </a:p>
          <a:p>
            <a:pPr>
              <a:lnSpc>
                <a:spcPct val="120000"/>
              </a:lnSpc>
            </a:pPr>
            <a:r>
              <a:rPr lang="en-GB" dirty="0"/>
              <a:t>LWA is not responsible for external links.</a:t>
            </a:r>
          </a:p>
          <a:p>
            <a:endParaRPr lang="en-GB" dirty="0"/>
          </a:p>
        </p:txBody>
      </p:sp>
    </p:spTree>
    <p:extLst>
      <p:ext uri="{BB962C8B-B14F-4D97-AF65-F5344CB8AC3E}">
        <p14:creationId xmlns:p14="http://schemas.microsoft.com/office/powerpoint/2010/main" val="2639744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AEE51-6A88-478F-AE54-BE4CC3293476}"/>
              </a:ext>
            </a:extLst>
          </p:cNvPr>
          <p:cNvSpPr>
            <a:spLocks noGrp="1"/>
          </p:cNvSpPr>
          <p:nvPr>
            <p:ph type="title"/>
          </p:nvPr>
        </p:nvSpPr>
        <p:spPr/>
        <p:txBody>
          <a:bodyPr/>
          <a:lstStyle/>
          <a:p>
            <a:r>
              <a:rPr lang="en-GB" dirty="0"/>
              <a:t>[A] Match the category to the description</a:t>
            </a:r>
          </a:p>
        </p:txBody>
      </p:sp>
      <p:sp>
        <p:nvSpPr>
          <p:cNvPr id="3" name="Content Placeholder 2">
            <a:extLst>
              <a:ext uri="{FF2B5EF4-FFF2-40B4-BE49-F238E27FC236}">
                <a16:creationId xmlns:a16="http://schemas.microsoft.com/office/drawing/2014/main" id="{41ACD0C6-EE3B-4DC9-81B9-850EFB96FE05}"/>
              </a:ext>
            </a:extLst>
          </p:cNvPr>
          <p:cNvSpPr>
            <a:spLocks noGrp="1"/>
          </p:cNvSpPr>
          <p:nvPr>
            <p:ph idx="1"/>
          </p:nvPr>
        </p:nvSpPr>
        <p:spPr/>
        <p:txBody>
          <a:bodyPr/>
          <a:lstStyle/>
          <a:p>
            <a:endParaRPr lang="en-GB" dirty="0"/>
          </a:p>
          <a:p>
            <a:endParaRPr lang="en-GB" dirty="0"/>
          </a:p>
          <a:p>
            <a:pPr marL="0" indent="0" algn="ctr">
              <a:buNone/>
            </a:pPr>
            <a:r>
              <a:rPr lang="en-GB" dirty="0"/>
              <a:t>[A] Read each section carefully. Then walk around the class, and fill in the empty boxes.</a:t>
            </a:r>
          </a:p>
        </p:txBody>
      </p:sp>
      <p:pic>
        <p:nvPicPr>
          <p:cNvPr id="4" name="Content Placeholder 4">
            <a:extLst>
              <a:ext uri="{FF2B5EF4-FFF2-40B4-BE49-F238E27FC236}">
                <a16:creationId xmlns:a16="http://schemas.microsoft.com/office/drawing/2014/main" id="{CB465BA1-EB06-41ED-BFB4-EEE719F8BB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945" y="230190"/>
            <a:ext cx="1018809" cy="1219701"/>
          </a:xfrm>
          <a:prstGeom prst="rect">
            <a:avLst/>
          </a:prstGeom>
        </p:spPr>
      </p:pic>
    </p:spTree>
    <p:extLst>
      <p:ext uri="{BB962C8B-B14F-4D97-AF65-F5344CB8AC3E}">
        <p14:creationId xmlns:p14="http://schemas.microsoft.com/office/powerpoint/2010/main" val="3541488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C188D-8EC0-4899-A460-B4767DE78A62}"/>
              </a:ext>
            </a:extLst>
          </p:cNvPr>
          <p:cNvSpPr>
            <a:spLocks noGrp="1"/>
          </p:cNvSpPr>
          <p:nvPr>
            <p:ph type="title"/>
          </p:nvPr>
        </p:nvSpPr>
        <p:spPr/>
        <p:txBody>
          <a:bodyPr/>
          <a:lstStyle/>
          <a:p>
            <a:r>
              <a:rPr lang="en-GB" dirty="0"/>
              <a:t>The 5 categories of people</a:t>
            </a:r>
          </a:p>
        </p:txBody>
      </p:sp>
      <p:sp>
        <p:nvSpPr>
          <p:cNvPr id="3" name="Content Placeholder 2">
            <a:extLst>
              <a:ext uri="{FF2B5EF4-FFF2-40B4-BE49-F238E27FC236}">
                <a16:creationId xmlns:a16="http://schemas.microsoft.com/office/drawing/2014/main" id="{39CA72F8-EAA6-428E-A670-4FC2116EE893}"/>
              </a:ext>
            </a:extLst>
          </p:cNvPr>
          <p:cNvSpPr>
            <a:spLocks noGrp="1"/>
          </p:cNvSpPr>
          <p:nvPr>
            <p:ph idx="1"/>
          </p:nvPr>
        </p:nvSpPr>
        <p:spPr/>
        <p:txBody>
          <a:bodyPr>
            <a:normAutofit/>
          </a:bodyPr>
          <a:lstStyle/>
          <a:p>
            <a:endParaRPr lang="en-GB" dirty="0"/>
          </a:p>
          <a:p>
            <a:endParaRPr lang="en-GB" dirty="0"/>
          </a:p>
          <a:p>
            <a:endParaRPr lang="en-GB" dirty="0"/>
          </a:p>
        </p:txBody>
      </p:sp>
      <p:graphicFrame>
        <p:nvGraphicFramePr>
          <p:cNvPr id="4" name="Diagram 3">
            <a:extLst>
              <a:ext uri="{FF2B5EF4-FFF2-40B4-BE49-F238E27FC236}">
                <a16:creationId xmlns:a16="http://schemas.microsoft.com/office/drawing/2014/main" id="{2FDBC546-F349-46C7-8634-ED5E3DCD2898}"/>
              </a:ext>
            </a:extLst>
          </p:cNvPr>
          <p:cNvGraphicFramePr/>
          <p:nvPr>
            <p:extLst>
              <p:ext uri="{D42A27DB-BD31-4B8C-83A1-F6EECF244321}">
                <p14:modId xmlns:p14="http://schemas.microsoft.com/office/powerpoint/2010/main" val="494418181"/>
              </p:ext>
            </p:extLst>
          </p:nvPr>
        </p:nvGraphicFramePr>
        <p:xfrm>
          <a:off x="387274" y="1690688"/>
          <a:ext cx="8498541"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7336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848B50C0-B9C9-42F9-9687-510230D0C97D}"/>
                                            </p:graphicEl>
                                          </p:spTgt>
                                        </p:tgtEl>
                                        <p:attrNameLst>
                                          <p:attrName>style.visibility</p:attrName>
                                        </p:attrNameLst>
                                      </p:cBhvr>
                                      <p:to>
                                        <p:strVal val="visible"/>
                                      </p:to>
                                    </p:set>
                                    <p:anim calcmode="lin" valueType="num">
                                      <p:cBhvr additive="base">
                                        <p:cTn id="7" dur="500" fill="hold"/>
                                        <p:tgtEl>
                                          <p:spTgt spid="4">
                                            <p:graphicEl>
                                              <a:dgm id="{848B50C0-B9C9-42F9-9687-510230D0C97D}"/>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848B50C0-B9C9-42F9-9687-510230D0C97D}"/>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356FB867-CF1E-491F-8445-B5FFA0C83E23}"/>
                                            </p:graphicEl>
                                          </p:spTgt>
                                        </p:tgtEl>
                                        <p:attrNameLst>
                                          <p:attrName>style.visibility</p:attrName>
                                        </p:attrNameLst>
                                      </p:cBhvr>
                                      <p:to>
                                        <p:strVal val="visible"/>
                                      </p:to>
                                    </p:set>
                                    <p:anim calcmode="lin" valueType="num">
                                      <p:cBhvr additive="base">
                                        <p:cTn id="13" dur="500" fill="hold"/>
                                        <p:tgtEl>
                                          <p:spTgt spid="4">
                                            <p:graphicEl>
                                              <a:dgm id="{356FB867-CF1E-491F-8445-B5FFA0C83E23}"/>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356FB867-CF1E-491F-8445-B5FFA0C83E23}"/>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54EBE825-9416-4A04-AC10-43746125BB23}"/>
                                            </p:graphicEl>
                                          </p:spTgt>
                                        </p:tgtEl>
                                        <p:attrNameLst>
                                          <p:attrName>style.visibility</p:attrName>
                                        </p:attrNameLst>
                                      </p:cBhvr>
                                      <p:to>
                                        <p:strVal val="visible"/>
                                      </p:to>
                                    </p:set>
                                    <p:anim calcmode="lin" valueType="num">
                                      <p:cBhvr additive="base">
                                        <p:cTn id="19" dur="500" fill="hold"/>
                                        <p:tgtEl>
                                          <p:spTgt spid="4">
                                            <p:graphicEl>
                                              <a:dgm id="{54EBE825-9416-4A04-AC10-43746125BB23}"/>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54EBE825-9416-4A04-AC10-43746125BB23}"/>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A7B41DE7-667E-445D-AC6E-E150C4E2CECF}"/>
                                            </p:graphicEl>
                                          </p:spTgt>
                                        </p:tgtEl>
                                        <p:attrNameLst>
                                          <p:attrName>style.visibility</p:attrName>
                                        </p:attrNameLst>
                                      </p:cBhvr>
                                      <p:to>
                                        <p:strVal val="visible"/>
                                      </p:to>
                                    </p:set>
                                    <p:anim calcmode="lin" valueType="num">
                                      <p:cBhvr additive="base">
                                        <p:cTn id="25" dur="500" fill="hold"/>
                                        <p:tgtEl>
                                          <p:spTgt spid="4">
                                            <p:graphicEl>
                                              <a:dgm id="{A7B41DE7-667E-445D-AC6E-E150C4E2CECF}"/>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A7B41DE7-667E-445D-AC6E-E150C4E2CECF}"/>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F32DE-C56F-4D58-8445-7E28501DB036}"/>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373F8F77-5190-483A-807A-3ADA2DE38118}"/>
              </a:ext>
            </a:extLst>
          </p:cNvPr>
          <p:cNvSpPr>
            <a:spLocks noGrp="1"/>
          </p:cNvSpPr>
          <p:nvPr>
            <p:ph idx="1"/>
          </p:nvPr>
        </p:nvSpPr>
        <p:spPr/>
        <p:txBody>
          <a:bodyPr>
            <a:normAutofit/>
          </a:bodyPr>
          <a:lstStyle/>
          <a:p>
            <a:endParaRPr lang="en-GB" dirty="0"/>
          </a:p>
        </p:txBody>
      </p:sp>
      <p:graphicFrame>
        <p:nvGraphicFramePr>
          <p:cNvPr id="4" name="Diagram 3">
            <a:extLst>
              <a:ext uri="{FF2B5EF4-FFF2-40B4-BE49-F238E27FC236}">
                <a16:creationId xmlns:a16="http://schemas.microsoft.com/office/drawing/2014/main" id="{C3770C77-74C5-45D2-AAE3-3CFFF404B778}"/>
              </a:ext>
            </a:extLst>
          </p:cNvPr>
          <p:cNvGraphicFramePr/>
          <p:nvPr>
            <p:extLst>
              <p:ext uri="{D42A27DB-BD31-4B8C-83A1-F6EECF244321}">
                <p14:modId xmlns:p14="http://schemas.microsoft.com/office/powerpoint/2010/main" val="2954657329"/>
              </p:ext>
            </p:extLst>
          </p:nvPr>
        </p:nvGraphicFramePr>
        <p:xfrm>
          <a:off x="529590" y="1300180"/>
          <a:ext cx="8141074" cy="51926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172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BB2349BE-E6AE-4446-ABA7-8CC6A0013B87}"/>
                                            </p:graphicEl>
                                          </p:spTgt>
                                        </p:tgtEl>
                                        <p:attrNameLst>
                                          <p:attrName>style.visibility</p:attrName>
                                        </p:attrNameLst>
                                      </p:cBhvr>
                                      <p:to>
                                        <p:strVal val="visible"/>
                                      </p:to>
                                    </p:set>
                                    <p:anim calcmode="lin" valueType="num">
                                      <p:cBhvr additive="base">
                                        <p:cTn id="7" dur="500" fill="hold"/>
                                        <p:tgtEl>
                                          <p:spTgt spid="4">
                                            <p:graphicEl>
                                              <a:dgm id="{BB2349BE-E6AE-4446-ABA7-8CC6A0013B87}"/>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BB2349BE-E6AE-4446-ABA7-8CC6A0013B87}"/>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B1E329F9-6108-4E29-B9C1-B2A780B83245}"/>
                                            </p:graphicEl>
                                          </p:spTgt>
                                        </p:tgtEl>
                                        <p:attrNameLst>
                                          <p:attrName>style.visibility</p:attrName>
                                        </p:attrNameLst>
                                      </p:cBhvr>
                                      <p:to>
                                        <p:strVal val="visible"/>
                                      </p:to>
                                    </p:set>
                                    <p:anim calcmode="lin" valueType="num">
                                      <p:cBhvr additive="base">
                                        <p:cTn id="13" dur="500" fill="hold"/>
                                        <p:tgtEl>
                                          <p:spTgt spid="4">
                                            <p:graphicEl>
                                              <a:dgm id="{B1E329F9-6108-4E29-B9C1-B2A780B83245}"/>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B1E329F9-6108-4E29-B9C1-B2A780B83245}"/>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03477EEB-51E0-4F8E-A7ED-1AB60DBEFD41}"/>
                                            </p:graphicEl>
                                          </p:spTgt>
                                        </p:tgtEl>
                                        <p:attrNameLst>
                                          <p:attrName>style.visibility</p:attrName>
                                        </p:attrNameLst>
                                      </p:cBhvr>
                                      <p:to>
                                        <p:strVal val="visible"/>
                                      </p:to>
                                    </p:set>
                                    <p:anim calcmode="lin" valueType="num">
                                      <p:cBhvr additive="base">
                                        <p:cTn id="19" dur="500" fill="hold"/>
                                        <p:tgtEl>
                                          <p:spTgt spid="4">
                                            <p:graphicEl>
                                              <a:dgm id="{03477EEB-51E0-4F8E-A7ED-1AB60DBEFD41}"/>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03477EEB-51E0-4F8E-A7ED-1AB60DBEFD41}"/>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E209AAAF-E318-46D4-941A-E58FAAF3738E}"/>
                                            </p:graphicEl>
                                          </p:spTgt>
                                        </p:tgtEl>
                                        <p:attrNameLst>
                                          <p:attrName>style.visibility</p:attrName>
                                        </p:attrNameLst>
                                      </p:cBhvr>
                                      <p:to>
                                        <p:strVal val="visible"/>
                                      </p:to>
                                    </p:set>
                                    <p:anim calcmode="lin" valueType="num">
                                      <p:cBhvr additive="base">
                                        <p:cTn id="25" dur="500" fill="hold"/>
                                        <p:tgtEl>
                                          <p:spTgt spid="4">
                                            <p:graphicEl>
                                              <a:dgm id="{E209AAAF-E318-46D4-941A-E58FAAF3738E}"/>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E209AAAF-E318-46D4-941A-E58FAAF3738E}"/>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C093C-D08A-4497-9C75-13A7B6D8483C}"/>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3932D5FE-8460-4BF4-848B-E1F4D0C19657}"/>
              </a:ext>
            </a:extLst>
          </p:cNvPr>
          <p:cNvSpPr>
            <a:spLocks noGrp="1"/>
          </p:cNvSpPr>
          <p:nvPr>
            <p:ph idx="1"/>
          </p:nvPr>
        </p:nvSpPr>
        <p:spPr/>
        <p:txBody>
          <a:bodyPr>
            <a:normAutofit/>
          </a:bodyPr>
          <a:lstStyle/>
          <a:p>
            <a:endParaRPr lang="en-GB" dirty="0"/>
          </a:p>
        </p:txBody>
      </p:sp>
      <p:graphicFrame>
        <p:nvGraphicFramePr>
          <p:cNvPr id="4" name="Diagram 3">
            <a:extLst>
              <a:ext uri="{FF2B5EF4-FFF2-40B4-BE49-F238E27FC236}">
                <a16:creationId xmlns:a16="http://schemas.microsoft.com/office/drawing/2014/main" id="{2BFF3B15-46A4-4744-BF7B-A9C296911B73}"/>
              </a:ext>
            </a:extLst>
          </p:cNvPr>
          <p:cNvGraphicFramePr/>
          <p:nvPr>
            <p:extLst>
              <p:ext uri="{D42A27DB-BD31-4B8C-83A1-F6EECF244321}">
                <p14:modId xmlns:p14="http://schemas.microsoft.com/office/powerpoint/2010/main" val="1007778761"/>
              </p:ext>
            </p:extLst>
          </p:nvPr>
        </p:nvGraphicFramePr>
        <p:xfrm>
          <a:off x="292962" y="365127"/>
          <a:ext cx="8668157" cy="4979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Rounded Corners 5">
            <a:extLst>
              <a:ext uri="{FF2B5EF4-FFF2-40B4-BE49-F238E27FC236}">
                <a16:creationId xmlns:a16="http://schemas.microsoft.com/office/drawing/2014/main" id="{318B8146-96D9-4F17-8C16-95E5FC78C7C7}"/>
              </a:ext>
            </a:extLst>
          </p:cNvPr>
          <p:cNvSpPr/>
          <p:nvPr/>
        </p:nvSpPr>
        <p:spPr>
          <a:xfrm>
            <a:off x="532660" y="4998128"/>
            <a:ext cx="7982690" cy="1402672"/>
          </a:xfrm>
          <a:prstGeom prst="roundRect">
            <a:avLst/>
          </a:prstGeom>
          <a:solidFill>
            <a:srgbClr val="F2D2B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dirty="0">
                <a:solidFill>
                  <a:srgbClr val="014D4B"/>
                </a:solidFill>
                <a:latin typeface="Dubai" panose="020B0503030403030204" pitchFamily="34" charset="-78"/>
                <a:cs typeface="Dubai" panose="020B0503030403030204" pitchFamily="34" charset="-78"/>
              </a:rPr>
              <a:t>The difference between this person in his prayer and everyone else is as vast as the distance between the heaven and the earth, for he is occupied solely with his Lord, in which he finds his source of sheer delight.</a:t>
            </a:r>
          </a:p>
        </p:txBody>
      </p:sp>
    </p:spTree>
    <p:extLst>
      <p:ext uri="{BB962C8B-B14F-4D97-AF65-F5344CB8AC3E}">
        <p14:creationId xmlns:p14="http://schemas.microsoft.com/office/powerpoint/2010/main" val="18990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D8EABFB2-97EA-4ED7-8B8F-EAA87393F7FF}"/>
                                            </p:graphicEl>
                                          </p:spTgt>
                                        </p:tgtEl>
                                        <p:attrNameLst>
                                          <p:attrName>style.visibility</p:attrName>
                                        </p:attrNameLst>
                                      </p:cBhvr>
                                      <p:to>
                                        <p:strVal val="visible"/>
                                      </p:to>
                                    </p:set>
                                    <p:anim calcmode="lin" valueType="num">
                                      <p:cBhvr additive="base">
                                        <p:cTn id="7" dur="500" fill="hold"/>
                                        <p:tgtEl>
                                          <p:spTgt spid="4">
                                            <p:graphicEl>
                                              <a:dgm id="{D8EABFB2-97EA-4ED7-8B8F-EAA87393F7FF}"/>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D8EABFB2-97EA-4ED7-8B8F-EAA87393F7FF}"/>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161D4D47-8B2A-4A1D-8A1E-183E8A5AA94D}"/>
                                            </p:graphicEl>
                                          </p:spTgt>
                                        </p:tgtEl>
                                        <p:attrNameLst>
                                          <p:attrName>style.visibility</p:attrName>
                                        </p:attrNameLst>
                                      </p:cBhvr>
                                      <p:to>
                                        <p:strVal val="visible"/>
                                      </p:to>
                                    </p:set>
                                    <p:anim calcmode="lin" valueType="num">
                                      <p:cBhvr additive="base">
                                        <p:cTn id="13" dur="500" fill="hold"/>
                                        <p:tgtEl>
                                          <p:spTgt spid="4">
                                            <p:graphicEl>
                                              <a:dgm id="{161D4D47-8B2A-4A1D-8A1E-183E8A5AA94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161D4D47-8B2A-4A1D-8A1E-183E8A5AA94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76C8A-4AEA-4831-8351-BFE2D93542A8}"/>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E72E25CB-5ABF-4687-871F-06F8205548C7}"/>
              </a:ext>
            </a:extLst>
          </p:cNvPr>
          <p:cNvSpPr>
            <a:spLocks noGrp="1"/>
          </p:cNvSpPr>
          <p:nvPr>
            <p:ph idx="1"/>
          </p:nvPr>
        </p:nvSpPr>
        <p:spPr/>
        <p:txBody>
          <a:bodyPr>
            <a:normAutofit lnSpcReduction="10000"/>
          </a:bodyPr>
          <a:lstStyle/>
          <a:p>
            <a:pPr marL="0" indent="0" algn="ctr">
              <a:buNone/>
            </a:pPr>
            <a:endParaRPr lang="en-GB" dirty="0"/>
          </a:p>
          <a:p>
            <a:pPr marL="0" indent="0" algn="ctr">
              <a:buNone/>
            </a:pPr>
            <a:endParaRPr lang="en-GB" dirty="0"/>
          </a:p>
          <a:p>
            <a:pPr marL="0" indent="0" algn="ctr">
              <a:buNone/>
            </a:pPr>
            <a:endParaRPr lang="en-GB" dirty="0"/>
          </a:p>
          <a:p>
            <a:pPr marL="0" indent="0" algn="ctr">
              <a:buNone/>
            </a:pPr>
            <a:endParaRPr lang="en-GB" dirty="0"/>
          </a:p>
          <a:p>
            <a:pPr marL="0" indent="0" algn="ctr">
              <a:buNone/>
            </a:pPr>
            <a:endParaRPr lang="en-GB" dirty="0"/>
          </a:p>
          <a:p>
            <a:pPr marL="0" indent="0" algn="ctr">
              <a:buNone/>
            </a:pPr>
            <a:r>
              <a:rPr lang="en-GB" dirty="0"/>
              <a:t>Which category do you think you fall into?</a:t>
            </a:r>
          </a:p>
          <a:p>
            <a:pPr marL="0" indent="0" algn="ctr">
              <a:buNone/>
            </a:pPr>
            <a:endParaRPr lang="en-GB" dirty="0"/>
          </a:p>
          <a:p>
            <a:pPr marL="0" indent="0" algn="ctr">
              <a:buNone/>
            </a:pPr>
            <a:r>
              <a:rPr lang="en-GB" dirty="0"/>
              <a:t>Write down 1 action you are going to do to progress on to the next category.</a:t>
            </a:r>
          </a:p>
          <a:p>
            <a:pPr marL="0" indent="0" algn="ctr">
              <a:buNone/>
            </a:pPr>
            <a:endParaRPr lang="en-GB" dirty="0"/>
          </a:p>
        </p:txBody>
      </p:sp>
      <p:pic>
        <p:nvPicPr>
          <p:cNvPr id="5" name="Graphic 4" descr="Lightbulb">
            <a:extLst>
              <a:ext uri="{FF2B5EF4-FFF2-40B4-BE49-F238E27FC236}">
                <a16:creationId xmlns:a16="http://schemas.microsoft.com/office/drawing/2014/main" id="{9E34ED06-E26C-40A0-AB8A-6A35720360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59467" y="1027907"/>
            <a:ext cx="3025066" cy="3025066"/>
          </a:xfrm>
          <a:prstGeom prst="rect">
            <a:avLst/>
          </a:prstGeom>
        </p:spPr>
      </p:pic>
    </p:spTree>
    <p:extLst>
      <p:ext uri="{BB962C8B-B14F-4D97-AF65-F5344CB8AC3E}">
        <p14:creationId xmlns:p14="http://schemas.microsoft.com/office/powerpoint/2010/main" val="16368335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2E13176-3FD6-4593-9324-568B682046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984440" cy="6858000"/>
          </a:xfrm>
          <a:prstGeom prst="rect">
            <a:avLst/>
          </a:prstGeom>
        </p:spPr>
      </p:pic>
      <p:sp>
        <p:nvSpPr>
          <p:cNvPr id="2" name="Title 1">
            <a:extLst>
              <a:ext uri="{FF2B5EF4-FFF2-40B4-BE49-F238E27FC236}">
                <a16:creationId xmlns:a16="http://schemas.microsoft.com/office/drawing/2014/main" id="{3BD50E05-9CDC-40E5-AD4B-40B43DDD72B8}"/>
              </a:ext>
            </a:extLst>
          </p:cNvPr>
          <p:cNvSpPr>
            <a:spLocks noGrp="1"/>
          </p:cNvSpPr>
          <p:nvPr>
            <p:ph type="title"/>
          </p:nvPr>
        </p:nvSpPr>
        <p:spPr>
          <a:solidFill>
            <a:srgbClr val="F2D2BE"/>
          </a:solidFill>
        </p:spPr>
        <p:txBody>
          <a:bodyPr/>
          <a:lstStyle/>
          <a:p>
            <a:r>
              <a:rPr lang="en-GB" dirty="0"/>
              <a:t>Story Time</a:t>
            </a:r>
          </a:p>
        </p:txBody>
      </p:sp>
      <p:sp>
        <p:nvSpPr>
          <p:cNvPr id="3" name="Content Placeholder 2">
            <a:extLst>
              <a:ext uri="{FF2B5EF4-FFF2-40B4-BE49-F238E27FC236}">
                <a16:creationId xmlns:a16="http://schemas.microsoft.com/office/drawing/2014/main" id="{DDF736FD-5597-4EC4-8A48-E7F686DAE195}"/>
              </a:ext>
            </a:extLst>
          </p:cNvPr>
          <p:cNvSpPr>
            <a:spLocks noGrp="1"/>
          </p:cNvSpPr>
          <p:nvPr>
            <p:ph idx="1"/>
          </p:nvPr>
        </p:nvSpPr>
        <p:spPr>
          <a:xfrm>
            <a:off x="628650" y="1825625"/>
            <a:ext cx="7886700" cy="2842628"/>
          </a:xfrm>
          <a:solidFill>
            <a:srgbClr val="F2D2BE"/>
          </a:solidFill>
        </p:spPr>
        <p:txBody>
          <a:bodyPr>
            <a:normAutofit/>
          </a:bodyPr>
          <a:lstStyle/>
          <a:p>
            <a:pPr marL="0" indent="0" algn="ctr">
              <a:buNone/>
            </a:pPr>
            <a:endParaRPr lang="en-GB" dirty="0"/>
          </a:p>
          <a:p>
            <a:pPr marL="0" indent="0" algn="ctr">
              <a:buNone/>
            </a:pPr>
            <a:endParaRPr lang="en-GB" dirty="0"/>
          </a:p>
          <a:p>
            <a:pPr marL="0" indent="0" algn="ctr">
              <a:buNone/>
            </a:pPr>
            <a:r>
              <a:rPr lang="en-GB" sz="7200" b="1" i="1" dirty="0"/>
              <a:t>The Lost Treasure</a:t>
            </a:r>
          </a:p>
          <a:p>
            <a:pPr marL="0" indent="0" algn="ctr">
              <a:buNone/>
            </a:pPr>
            <a:r>
              <a:rPr lang="en-GB" sz="2400" b="1" i="1" dirty="0">
                <a:hlinkClick r:id="rId4"/>
              </a:rPr>
              <a:t>https://www.youtube.com/watch?v</a:t>
            </a:r>
            <a:r>
              <a:rPr lang="en-GB" sz="2400" b="1" i="1">
                <a:hlinkClick r:id="rId4"/>
              </a:rPr>
              <a:t>=BxH0m5SX6JE</a:t>
            </a:r>
            <a:endParaRPr lang="en-GB" sz="2400" b="1" i="1"/>
          </a:p>
          <a:p>
            <a:pPr marL="0" indent="0" algn="ctr">
              <a:buNone/>
            </a:pPr>
            <a:endParaRPr lang="en-GB" sz="2400" b="1" i="1" dirty="0"/>
          </a:p>
        </p:txBody>
      </p:sp>
    </p:spTree>
    <p:extLst>
      <p:ext uri="{BB962C8B-B14F-4D97-AF65-F5344CB8AC3E}">
        <p14:creationId xmlns:p14="http://schemas.microsoft.com/office/powerpoint/2010/main" val="227569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8FC6E-7AAC-41B8-9DE9-FEEE73870E24}"/>
              </a:ext>
            </a:extLst>
          </p:cNvPr>
          <p:cNvSpPr>
            <a:spLocks noGrp="1"/>
          </p:cNvSpPr>
          <p:nvPr>
            <p:ph type="title"/>
          </p:nvPr>
        </p:nvSpPr>
        <p:spPr/>
        <p:txBody>
          <a:bodyPr/>
          <a:lstStyle/>
          <a:p>
            <a:r>
              <a:rPr lang="en-GB" dirty="0"/>
              <a:t>Protection from </a:t>
            </a:r>
            <a:r>
              <a:rPr lang="en-GB" dirty="0" err="1"/>
              <a:t>Shaytan</a:t>
            </a:r>
            <a:endParaRPr lang="en-GB" dirty="0"/>
          </a:p>
        </p:txBody>
      </p:sp>
      <p:sp>
        <p:nvSpPr>
          <p:cNvPr id="3" name="Content Placeholder 2">
            <a:extLst>
              <a:ext uri="{FF2B5EF4-FFF2-40B4-BE49-F238E27FC236}">
                <a16:creationId xmlns:a16="http://schemas.microsoft.com/office/drawing/2014/main" id="{2A12D7AD-7688-49A7-A756-A6D12DD33D6C}"/>
              </a:ext>
            </a:extLst>
          </p:cNvPr>
          <p:cNvSpPr>
            <a:spLocks noGrp="1"/>
          </p:cNvSpPr>
          <p:nvPr>
            <p:ph idx="1"/>
          </p:nvPr>
        </p:nvSpPr>
        <p:spPr/>
        <p:txBody>
          <a:bodyPr>
            <a:normAutofit lnSpcReduction="10000"/>
          </a:bodyPr>
          <a:lstStyle/>
          <a:p>
            <a:pPr marL="0" indent="0">
              <a:buNone/>
            </a:pPr>
            <a:r>
              <a:rPr lang="en-GB" sz="3200" dirty="0"/>
              <a:t>Video</a:t>
            </a:r>
            <a:endParaRPr lang="en-GB" sz="1800" dirty="0">
              <a:latin typeface="Calibri" panose="020F0502020204030204" pitchFamily="34" charset="0"/>
              <a:cs typeface="Arial" panose="020B0604020202020204" pitchFamily="34" charset="0"/>
            </a:endParaRPr>
          </a:p>
          <a:p>
            <a:r>
              <a:rPr lang="en-GB" sz="1400" dirty="0">
                <a:effectLst/>
                <a:ea typeface="Calibri" panose="020F0502020204030204" pitchFamily="34" charset="0"/>
              </a:rPr>
              <a:t>DUA FOR STAYING FOCUSED IN SALAH (Getting </a:t>
            </a:r>
            <a:r>
              <a:rPr lang="en-GB" sz="1400" dirty="0" err="1">
                <a:effectLst/>
                <a:ea typeface="Calibri" panose="020F0502020204030204" pitchFamily="34" charset="0"/>
              </a:rPr>
              <a:t>Khushu</a:t>
            </a:r>
            <a:r>
              <a:rPr lang="en-GB" sz="1400" dirty="0">
                <a:effectLst/>
                <a:ea typeface="Calibri" panose="020F0502020204030204" pitchFamily="34" charset="0"/>
              </a:rPr>
              <a:t>)</a:t>
            </a:r>
          </a:p>
          <a:p>
            <a:r>
              <a:rPr lang="en-GB" sz="1200" dirty="0">
                <a:hlinkClick r:id="rId3"/>
              </a:rPr>
              <a:t>https://www.youtube.com/watch?v=KM2GPd7GCyk</a:t>
            </a:r>
            <a:r>
              <a:rPr lang="en-GB" sz="1200" dirty="0"/>
              <a:t>     </a:t>
            </a:r>
            <a:r>
              <a:rPr lang="en-GB" sz="1400" dirty="0"/>
              <a:t>(Beginning -9:00)</a:t>
            </a:r>
          </a:p>
          <a:p>
            <a:pPr marL="0" indent="0">
              <a:buNone/>
            </a:pPr>
            <a:endParaRPr lang="en-GB" sz="1800" dirty="0">
              <a:highlight>
                <a:srgbClr val="FFFF00"/>
              </a:highlight>
              <a:latin typeface="Calibri" panose="020F0502020204030204" pitchFamily="34" charset="0"/>
              <a:cs typeface="Arial" panose="020B0604020202020204" pitchFamily="34" charset="0"/>
            </a:endParaRPr>
          </a:p>
          <a:p>
            <a:endParaRPr lang="en-GB" sz="1800" dirty="0">
              <a:highlight>
                <a:srgbClr val="FFFF00"/>
              </a:highlight>
              <a:latin typeface="Calibri" panose="020F0502020204030204" pitchFamily="34" charset="0"/>
              <a:cs typeface="Arial" panose="020B0604020202020204" pitchFamily="34" charset="0"/>
            </a:endParaRPr>
          </a:p>
          <a:p>
            <a:pPr marL="0" indent="0">
              <a:buNone/>
            </a:pPr>
            <a:r>
              <a:rPr lang="en-GB" sz="3000" dirty="0"/>
              <a:t>Review Questions</a:t>
            </a:r>
          </a:p>
          <a:p>
            <a:r>
              <a:rPr lang="en-GB" sz="2400" dirty="0">
                <a:cs typeface="Arial" panose="020B0604020202020204" pitchFamily="34" charset="0"/>
              </a:rPr>
              <a:t>What is the name of the </a:t>
            </a:r>
            <a:r>
              <a:rPr lang="en-GB" sz="2400" dirty="0" err="1">
                <a:cs typeface="Arial" panose="020B0604020202020204" pitchFamily="34" charset="0"/>
              </a:rPr>
              <a:t>shaytan</a:t>
            </a:r>
            <a:r>
              <a:rPr lang="en-GB" sz="2400" dirty="0">
                <a:cs typeface="Arial" panose="020B0604020202020204" pitchFamily="34" charset="0"/>
              </a:rPr>
              <a:t> assigned to destroy your prayer?</a:t>
            </a:r>
          </a:p>
          <a:p>
            <a:r>
              <a:rPr lang="en-GB" sz="2400" dirty="0">
                <a:cs typeface="Arial" panose="020B0604020202020204" pitchFamily="34" charset="0"/>
              </a:rPr>
              <a:t>How did the Prophet (saw) teach us to confront him?</a:t>
            </a:r>
          </a:p>
          <a:p>
            <a:r>
              <a:rPr lang="en-GB" sz="2400" dirty="0">
                <a:cs typeface="Arial" panose="020B0604020202020204" pitchFamily="34" charset="0"/>
              </a:rPr>
              <a:t>What is ‘</a:t>
            </a:r>
            <a:r>
              <a:rPr lang="en-GB" sz="2400" dirty="0" err="1">
                <a:cs typeface="Arial" panose="020B0604020202020204" pitchFamily="34" charset="0"/>
              </a:rPr>
              <a:t>silah</a:t>
            </a:r>
            <a:r>
              <a:rPr lang="en-GB" sz="2400" dirty="0">
                <a:cs typeface="Arial" panose="020B0604020202020204" pitchFamily="34" charset="0"/>
              </a:rPr>
              <a:t>’? How is it linked to ‘salah’?</a:t>
            </a:r>
          </a:p>
          <a:p>
            <a:r>
              <a:rPr lang="en-GB" sz="2400" dirty="0">
                <a:cs typeface="Arial" panose="020B0604020202020204" pitchFamily="34" charset="0"/>
              </a:rPr>
              <a:t>What is the greatest weapon against </a:t>
            </a:r>
            <a:r>
              <a:rPr lang="en-GB" sz="2400" dirty="0" err="1">
                <a:cs typeface="Arial" panose="020B0604020202020204" pitchFamily="34" charset="0"/>
              </a:rPr>
              <a:t>shaytan</a:t>
            </a:r>
            <a:r>
              <a:rPr lang="en-GB" sz="2400" dirty="0">
                <a:cs typeface="Arial" panose="020B0604020202020204" pitchFamily="34" charset="0"/>
              </a:rPr>
              <a:t>?</a:t>
            </a:r>
            <a:endParaRPr lang="en-GB" sz="3600" dirty="0"/>
          </a:p>
        </p:txBody>
      </p:sp>
    </p:spTree>
    <p:extLst>
      <p:ext uri="{BB962C8B-B14F-4D97-AF65-F5344CB8AC3E}">
        <p14:creationId xmlns:p14="http://schemas.microsoft.com/office/powerpoint/2010/main" val="408391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additive="base">
                                        <p:cTn id="3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8236B-E40C-40EB-A8A6-6685FCCC098F}"/>
              </a:ext>
            </a:extLst>
          </p:cNvPr>
          <p:cNvSpPr>
            <a:spLocks noGrp="1"/>
          </p:cNvSpPr>
          <p:nvPr>
            <p:ph type="title"/>
          </p:nvPr>
        </p:nvSpPr>
        <p:spPr/>
        <p:txBody>
          <a:bodyPr/>
          <a:lstStyle/>
          <a:p>
            <a:r>
              <a:rPr lang="en-GB" dirty="0"/>
              <a:t>MWB</a:t>
            </a:r>
          </a:p>
        </p:txBody>
      </p:sp>
      <p:sp>
        <p:nvSpPr>
          <p:cNvPr id="3" name="Content Placeholder 2">
            <a:extLst>
              <a:ext uri="{FF2B5EF4-FFF2-40B4-BE49-F238E27FC236}">
                <a16:creationId xmlns:a16="http://schemas.microsoft.com/office/drawing/2014/main" id="{7CAEF43B-111F-4AF0-803E-FBF04125459D}"/>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lgn="ctr">
              <a:buNone/>
            </a:pPr>
            <a:r>
              <a:rPr lang="en-GB" dirty="0"/>
              <a:t>[A] Write the translation of the </a:t>
            </a:r>
            <a:r>
              <a:rPr lang="en-GB" dirty="0" err="1"/>
              <a:t>du‘a</a:t>
            </a:r>
            <a:r>
              <a:rPr lang="en-GB" dirty="0"/>
              <a:t> that you read at the beginning of every salah (</a:t>
            </a:r>
            <a:r>
              <a:rPr lang="en-GB" dirty="0" err="1"/>
              <a:t>istiftah</a:t>
            </a:r>
            <a:r>
              <a:rPr lang="en-GB" dirty="0"/>
              <a:t>) </a:t>
            </a:r>
          </a:p>
        </p:txBody>
      </p:sp>
      <p:pic>
        <p:nvPicPr>
          <p:cNvPr id="4" name="Content Placeholder 6">
            <a:extLst>
              <a:ext uri="{FF2B5EF4-FFF2-40B4-BE49-F238E27FC236}">
                <a16:creationId xmlns:a16="http://schemas.microsoft.com/office/drawing/2014/main" id="{9D631D33-3509-48A8-9326-CDF7C302E1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4033" y="549178"/>
            <a:ext cx="1437597" cy="957457"/>
          </a:xfrm>
          <a:prstGeom prst="rect">
            <a:avLst/>
          </a:prstGeom>
        </p:spPr>
      </p:pic>
    </p:spTree>
    <p:extLst>
      <p:ext uri="{BB962C8B-B14F-4D97-AF65-F5344CB8AC3E}">
        <p14:creationId xmlns:p14="http://schemas.microsoft.com/office/powerpoint/2010/main" val="1712072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EEF2-A56D-4510-8501-53419E1D7B66}"/>
              </a:ext>
            </a:extLst>
          </p:cNvPr>
          <p:cNvSpPr>
            <a:spLocks noGrp="1"/>
          </p:cNvSpPr>
          <p:nvPr>
            <p:ph type="title"/>
          </p:nvPr>
        </p:nvSpPr>
        <p:spPr/>
        <p:txBody>
          <a:bodyPr/>
          <a:lstStyle/>
          <a:p>
            <a:r>
              <a:rPr lang="en-GB" dirty="0"/>
              <a:t>The </a:t>
            </a:r>
            <a:r>
              <a:rPr lang="en-GB" dirty="0" err="1"/>
              <a:t>Adhkar</a:t>
            </a:r>
            <a:r>
              <a:rPr lang="en-GB" dirty="0"/>
              <a:t> Bank</a:t>
            </a:r>
          </a:p>
        </p:txBody>
      </p:sp>
      <p:sp>
        <p:nvSpPr>
          <p:cNvPr id="3" name="Content Placeholder 2">
            <a:extLst>
              <a:ext uri="{FF2B5EF4-FFF2-40B4-BE49-F238E27FC236}">
                <a16:creationId xmlns:a16="http://schemas.microsoft.com/office/drawing/2014/main" id="{9DBEEFC1-F1AD-493A-9997-AC6174D9D330}"/>
              </a:ext>
            </a:extLst>
          </p:cNvPr>
          <p:cNvSpPr>
            <a:spLocks noGrp="1"/>
          </p:cNvSpPr>
          <p:nvPr>
            <p:ph idx="1"/>
          </p:nvPr>
        </p:nvSpPr>
        <p:spPr/>
        <p:txBody>
          <a:bodyPr>
            <a:normAutofit lnSpcReduction="10000"/>
          </a:bodyPr>
          <a:lstStyle/>
          <a:p>
            <a:pPr marL="0" lvl="0" indent="0" algn="ctr" rtl="1">
              <a:lnSpc>
                <a:spcPct val="150000"/>
              </a:lnSpc>
              <a:spcAft>
                <a:spcPts val="800"/>
              </a:spcAft>
              <a:buNone/>
            </a:pPr>
            <a:r>
              <a:rPr lang="en-GB" sz="3200" dirty="0" err="1"/>
              <a:t>Du‘a</a:t>
            </a:r>
            <a:r>
              <a:rPr lang="en-GB" sz="3200" dirty="0"/>
              <a:t> of </a:t>
            </a:r>
            <a:r>
              <a:rPr lang="en-GB" sz="3200" dirty="0" err="1"/>
              <a:t>Istiftah</a:t>
            </a:r>
            <a:endParaRPr lang="en-GB" sz="3200" dirty="0">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marL="0" lvl="0" indent="0" algn="ctr" rtl="1">
              <a:lnSpc>
                <a:spcPct val="150000"/>
              </a:lnSpc>
              <a:spcAft>
                <a:spcPts val="800"/>
              </a:spcAft>
              <a:buNone/>
            </a:pPr>
            <a:r>
              <a:rPr lang="ar-SA" sz="3200" dirty="0">
                <a:solidFill>
                  <a:srgbClr val="014D4B"/>
                </a:solidFill>
                <a:effectLst/>
                <a:latin typeface="KFGQPC Uthman Taha Naskh" panose="02000000000000000000" pitchFamily="2" charset="-78"/>
                <a:ea typeface="Calibri" panose="020F0502020204030204" pitchFamily="34" charset="0"/>
                <a:cs typeface="KFGQPC Uthman Taha Naskh" panose="02000000000000000000" pitchFamily="2" charset="-78"/>
              </a:rPr>
              <a:t>اَللّٰهُمَّ بَاعِدْ بَيْنِـيْ وَبَيْنَ خَطَايَاىَ كَمَا بَاعَدْتَ بَيْنَ الْمَشْرِقِ وَالْمَغْرِبِ ، اَللّٰهُمَّ نَقِّنِيْ مِنَ الْخَطَايَا كَمَا يُنَقَّى الثَّوْبُ الْأَبْيَضُ مِنَ الدَّنَسِ، اَللّٰهُمَّ اغْسِلْ خَطَايَاىَ بِالْمَاءِ وَالثَّلْجِ وَالْبَرَدِ.</a:t>
            </a:r>
            <a:endParaRPr lang="en-GB" sz="3200" dirty="0">
              <a:solidFill>
                <a:srgbClr val="014D4B"/>
              </a:solidFill>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marL="0" indent="0" algn="ctr">
              <a:lnSpc>
                <a:spcPct val="107000"/>
              </a:lnSpc>
              <a:spcAft>
                <a:spcPts val="800"/>
              </a:spcAft>
              <a:buNone/>
            </a:pPr>
            <a:r>
              <a:rPr lang="en-GB" sz="1800" dirty="0">
                <a:effectLst/>
                <a:latin typeface="Dubai Light" panose="020B0303030403030204" pitchFamily="34" charset="-78"/>
                <a:ea typeface="Calibri" panose="020F0502020204030204" pitchFamily="34" charset="0"/>
                <a:cs typeface="Dubai Light" panose="020B0303030403030204" pitchFamily="34" charset="-78"/>
              </a:rPr>
              <a:t>O Allah, distance me from my sins as You have distanced the East from the West. O Allah purify me from sins as white cloth is purified from dirt. O Allah wash away my sins with water, hail and snow (</a:t>
            </a:r>
            <a:r>
              <a:rPr lang="en-GB" sz="1800" dirty="0" err="1">
                <a:effectLst/>
                <a:latin typeface="Dubai Light" panose="020B0303030403030204" pitchFamily="34" charset="-78"/>
                <a:ea typeface="Calibri" panose="020F0502020204030204" pitchFamily="34" charset="0"/>
                <a:cs typeface="Dubai Light" panose="020B0303030403030204" pitchFamily="34" charset="-78"/>
              </a:rPr>
              <a:t>Bukharī</a:t>
            </a:r>
            <a:r>
              <a:rPr lang="en-GB" sz="1800" dirty="0">
                <a:effectLst/>
                <a:latin typeface="Dubai Light" panose="020B0303030403030204" pitchFamily="34" charset="-78"/>
                <a:ea typeface="Calibri" panose="020F0502020204030204" pitchFamily="34" charset="0"/>
                <a:cs typeface="Dubai Light" panose="020B0303030403030204" pitchFamily="34" charset="-78"/>
              </a:rPr>
              <a:t>).</a:t>
            </a:r>
          </a:p>
          <a:p>
            <a:endParaRPr lang="en-GB" dirty="0"/>
          </a:p>
        </p:txBody>
      </p:sp>
    </p:spTree>
    <p:extLst>
      <p:ext uri="{BB962C8B-B14F-4D97-AF65-F5344CB8AC3E}">
        <p14:creationId xmlns:p14="http://schemas.microsoft.com/office/powerpoint/2010/main" val="2279041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97562-DC08-4F8E-8DF3-71A27C4C1310}"/>
              </a:ext>
            </a:extLst>
          </p:cNvPr>
          <p:cNvSpPr>
            <a:spLocks noGrp="1"/>
          </p:cNvSpPr>
          <p:nvPr>
            <p:ph type="title"/>
          </p:nvPr>
        </p:nvSpPr>
        <p:spPr/>
        <p:txBody>
          <a:bodyPr/>
          <a:lstStyle/>
          <a:p>
            <a:r>
              <a:rPr lang="en-GB" dirty="0"/>
              <a:t>Plenary</a:t>
            </a:r>
          </a:p>
        </p:txBody>
      </p:sp>
      <p:sp>
        <p:nvSpPr>
          <p:cNvPr id="3" name="Content Placeholder 2">
            <a:extLst>
              <a:ext uri="{FF2B5EF4-FFF2-40B4-BE49-F238E27FC236}">
                <a16:creationId xmlns:a16="http://schemas.microsoft.com/office/drawing/2014/main" id="{B2D29C19-F7B3-4700-9A0B-88842CF9E0C2}"/>
              </a:ext>
            </a:extLst>
          </p:cNvPr>
          <p:cNvSpPr>
            <a:spLocks noGrp="1"/>
          </p:cNvSpPr>
          <p:nvPr>
            <p:ph idx="1"/>
          </p:nvPr>
        </p:nvSpPr>
        <p:spPr/>
        <p:txBody>
          <a:bodyPr/>
          <a:lstStyle/>
          <a:p>
            <a:pPr marL="514350" indent="-514350">
              <a:buFont typeface="+mj-lt"/>
              <a:buAutoNum type="arabicParenR"/>
            </a:pPr>
            <a:r>
              <a:rPr lang="en-GB" dirty="0"/>
              <a:t>What is </a:t>
            </a:r>
            <a:r>
              <a:rPr lang="en-GB" dirty="0" err="1"/>
              <a:t>khushu</a:t>
            </a:r>
            <a:r>
              <a:rPr lang="en-GB" dirty="0"/>
              <a:t>?</a:t>
            </a:r>
          </a:p>
          <a:p>
            <a:pPr marL="514350" indent="-514350">
              <a:buFont typeface="+mj-lt"/>
              <a:buAutoNum type="arabicParenR"/>
            </a:pPr>
            <a:r>
              <a:rPr lang="en-GB" dirty="0"/>
              <a:t>How can we attain </a:t>
            </a:r>
            <a:r>
              <a:rPr lang="en-GB" dirty="0" err="1"/>
              <a:t>khushu</a:t>
            </a:r>
            <a:r>
              <a:rPr lang="en-GB" dirty="0"/>
              <a:t>?</a:t>
            </a:r>
          </a:p>
          <a:p>
            <a:pPr marL="514350" indent="-514350">
              <a:buFont typeface="+mj-lt"/>
              <a:buAutoNum type="arabicParenR"/>
            </a:pPr>
            <a:r>
              <a:rPr lang="en-GB" dirty="0"/>
              <a:t>What are you going to do to enter the next category?</a:t>
            </a:r>
          </a:p>
          <a:p>
            <a:pPr marL="514350" indent="-514350">
              <a:buFont typeface="+mj-lt"/>
              <a:buAutoNum type="arabicParenR"/>
            </a:pPr>
            <a:r>
              <a:rPr lang="en-GB" dirty="0"/>
              <a:t>What can we do when </a:t>
            </a:r>
            <a:r>
              <a:rPr lang="en-GB" dirty="0" err="1"/>
              <a:t>shaytan</a:t>
            </a:r>
            <a:r>
              <a:rPr lang="en-GB" dirty="0"/>
              <a:t> attacks us in salah?</a:t>
            </a:r>
          </a:p>
        </p:txBody>
      </p:sp>
      <p:pic>
        <p:nvPicPr>
          <p:cNvPr id="4" name="Picture 3">
            <a:extLst>
              <a:ext uri="{FF2B5EF4-FFF2-40B4-BE49-F238E27FC236}">
                <a16:creationId xmlns:a16="http://schemas.microsoft.com/office/drawing/2014/main" id="{DCCB5B1F-DB13-4D90-B6B9-9BCF1BA834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8136" y="4691899"/>
            <a:ext cx="2067728" cy="1620000"/>
          </a:xfrm>
          <a:prstGeom prst="rect">
            <a:avLst/>
          </a:prstGeom>
        </p:spPr>
      </p:pic>
    </p:spTree>
    <p:extLst>
      <p:ext uri="{BB962C8B-B14F-4D97-AF65-F5344CB8AC3E}">
        <p14:creationId xmlns:p14="http://schemas.microsoft.com/office/powerpoint/2010/main" val="3882595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A9F79-0F93-47AB-92A7-62305270DB11}"/>
              </a:ext>
            </a:extLst>
          </p:cNvPr>
          <p:cNvSpPr>
            <a:spLocks noGrp="1"/>
          </p:cNvSpPr>
          <p:nvPr>
            <p:ph type="title"/>
          </p:nvPr>
        </p:nvSpPr>
        <p:spPr/>
        <p:txBody>
          <a:bodyPr/>
          <a:lstStyle/>
          <a:p>
            <a:r>
              <a:rPr lang="en-GB" dirty="0"/>
              <a:t>Starter</a:t>
            </a:r>
          </a:p>
        </p:txBody>
      </p:sp>
      <p:sp>
        <p:nvSpPr>
          <p:cNvPr id="3" name="Content Placeholder 2">
            <a:extLst>
              <a:ext uri="{FF2B5EF4-FFF2-40B4-BE49-F238E27FC236}">
                <a16:creationId xmlns:a16="http://schemas.microsoft.com/office/drawing/2014/main" id="{AB9C9E75-606B-4F64-9A85-3FAE3CFFD865}"/>
              </a:ext>
            </a:extLst>
          </p:cNvPr>
          <p:cNvSpPr>
            <a:spLocks noGrp="1"/>
          </p:cNvSpPr>
          <p:nvPr>
            <p:ph idx="1"/>
          </p:nvPr>
        </p:nvSpPr>
        <p:spPr>
          <a:prstGeom prst="roundRect">
            <a:avLst/>
          </a:prstGeom>
          <a:solidFill>
            <a:srgbClr val="F2D2BE"/>
          </a:solidFill>
        </p:spPr>
        <p:txBody>
          <a:bodyPr>
            <a:normAutofit/>
          </a:bodyPr>
          <a:lstStyle/>
          <a:p>
            <a:pPr marL="0" indent="0" algn="ctr">
              <a:buNone/>
            </a:pPr>
            <a:endParaRPr lang="en-GB" sz="4000" dirty="0"/>
          </a:p>
          <a:p>
            <a:pPr marL="0" indent="0" algn="ctr">
              <a:buNone/>
            </a:pPr>
            <a:r>
              <a:rPr lang="en-GB" sz="4000" b="1" dirty="0"/>
              <a:t>Read 23:1-11</a:t>
            </a:r>
          </a:p>
          <a:p>
            <a:pPr marL="0" indent="0" algn="ctr">
              <a:buNone/>
            </a:pPr>
            <a:r>
              <a:rPr lang="en-GB" sz="3600" dirty="0"/>
              <a:t>[A] Do you notice anything between the 1st and last quality of the successful believers?</a:t>
            </a:r>
          </a:p>
        </p:txBody>
      </p:sp>
      <p:pic>
        <p:nvPicPr>
          <p:cNvPr id="5" name="Content Placeholder 4">
            <a:extLst>
              <a:ext uri="{FF2B5EF4-FFF2-40B4-BE49-F238E27FC236}">
                <a16:creationId xmlns:a16="http://schemas.microsoft.com/office/drawing/2014/main" id="{EC237DBA-479B-4992-BFE7-7D30ECD38B71}"/>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048038" y="176274"/>
            <a:ext cx="1981754" cy="1649351"/>
          </a:xfrm>
          <a:prstGeom prst="rect">
            <a:avLst/>
          </a:prstGeom>
        </p:spPr>
      </p:pic>
    </p:spTree>
    <p:extLst>
      <p:ext uri="{BB962C8B-B14F-4D97-AF65-F5344CB8AC3E}">
        <p14:creationId xmlns:p14="http://schemas.microsoft.com/office/powerpoint/2010/main" val="506635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4C6C-04AD-434B-B726-FF114E8041C5}"/>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6C9E797E-4DD9-4328-943A-117F257DC5D5}"/>
              </a:ext>
            </a:extLst>
          </p:cNvPr>
          <p:cNvSpPr>
            <a:spLocks noGrp="1"/>
          </p:cNvSpPr>
          <p:nvPr>
            <p:ph idx="1"/>
          </p:nvPr>
        </p:nvSpPr>
        <p:spPr/>
        <p:txBody>
          <a:bodyPr>
            <a:normAutofit/>
          </a:bodyPr>
          <a:lstStyle/>
          <a:p>
            <a:pPr marL="0" indent="0" algn="ctr" rtl="1">
              <a:lnSpc>
                <a:spcPct val="150000"/>
              </a:lnSpc>
              <a:buNone/>
            </a:pPr>
            <a:r>
              <a:rPr lang="ar-IQ" dirty="0">
                <a:latin typeface="KFGQPC Uthman Taha Naskh" panose="02000000000000000000" pitchFamily="2" charset="-78"/>
                <a:cs typeface="KFGQPC Uthman Taha Naskh" panose="02000000000000000000" pitchFamily="2" charset="-78"/>
              </a:rPr>
              <a:t>قَدْ أَفْلَحَ ٱلْمُؤْمِنُونَ </a:t>
            </a:r>
            <a:r>
              <a:rPr lang="ar-IQ" dirty="0">
                <a:effectLst/>
                <a:latin typeface="KFGQPC Uthman Taha Naskh" panose="02000000000000000000" pitchFamily="2" charset="-78"/>
                <a:cs typeface="KFGQPC Uthman Taha Naskh" panose="02000000000000000000" pitchFamily="2" charset="-78"/>
              </a:rPr>
              <a:t>‎﴿١﴾‏</a:t>
            </a:r>
            <a:r>
              <a:rPr lang="ar-IQ" dirty="0">
                <a:latin typeface="KFGQPC Uthman Taha Naskh" panose="02000000000000000000" pitchFamily="2" charset="-78"/>
                <a:cs typeface="KFGQPC Uthman Taha Naskh" panose="02000000000000000000" pitchFamily="2" charset="-78"/>
              </a:rPr>
              <a:t> ٱلَّذِينَ هُمْ فِى </a:t>
            </a:r>
            <a:r>
              <a:rPr lang="ar-IQ" dirty="0">
                <a:solidFill>
                  <a:srgbClr val="EFB164"/>
                </a:solidFill>
                <a:highlight>
                  <a:srgbClr val="014D4B"/>
                </a:highlight>
                <a:latin typeface="KFGQPC Uthman Taha Naskh" panose="02000000000000000000" pitchFamily="2" charset="-78"/>
                <a:cs typeface="KFGQPC Uthman Taha Naskh" panose="02000000000000000000" pitchFamily="2" charset="-78"/>
              </a:rPr>
              <a:t>صَلَاتِهِمْ خَٰشِعُونَ </a:t>
            </a:r>
            <a:r>
              <a:rPr lang="ar-IQ" dirty="0">
                <a:solidFill>
                  <a:srgbClr val="EFB164"/>
                </a:solidFill>
                <a:effectLst/>
                <a:latin typeface="KFGQPC Uthman Taha Naskh" panose="02000000000000000000" pitchFamily="2" charset="-78"/>
                <a:cs typeface="KFGQPC Uthman Taha Naskh" panose="02000000000000000000" pitchFamily="2" charset="-78"/>
              </a:rPr>
              <a:t>‎</a:t>
            </a:r>
            <a:r>
              <a:rPr lang="ar-IQ" dirty="0">
                <a:effectLst/>
                <a:latin typeface="KFGQPC Uthman Taha Naskh" panose="02000000000000000000" pitchFamily="2" charset="-78"/>
                <a:cs typeface="KFGQPC Uthman Taha Naskh" panose="02000000000000000000" pitchFamily="2" charset="-78"/>
              </a:rPr>
              <a:t>﴿٢﴾‏</a:t>
            </a:r>
            <a:r>
              <a:rPr lang="ar-IQ" dirty="0">
                <a:latin typeface="KFGQPC Uthman Taha Naskh" panose="02000000000000000000" pitchFamily="2" charset="-78"/>
                <a:cs typeface="KFGQPC Uthman Taha Naskh" panose="02000000000000000000" pitchFamily="2" charset="-78"/>
              </a:rPr>
              <a:t> وَٱلَّذِينَ هُمْ عَنِ ٱللَّغْوِ مُعْرِضُونَ </a:t>
            </a:r>
            <a:r>
              <a:rPr lang="ar-IQ" dirty="0">
                <a:effectLst/>
                <a:latin typeface="KFGQPC Uthman Taha Naskh" panose="02000000000000000000" pitchFamily="2" charset="-78"/>
                <a:cs typeface="KFGQPC Uthman Taha Naskh" panose="02000000000000000000" pitchFamily="2" charset="-78"/>
              </a:rPr>
              <a:t>‎﴿٣﴾‏</a:t>
            </a:r>
            <a:r>
              <a:rPr lang="ar-IQ" dirty="0">
                <a:latin typeface="KFGQPC Uthman Taha Naskh" panose="02000000000000000000" pitchFamily="2" charset="-78"/>
                <a:cs typeface="KFGQPC Uthman Taha Naskh" panose="02000000000000000000" pitchFamily="2" charset="-78"/>
              </a:rPr>
              <a:t> وَٱلَّذِينَ هُمْ لِلزَّكَوٰةِ فَٰعِلُونَ </a:t>
            </a:r>
            <a:r>
              <a:rPr lang="ar-IQ" dirty="0">
                <a:effectLst/>
                <a:latin typeface="KFGQPC Uthman Taha Naskh" panose="02000000000000000000" pitchFamily="2" charset="-78"/>
                <a:cs typeface="KFGQPC Uthman Taha Naskh" panose="02000000000000000000" pitchFamily="2" charset="-78"/>
              </a:rPr>
              <a:t>‎﴿٤﴾‏</a:t>
            </a:r>
            <a:r>
              <a:rPr lang="ar-IQ" dirty="0">
                <a:latin typeface="KFGQPC Uthman Taha Naskh" panose="02000000000000000000" pitchFamily="2" charset="-78"/>
                <a:cs typeface="KFGQPC Uthman Taha Naskh" panose="02000000000000000000" pitchFamily="2" charset="-78"/>
              </a:rPr>
              <a:t> وَٱلَّذِينَ هُمْ لِفُرُوجِهِمْ حَٰفِظُونَ </a:t>
            </a:r>
            <a:r>
              <a:rPr lang="ar-IQ" dirty="0">
                <a:effectLst/>
                <a:latin typeface="KFGQPC Uthman Taha Naskh" panose="02000000000000000000" pitchFamily="2" charset="-78"/>
                <a:cs typeface="KFGQPC Uthman Taha Naskh" panose="02000000000000000000" pitchFamily="2" charset="-78"/>
              </a:rPr>
              <a:t>‎﴿٥﴾‏</a:t>
            </a:r>
            <a:r>
              <a:rPr lang="ar-IQ" dirty="0">
                <a:latin typeface="KFGQPC Uthman Taha Naskh" panose="02000000000000000000" pitchFamily="2" charset="-78"/>
                <a:cs typeface="KFGQPC Uthman Taha Naskh" panose="02000000000000000000" pitchFamily="2" charset="-78"/>
              </a:rPr>
              <a:t> إِلَّا عَلَىٰٓ أَزْوَٰجِهِمْ أَوْ مَا مَلَكَتْ أَيْمَٰنُهُمْ فَإِنَّهُمْ غَيْرُ مَلُومِينَ </a:t>
            </a:r>
            <a:r>
              <a:rPr lang="ar-IQ" dirty="0">
                <a:effectLst/>
                <a:latin typeface="KFGQPC Uthman Taha Naskh" panose="02000000000000000000" pitchFamily="2" charset="-78"/>
                <a:cs typeface="KFGQPC Uthman Taha Naskh" panose="02000000000000000000" pitchFamily="2" charset="-78"/>
              </a:rPr>
              <a:t>‎﴿٦﴾‏</a:t>
            </a:r>
            <a:r>
              <a:rPr lang="ar-IQ" dirty="0">
                <a:latin typeface="KFGQPC Uthman Taha Naskh" panose="02000000000000000000" pitchFamily="2" charset="-78"/>
                <a:cs typeface="KFGQPC Uthman Taha Naskh" panose="02000000000000000000" pitchFamily="2" charset="-78"/>
              </a:rPr>
              <a:t> فَمَنِ ٱبْتَغَىٰ وَرَآءَ ذَٰلِكَ فَأُولَٰٓئِكَ هُمُ ٱلْعَادُونَ </a:t>
            </a:r>
            <a:r>
              <a:rPr lang="ar-IQ" dirty="0">
                <a:effectLst/>
                <a:latin typeface="KFGQPC Uthman Taha Naskh" panose="02000000000000000000" pitchFamily="2" charset="-78"/>
                <a:cs typeface="KFGQPC Uthman Taha Naskh" panose="02000000000000000000" pitchFamily="2" charset="-78"/>
              </a:rPr>
              <a:t>‎﴿٧﴾‏</a:t>
            </a:r>
            <a:r>
              <a:rPr lang="ar-IQ" dirty="0">
                <a:latin typeface="KFGQPC Uthman Taha Naskh" panose="02000000000000000000" pitchFamily="2" charset="-78"/>
                <a:cs typeface="KFGQPC Uthman Taha Naskh" panose="02000000000000000000" pitchFamily="2" charset="-78"/>
              </a:rPr>
              <a:t> وَٱلَّذِينَ هُمْ لِأَمَٰنَٰتِهِمْ وَعَهْدِهِمْ رَٰعُونَ </a:t>
            </a:r>
            <a:r>
              <a:rPr lang="ar-IQ" dirty="0">
                <a:effectLst/>
                <a:latin typeface="KFGQPC Uthman Taha Naskh" panose="02000000000000000000" pitchFamily="2" charset="-78"/>
                <a:cs typeface="KFGQPC Uthman Taha Naskh" panose="02000000000000000000" pitchFamily="2" charset="-78"/>
              </a:rPr>
              <a:t>‎﴿٨﴾‏</a:t>
            </a:r>
            <a:r>
              <a:rPr lang="ar-IQ" dirty="0">
                <a:latin typeface="KFGQPC Uthman Taha Naskh" panose="02000000000000000000" pitchFamily="2" charset="-78"/>
                <a:cs typeface="KFGQPC Uthman Taha Naskh" panose="02000000000000000000" pitchFamily="2" charset="-78"/>
              </a:rPr>
              <a:t> وَٱلَّذِينَ هُمْ عَلَىٰ </a:t>
            </a:r>
            <a:r>
              <a:rPr lang="ar-IQ" dirty="0">
                <a:solidFill>
                  <a:srgbClr val="EFB164"/>
                </a:solidFill>
                <a:highlight>
                  <a:srgbClr val="014D4B"/>
                </a:highlight>
                <a:latin typeface="KFGQPC Uthman Taha Naskh" panose="02000000000000000000" pitchFamily="2" charset="-78"/>
                <a:cs typeface="KFGQPC Uthman Taha Naskh" panose="02000000000000000000" pitchFamily="2" charset="-78"/>
              </a:rPr>
              <a:t>صَلَوَٰتِهِمْ يُحَافِظُونَ </a:t>
            </a:r>
            <a:r>
              <a:rPr lang="ar-IQ" dirty="0">
                <a:effectLst/>
                <a:latin typeface="KFGQPC Uthman Taha Naskh" panose="02000000000000000000" pitchFamily="2" charset="-78"/>
                <a:cs typeface="KFGQPC Uthman Taha Naskh" panose="02000000000000000000" pitchFamily="2" charset="-78"/>
              </a:rPr>
              <a:t>‎﴿٩﴾‏</a:t>
            </a:r>
            <a:r>
              <a:rPr lang="ar-IQ" dirty="0">
                <a:latin typeface="KFGQPC Uthman Taha Naskh" panose="02000000000000000000" pitchFamily="2" charset="-78"/>
                <a:cs typeface="KFGQPC Uthman Taha Naskh" panose="02000000000000000000" pitchFamily="2" charset="-78"/>
              </a:rPr>
              <a:t> أُولَٰٓئِكَ هُمُ ٱلْوَٰرِثُونَ </a:t>
            </a:r>
            <a:r>
              <a:rPr lang="ar-IQ" dirty="0">
                <a:effectLst/>
                <a:latin typeface="KFGQPC Uthman Taha Naskh" panose="02000000000000000000" pitchFamily="2" charset="-78"/>
                <a:cs typeface="KFGQPC Uthman Taha Naskh" panose="02000000000000000000" pitchFamily="2" charset="-78"/>
              </a:rPr>
              <a:t>‎﴿١٠﴾‏</a:t>
            </a:r>
            <a:r>
              <a:rPr lang="ar-IQ" dirty="0">
                <a:latin typeface="KFGQPC Uthman Taha Naskh" panose="02000000000000000000" pitchFamily="2" charset="-78"/>
                <a:cs typeface="KFGQPC Uthman Taha Naskh" panose="02000000000000000000" pitchFamily="2" charset="-78"/>
              </a:rPr>
              <a:t> ٱلَّذِينَ يَرِثُونَ ٱلْفِرْدَوْسَ هُمْ فِيهَا خَٰلِدُونَ </a:t>
            </a:r>
            <a:r>
              <a:rPr lang="ar-IQ" dirty="0">
                <a:effectLst/>
                <a:latin typeface="KFGQPC Uthman Taha Naskh" panose="02000000000000000000" pitchFamily="2" charset="-78"/>
                <a:cs typeface="KFGQPC Uthman Taha Naskh" panose="02000000000000000000" pitchFamily="2" charset="-78"/>
              </a:rPr>
              <a:t>‎﴿١١﴾‏</a:t>
            </a:r>
            <a:endParaRPr lang="en-GB" dirty="0">
              <a:cs typeface="KFGQPC Uthman Taha Naskh" panose="02000000000000000000" pitchFamily="2" charset="-78"/>
            </a:endParaRPr>
          </a:p>
        </p:txBody>
      </p:sp>
    </p:spTree>
    <p:extLst>
      <p:ext uri="{BB962C8B-B14F-4D97-AF65-F5344CB8AC3E}">
        <p14:creationId xmlns:p14="http://schemas.microsoft.com/office/powerpoint/2010/main" val="3098903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14D4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7409E-28F1-4F15-8803-A499588324CD}"/>
              </a:ext>
            </a:extLst>
          </p:cNvPr>
          <p:cNvSpPr>
            <a:spLocks noGrp="1"/>
          </p:cNvSpPr>
          <p:nvPr>
            <p:ph type="ctrTitle"/>
          </p:nvPr>
        </p:nvSpPr>
        <p:spPr>
          <a:xfrm>
            <a:off x="326571" y="2111780"/>
            <a:ext cx="8523515" cy="2387600"/>
          </a:xfrm>
        </p:spPr>
        <p:txBody>
          <a:bodyPr>
            <a:normAutofit fontScale="90000"/>
          </a:bodyPr>
          <a:lstStyle/>
          <a:p>
            <a:r>
              <a:rPr lang="en-GB" sz="10700" dirty="0">
                <a:solidFill>
                  <a:srgbClr val="F2D2BE"/>
                </a:solidFill>
              </a:rPr>
              <a:t>Rate Your Salah</a:t>
            </a:r>
            <a:br>
              <a:rPr lang="en-GB" sz="8800" dirty="0">
                <a:solidFill>
                  <a:srgbClr val="F2D2BE"/>
                </a:solidFill>
              </a:rPr>
            </a:br>
            <a:r>
              <a:rPr lang="en-GB" dirty="0">
                <a:solidFill>
                  <a:srgbClr val="F2D2BE"/>
                </a:solidFill>
                <a:latin typeface="Mulish Light" pitchFamily="2" charset="0"/>
              </a:rPr>
              <a:t>How to Attain Khushu</a:t>
            </a:r>
            <a:endParaRPr lang="en-GB" sz="5300" dirty="0">
              <a:solidFill>
                <a:srgbClr val="F2D2BE"/>
              </a:solidFill>
              <a:latin typeface="Mulish Light" pitchFamily="2" charset="0"/>
            </a:endParaRPr>
          </a:p>
        </p:txBody>
      </p:sp>
      <p:sp>
        <p:nvSpPr>
          <p:cNvPr id="3" name="Subtitle 2">
            <a:extLst>
              <a:ext uri="{FF2B5EF4-FFF2-40B4-BE49-F238E27FC236}">
                <a16:creationId xmlns:a16="http://schemas.microsoft.com/office/drawing/2014/main" id="{AE1CDD74-BE6E-4374-B785-50A9A240F499}"/>
              </a:ext>
            </a:extLst>
          </p:cNvPr>
          <p:cNvSpPr>
            <a:spLocks noGrp="1"/>
          </p:cNvSpPr>
          <p:nvPr>
            <p:ph type="subTitle" idx="1"/>
          </p:nvPr>
        </p:nvSpPr>
        <p:spPr>
          <a:xfrm>
            <a:off x="1143000" y="1381352"/>
            <a:ext cx="6858000" cy="1655762"/>
          </a:xfrm>
        </p:spPr>
        <p:txBody>
          <a:bodyPr>
            <a:normAutofit/>
          </a:bodyPr>
          <a:lstStyle/>
          <a:p>
            <a:r>
              <a:rPr lang="en-GB" sz="4000" dirty="0">
                <a:solidFill>
                  <a:schemeClr val="accent2">
                    <a:lumMod val="20000"/>
                    <a:lumOff val="80000"/>
                  </a:schemeClr>
                </a:solidFill>
              </a:rPr>
              <a:t>Session 1</a:t>
            </a:r>
          </a:p>
        </p:txBody>
      </p:sp>
      <p:pic>
        <p:nvPicPr>
          <p:cNvPr id="4" name="Picture 3">
            <a:extLst>
              <a:ext uri="{FF2B5EF4-FFF2-40B4-BE49-F238E27FC236}">
                <a16:creationId xmlns:a16="http://schemas.microsoft.com/office/drawing/2014/main" id="{018CF000-AC35-4089-A979-66EA3688C7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7599" y="5029249"/>
            <a:ext cx="1802487" cy="1412776"/>
          </a:xfrm>
          <a:prstGeom prst="rect">
            <a:avLst/>
          </a:prstGeom>
        </p:spPr>
      </p:pic>
      <p:sp>
        <p:nvSpPr>
          <p:cNvPr id="5" name="TextBox 4">
            <a:extLst>
              <a:ext uri="{FF2B5EF4-FFF2-40B4-BE49-F238E27FC236}">
                <a16:creationId xmlns:a16="http://schemas.microsoft.com/office/drawing/2014/main" id="{817BA395-EC20-49EF-A566-6906A65ABCF6}"/>
              </a:ext>
            </a:extLst>
          </p:cNvPr>
          <p:cNvSpPr txBox="1"/>
          <p:nvPr/>
        </p:nvSpPr>
        <p:spPr>
          <a:xfrm>
            <a:off x="7524328" y="247264"/>
            <a:ext cx="1619672" cy="408623"/>
          </a:xfrm>
          <a:prstGeom prst="roundRect">
            <a:avLst/>
          </a:prstGeom>
          <a:solidFill>
            <a:srgbClr val="F2D2BE"/>
          </a:solidFill>
        </p:spPr>
        <p:txBody>
          <a:bodyPr wrap="square" rtlCol="0">
            <a:spAutoFit/>
          </a:bodyPr>
          <a:lstStyle/>
          <a:p>
            <a:pPr algn="ctr"/>
            <a:r>
              <a:rPr lang="en-US" dirty="0">
                <a:latin typeface="Cabin" panose="00000500000000000000" pitchFamily="2" charset="0"/>
              </a:rPr>
              <a:t>Year 9</a:t>
            </a:r>
            <a:endParaRPr lang="en-GB" dirty="0">
              <a:latin typeface="Cabin" panose="00000500000000000000" pitchFamily="2" charset="0"/>
            </a:endParaRPr>
          </a:p>
        </p:txBody>
      </p:sp>
    </p:spTree>
    <p:extLst>
      <p:ext uri="{BB962C8B-B14F-4D97-AF65-F5344CB8AC3E}">
        <p14:creationId xmlns:p14="http://schemas.microsoft.com/office/powerpoint/2010/main" val="1668274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DF568-7BE0-419B-8440-A437822D4EB8}"/>
              </a:ext>
            </a:extLst>
          </p:cNvPr>
          <p:cNvSpPr>
            <a:spLocks noGrp="1"/>
          </p:cNvSpPr>
          <p:nvPr>
            <p:ph type="title"/>
          </p:nvPr>
        </p:nvSpPr>
        <p:spPr/>
        <p:txBody>
          <a:bodyPr/>
          <a:lstStyle/>
          <a:p>
            <a:r>
              <a:rPr lang="en-GB" dirty="0"/>
              <a:t>LOs</a:t>
            </a:r>
          </a:p>
        </p:txBody>
      </p:sp>
      <p:sp>
        <p:nvSpPr>
          <p:cNvPr id="3" name="Content Placeholder 2">
            <a:extLst>
              <a:ext uri="{FF2B5EF4-FFF2-40B4-BE49-F238E27FC236}">
                <a16:creationId xmlns:a16="http://schemas.microsoft.com/office/drawing/2014/main" id="{246ABD44-23B3-4CEE-9644-4865D090A9B9}"/>
              </a:ext>
            </a:extLst>
          </p:cNvPr>
          <p:cNvSpPr>
            <a:spLocks noGrp="1"/>
          </p:cNvSpPr>
          <p:nvPr>
            <p:ph idx="1"/>
          </p:nvPr>
        </p:nvSpPr>
        <p:spPr/>
        <p:txBody>
          <a:bodyPr/>
          <a:lstStyle/>
          <a:p>
            <a:r>
              <a:rPr lang="en-GB" dirty="0"/>
              <a:t>To define and explain the importance of khushu</a:t>
            </a:r>
          </a:p>
          <a:p>
            <a:r>
              <a:rPr lang="en-GB" dirty="0"/>
              <a:t>To identify how we can attain khushu</a:t>
            </a:r>
          </a:p>
          <a:p>
            <a:r>
              <a:rPr lang="en-GB" dirty="0"/>
              <a:t>To differentiate between the 5 levels of salah</a:t>
            </a:r>
          </a:p>
        </p:txBody>
      </p:sp>
    </p:spTree>
    <p:extLst>
      <p:ext uri="{BB962C8B-B14F-4D97-AF65-F5344CB8AC3E}">
        <p14:creationId xmlns:p14="http://schemas.microsoft.com/office/powerpoint/2010/main" val="2522439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2E5DA-0AD4-4D54-94B3-D3CF98504DEF}"/>
              </a:ext>
            </a:extLst>
          </p:cNvPr>
          <p:cNvSpPr>
            <a:spLocks noGrp="1"/>
          </p:cNvSpPr>
          <p:nvPr>
            <p:ph type="title"/>
          </p:nvPr>
        </p:nvSpPr>
        <p:spPr/>
        <p:txBody>
          <a:bodyPr/>
          <a:lstStyle/>
          <a:p>
            <a:r>
              <a:rPr lang="en-US" dirty="0"/>
              <a:t>The definition of </a:t>
            </a:r>
            <a:r>
              <a:rPr lang="en-US" dirty="0" err="1"/>
              <a:t>khushu</a:t>
            </a:r>
            <a:endParaRPr lang="en-GB" dirty="0"/>
          </a:p>
        </p:txBody>
      </p:sp>
      <p:sp>
        <p:nvSpPr>
          <p:cNvPr id="3" name="Content Placeholder 2">
            <a:extLst>
              <a:ext uri="{FF2B5EF4-FFF2-40B4-BE49-F238E27FC236}">
                <a16:creationId xmlns:a16="http://schemas.microsoft.com/office/drawing/2014/main" id="{86A44FD2-E5FE-4777-8052-87449F6D197C}"/>
              </a:ext>
            </a:extLst>
          </p:cNvPr>
          <p:cNvSpPr>
            <a:spLocks noGrp="1"/>
          </p:cNvSpPr>
          <p:nvPr>
            <p:ph idx="1"/>
          </p:nvPr>
        </p:nvSpPr>
        <p:spPr>
          <a:xfrm>
            <a:off x="628650" y="2377168"/>
            <a:ext cx="7886700" cy="4351338"/>
          </a:xfrm>
        </p:spPr>
        <p:txBody>
          <a:bodyPr>
            <a:normAutofit fontScale="77500" lnSpcReduction="20000"/>
          </a:bodyPr>
          <a:lstStyle/>
          <a:p>
            <a:pPr marL="0" indent="0" algn="ctr">
              <a:buNone/>
            </a:pPr>
            <a:endParaRPr lang="en-US" sz="8000" dirty="0"/>
          </a:p>
          <a:p>
            <a:pPr marL="0" indent="0" algn="ctr">
              <a:buNone/>
            </a:pPr>
            <a:r>
              <a:rPr lang="en-US" sz="8000" dirty="0"/>
              <a:t>Humility &amp; Submission</a:t>
            </a:r>
          </a:p>
          <a:p>
            <a:pPr marL="0" indent="0" algn="ctr">
              <a:lnSpc>
                <a:spcPct val="150000"/>
              </a:lnSpc>
              <a:buNone/>
            </a:pPr>
            <a:r>
              <a:rPr lang="en-GB" dirty="0" err="1"/>
              <a:t>Khushuʿ</a:t>
            </a:r>
            <a:r>
              <a:rPr lang="en-GB" dirty="0"/>
              <a:t>: A state in which the heart stands before</a:t>
            </a:r>
            <a:br>
              <a:rPr lang="en-GB" sz="8000" dirty="0"/>
            </a:br>
            <a:r>
              <a:rPr lang="en-GB" dirty="0"/>
              <a:t>Allah </a:t>
            </a:r>
            <a:r>
              <a:rPr lang="en-GB" dirty="0">
                <a:latin typeface="KFGQPC Arabic Symbols 01" panose="02000000000000000000" pitchFamily="2" charset="2"/>
                <a:ea typeface="EB Garamond ExtraBold" pitchFamily="2" charset="0"/>
                <a:cs typeface="EB Garamond ExtraBold" pitchFamily="2" charset="0"/>
              </a:rPr>
              <a:t></a:t>
            </a:r>
            <a:r>
              <a:rPr lang="en-GB" dirty="0"/>
              <a:t> with </a:t>
            </a:r>
            <a:r>
              <a:rPr lang="en-GB" dirty="0">
                <a:solidFill>
                  <a:srgbClr val="F2D2BE"/>
                </a:solidFill>
                <a:highlight>
                  <a:srgbClr val="014D4B"/>
                </a:highlight>
              </a:rPr>
              <a:t>complete humility</a:t>
            </a:r>
            <a:r>
              <a:rPr lang="en-GB" dirty="0">
                <a:solidFill>
                  <a:srgbClr val="F2D2BE"/>
                </a:solidFill>
              </a:rPr>
              <a:t>, </a:t>
            </a:r>
            <a:r>
              <a:rPr lang="en-GB" dirty="0"/>
              <a:t>lowliness and</a:t>
            </a:r>
            <a:br>
              <a:rPr lang="en-GB" sz="8000" dirty="0"/>
            </a:br>
            <a:r>
              <a:rPr lang="en-GB" dirty="0">
                <a:solidFill>
                  <a:srgbClr val="F2D2BE"/>
                </a:solidFill>
                <a:highlight>
                  <a:srgbClr val="014D4B"/>
                </a:highlight>
              </a:rPr>
              <a:t>servitude; focusing fully on Him Alone</a:t>
            </a:r>
            <a:r>
              <a:rPr lang="en-GB" dirty="0"/>
              <a:t>.</a:t>
            </a:r>
            <a:r>
              <a:rPr lang="en-GB" dirty="0">
                <a:solidFill>
                  <a:srgbClr val="F2D2BE"/>
                </a:solidFill>
              </a:rPr>
              <a:t> </a:t>
            </a:r>
            <a:r>
              <a:rPr lang="en-GB" dirty="0"/>
              <a:t>Then</a:t>
            </a:r>
            <a:br>
              <a:rPr lang="en-GB" sz="8000" dirty="0"/>
            </a:br>
            <a:r>
              <a:rPr lang="en-GB" dirty="0"/>
              <a:t>the body also humbles itself and obeys Allah.</a:t>
            </a:r>
            <a:endParaRPr lang="en-GB" sz="8000" dirty="0"/>
          </a:p>
        </p:txBody>
      </p:sp>
      <p:sp>
        <p:nvSpPr>
          <p:cNvPr id="4" name="Content Placeholder 2">
            <a:extLst>
              <a:ext uri="{FF2B5EF4-FFF2-40B4-BE49-F238E27FC236}">
                <a16:creationId xmlns:a16="http://schemas.microsoft.com/office/drawing/2014/main" id="{90960E84-92D8-4258-9075-4E32D98CB185}"/>
              </a:ext>
            </a:extLst>
          </p:cNvPr>
          <p:cNvSpPr txBox="1">
            <a:spLocks/>
          </p:cNvSpPr>
          <p:nvPr/>
        </p:nvSpPr>
        <p:spPr>
          <a:xfrm>
            <a:off x="628650" y="1825626"/>
            <a:ext cx="5467350" cy="670832"/>
          </a:xfrm>
          <a:prstGeom prst="rect">
            <a:avLst/>
          </a:prstGeom>
          <a:solidFill>
            <a:srgbClr val="F2D2BE"/>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Dubai Light" panose="020B0303030403030204" pitchFamily="34" charset="-78"/>
                <a:ea typeface="Open Sans Light" panose="020B0306030504020204" pitchFamily="34" charset="0"/>
                <a:cs typeface="Dubai Light" panose="020B0303030403030204" pitchFamily="34"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Font typeface="Arial" panose="020B0604020202020204" pitchFamily="34" charset="0"/>
              <a:buNone/>
            </a:pPr>
            <a:r>
              <a:rPr lang="en-US" dirty="0"/>
              <a:t>[A] What is </a:t>
            </a:r>
            <a:r>
              <a:rPr lang="en-US" dirty="0" err="1"/>
              <a:t>khushu</a:t>
            </a:r>
            <a:r>
              <a:rPr lang="en-US" dirty="0"/>
              <a:t>?</a:t>
            </a:r>
          </a:p>
          <a:p>
            <a:pPr marL="0" indent="0">
              <a:lnSpc>
                <a:spcPct val="107000"/>
              </a:lnSpc>
              <a:spcAft>
                <a:spcPts val="800"/>
              </a:spcAft>
              <a:buNone/>
            </a:pPr>
            <a:endParaRPr lang="en-US" dirty="0"/>
          </a:p>
          <a:p>
            <a:pPr marL="0" indent="0">
              <a:lnSpc>
                <a:spcPct val="107000"/>
              </a:lnSpc>
              <a:spcAft>
                <a:spcPts val="800"/>
              </a:spcAft>
              <a:buNone/>
            </a:pPr>
            <a:endParaRPr lang="en-US" dirty="0"/>
          </a:p>
          <a:p>
            <a:pPr>
              <a:lnSpc>
                <a:spcPct val="107000"/>
              </a:lnSpc>
              <a:spcAft>
                <a:spcPts val="800"/>
              </a:spcAft>
            </a:pPr>
            <a:endParaRPr lang="en-US" dirty="0"/>
          </a:p>
        </p:txBody>
      </p:sp>
    </p:spTree>
    <p:extLst>
      <p:ext uri="{BB962C8B-B14F-4D97-AF65-F5344CB8AC3E}">
        <p14:creationId xmlns:p14="http://schemas.microsoft.com/office/powerpoint/2010/main" val="229597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63FD033-34C0-4936-8582-3F11420CBCB3}"/>
              </a:ext>
            </a:extLst>
          </p:cNvPr>
          <p:cNvPicPr>
            <a:picLocks noChangeAspect="1"/>
          </p:cNvPicPr>
          <p:nvPr/>
        </p:nvPicPr>
        <p:blipFill rotWithShape="1">
          <a:blip r:embed="rId3"/>
          <a:srcRect r="11111"/>
          <a:stretch/>
        </p:blipFill>
        <p:spPr>
          <a:xfrm>
            <a:off x="0" y="0"/>
            <a:ext cx="9144000" cy="6858000"/>
          </a:xfrm>
          <a:prstGeom prst="rect">
            <a:avLst/>
          </a:prstGeom>
        </p:spPr>
      </p:pic>
      <p:sp>
        <p:nvSpPr>
          <p:cNvPr id="2" name="Title 1">
            <a:extLst>
              <a:ext uri="{FF2B5EF4-FFF2-40B4-BE49-F238E27FC236}">
                <a16:creationId xmlns:a16="http://schemas.microsoft.com/office/drawing/2014/main" id="{61CFFAB0-2F75-4876-A556-025B1D2A7A93}"/>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B6AA7939-F4DD-4A5F-BA8D-A29D4DA6CF33}"/>
              </a:ext>
            </a:extLst>
          </p:cNvPr>
          <p:cNvSpPr>
            <a:spLocks noGrp="1"/>
          </p:cNvSpPr>
          <p:nvPr>
            <p:ph idx="1"/>
          </p:nvPr>
        </p:nvSpPr>
        <p:spPr>
          <a:xfrm>
            <a:off x="3352800" y="2542948"/>
            <a:ext cx="5791200" cy="3462792"/>
          </a:xfrm>
        </p:spPr>
        <p:txBody>
          <a:bodyPr>
            <a:normAutofit/>
          </a:bodyPr>
          <a:lstStyle/>
          <a:p>
            <a:pPr marL="0" indent="0" algn="ctr">
              <a:buNone/>
            </a:pPr>
            <a:endParaRPr lang="en-US" sz="4800" dirty="0"/>
          </a:p>
          <a:p>
            <a:pPr marL="0" indent="0" algn="ctr">
              <a:buNone/>
            </a:pPr>
            <a:r>
              <a:rPr lang="en-US" sz="5400" dirty="0">
                <a:solidFill>
                  <a:srgbClr val="F2D2BE"/>
                </a:solidFill>
              </a:rPr>
              <a:t>Greatness of Allah </a:t>
            </a:r>
          </a:p>
          <a:p>
            <a:pPr marL="0" indent="0" algn="ctr">
              <a:buNone/>
            </a:pPr>
            <a:r>
              <a:rPr lang="en-US" sz="5400" dirty="0">
                <a:solidFill>
                  <a:srgbClr val="F2D2BE"/>
                </a:solidFill>
              </a:rPr>
              <a:t>vs.</a:t>
            </a:r>
          </a:p>
          <a:p>
            <a:pPr marL="0" indent="0" algn="ctr">
              <a:buNone/>
            </a:pPr>
            <a:r>
              <a:rPr lang="en-US" sz="3200" dirty="0">
                <a:solidFill>
                  <a:srgbClr val="F2D2BE"/>
                </a:solidFill>
              </a:rPr>
              <a:t>insignificance &amp; sins of human</a:t>
            </a:r>
            <a:endParaRPr lang="en-GB" sz="3200" dirty="0">
              <a:solidFill>
                <a:srgbClr val="F2D2BE"/>
              </a:solidFill>
            </a:endParaRPr>
          </a:p>
        </p:txBody>
      </p:sp>
    </p:spTree>
    <p:extLst>
      <p:ext uri="{BB962C8B-B14F-4D97-AF65-F5344CB8AC3E}">
        <p14:creationId xmlns:p14="http://schemas.microsoft.com/office/powerpoint/2010/main" val="927086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D9073-72BF-433E-AAE3-8EDDE56279D6}"/>
              </a:ext>
            </a:extLst>
          </p:cNvPr>
          <p:cNvSpPr>
            <a:spLocks noGrp="1"/>
          </p:cNvSpPr>
          <p:nvPr>
            <p:ph type="title"/>
          </p:nvPr>
        </p:nvSpPr>
        <p:spPr/>
        <p:txBody>
          <a:bodyPr/>
          <a:lstStyle/>
          <a:p>
            <a:r>
              <a:rPr lang="en-GB" dirty="0"/>
              <a:t>How to Attain Khushu</a:t>
            </a:r>
          </a:p>
        </p:txBody>
      </p:sp>
      <p:sp>
        <p:nvSpPr>
          <p:cNvPr id="3" name="Content Placeholder 2">
            <a:extLst>
              <a:ext uri="{FF2B5EF4-FFF2-40B4-BE49-F238E27FC236}">
                <a16:creationId xmlns:a16="http://schemas.microsoft.com/office/drawing/2014/main" id="{61CF18F9-87B4-4C72-8153-01A76F763FD3}"/>
              </a:ext>
            </a:extLst>
          </p:cNvPr>
          <p:cNvSpPr>
            <a:spLocks noGrp="1"/>
          </p:cNvSpPr>
          <p:nvPr>
            <p:ph idx="1"/>
          </p:nvPr>
        </p:nvSpPr>
        <p:spPr>
          <a:xfrm>
            <a:off x="698090" y="1455174"/>
            <a:ext cx="8023737" cy="4721789"/>
          </a:xfrm>
        </p:spPr>
        <p:txBody>
          <a:bodyPr/>
          <a:lstStyle/>
          <a:p>
            <a:pPr marL="0" indent="0">
              <a:buNone/>
            </a:pPr>
            <a:r>
              <a:rPr lang="en-US" dirty="0"/>
              <a:t>[A] How can we attain </a:t>
            </a:r>
            <a:r>
              <a:rPr lang="en-US" dirty="0" err="1"/>
              <a:t>khushu</a:t>
            </a:r>
            <a:r>
              <a:rPr lang="en-US" dirty="0"/>
              <a:t> in salah?</a:t>
            </a:r>
          </a:p>
          <a:p>
            <a:pPr marL="0" indent="0">
              <a:buNone/>
            </a:pPr>
            <a:endParaRPr lang="en-US" dirty="0"/>
          </a:p>
          <a:p>
            <a:pPr marL="0" indent="0">
              <a:buNone/>
            </a:pPr>
            <a:endParaRPr lang="en-GB" dirty="0"/>
          </a:p>
        </p:txBody>
      </p:sp>
      <p:graphicFrame>
        <p:nvGraphicFramePr>
          <p:cNvPr id="4" name="Diagram 3">
            <a:extLst>
              <a:ext uri="{FF2B5EF4-FFF2-40B4-BE49-F238E27FC236}">
                <a16:creationId xmlns:a16="http://schemas.microsoft.com/office/drawing/2014/main" id="{6CCE2231-168E-441C-B0DD-B02813CFDEED}"/>
              </a:ext>
            </a:extLst>
          </p:cNvPr>
          <p:cNvGraphicFramePr/>
          <p:nvPr>
            <p:extLst>
              <p:ext uri="{D42A27DB-BD31-4B8C-83A1-F6EECF244321}">
                <p14:modId xmlns:p14="http://schemas.microsoft.com/office/powerpoint/2010/main" val="1975396665"/>
              </p:ext>
            </p:extLst>
          </p:nvPr>
        </p:nvGraphicFramePr>
        <p:xfrm>
          <a:off x="-181897" y="1882878"/>
          <a:ext cx="9507793" cy="4975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1728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6ACE97CC-1485-4C27-83D9-8EDE7EB346C5}"/>
                                            </p:graphicEl>
                                          </p:spTgt>
                                        </p:tgtEl>
                                        <p:attrNameLst>
                                          <p:attrName>style.visibility</p:attrName>
                                        </p:attrNameLst>
                                      </p:cBhvr>
                                      <p:to>
                                        <p:strVal val="visible"/>
                                      </p:to>
                                    </p:set>
                                    <p:anim calcmode="lin" valueType="num">
                                      <p:cBhvr additive="base">
                                        <p:cTn id="7" dur="500" fill="hold"/>
                                        <p:tgtEl>
                                          <p:spTgt spid="4">
                                            <p:graphicEl>
                                              <a:dgm id="{6ACE97CC-1485-4C27-83D9-8EDE7EB346C5}"/>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6ACE97CC-1485-4C27-83D9-8EDE7EB346C5}"/>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8D809C6F-335F-455A-83B3-597996E4B318}"/>
                                            </p:graphicEl>
                                          </p:spTgt>
                                        </p:tgtEl>
                                        <p:attrNameLst>
                                          <p:attrName>style.visibility</p:attrName>
                                        </p:attrNameLst>
                                      </p:cBhvr>
                                      <p:to>
                                        <p:strVal val="visible"/>
                                      </p:to>
                                    </p:set>
                                    <p:anim calcmode="lin" valueType="num">
                                      <p:cBhvr additive="base">
                                        <p:cTn id="13" dur="500" fill="hold"/>
                                        <p:tgtEl>
                                          <p:spTgt spid="4">
                                            <p:graphicEl>
                                              <a:dgm id="{8D809C6F-335F-455A-83B3-597996E4B318}"/>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8D809C6F-335F-455A-83B3-597996E4B318}"/>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graphicEl>
                                              <a:dgm id="{DFB9D742-0211-4E18-9A80-D91605F22850}"/>
                                            </p:graphicEl>
                                          </p:spTgt>
                                        </p:tgtEl>
                                        <p:attrNameLst>
                                          <p:attrName>style.visibility</p:attrName>
                                        </p:attrNameLst>
                                      </p:cBhvr>
                                      <p:to>
                                        <p:strVal val="visible"/>
                                      </p:to>
                                    </p:set>
                                    <p:anim calcmode="lin" valueType="num">
                                      <p:cBhvr additive="base">
                                        <p:cTn id="17" dur="500" fill="hold"/>
                                        <p:tgtEl>
                                          <p:spTgt spid="4">
                                            <p:graphicEl>
                                              <a:dgm id="{DFB9D742-0211-4E18-9A80-D91605F22850}"/>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graphicEl>
                                              <a:dgm id="{DFB9D742-0211-4E18-9A80-D91605F22850}"/>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graphicEl>
                                              <a:dgm id="{8E3C24A8-F1AC-4FE8-AD9D-F0E7CA2FF28B}"/>
                                            </p:graphicEl>
                                          </p:spTgt>
                                        </p:tgtEl>
                                        <p:attrNameLst>
                                          <p:attrName>style.visibility</p:attrName>
                                        </p:attrNameLst>
                                      </p:cBhvr>
                                      <p:to>
                                        <p:strVal val="visible"/>
                                      </p:to>
                                    </p:set>
                                    <p:anim calcmode="lin" valueType="num">
                                      <p:cBhvr additive="base">
                                        <p:cTn id="23" dur="500" fill="hold"/>
                                        <p:tgtEl>
                                          <p:spTgt spid="4">
                                            <p:graphicEl>
                                              <a:dgm id="{8E3C24A8-F1AC-4FE8-AD9D-F0E7CA2FF28B}"/>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graphicEl>
                                              <a:dgm id="{8E3C24A8-F1AC-4FE8-AD9D-F0E7CA2FF28B}"/>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graphicEl>
                                              <a:dgm id="{DD114A56-B2B3-44DC-9267-E64E5C0BA9D5}"/>
                                            </p:graphicEl>
                                          </p:spTgt>
                                        </p:tgtEl>
                                        <p:attrNameLst>
                                          <p:attrName>style.visibility</p:attrName>
                                        </p:attrNameLst>
                                      </p:cBhvr>
                                      <p:to>
                                        <p:strVal val="visible"/>
                                      </p:to>
                                    </p:set>
                                    <p:anim calcmode="lin" valueType="num">
                                      <p:cBhvr additive="base">
                                        <p:cTn id="27" dur="500" fill="hold"/>
                                        <p:tgtEl>
                                          <p:spTgt spid="4">
                                            <p:graphicEl>
                                              <a:dgm id="{DD114A56-B2B3-44DC-9267-E64E5C0BA9D5}"/>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graphicEl>
                                              <a:dgm id="{DD114A56-B2B3-44DC-9267-E64E5C0BA9D5}"/>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graphicEl>
                                              <a:dgm id="{97DEAD9F-710D-4C04-8B1A-39FEDF5E20CA}"/>
                                            </p:graphicEl>
                                          </p:spTgt>
                                        </p:tgtEl>
                                        <p:attrNameLst>
                                          <p:attrName>style.visibility</p:attrName>
                                        </p:attrNameLst>
                                      </p:cBhvr>
                                      <p:to>
                                        <p:strVal val="visible"/>
                                      </p:to>
                                    </p:set>
                                    <p:anim calcmode="lin" valueType="num">
                                      <p:cBhvr additive="base">
                                        <p:cTn id="33" dur="500" fill="hold"/>
                                        <p:tgtEl>
                                          <p:spTgt spid="4">
                                            <p:graphicEl>
                                              <a:dgm id="{97DEAD9F-710D-4C04-8B1A-39FEDF5E20CA}"/>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graphicEl>
                                              <a:dgm id="{97DEAD9F-710D-4C04-8B1A-39FEDF5E20CA}"/>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
                                            <p:graphicEl>
                                              <a:dgm id="{5C2B8167-F24E-4C26-BE94-C027126E07CC}"/>
                                            </p:graphicEl>
                                          </p:spTgt>
                                        </p:tgtEl>
                                        <p:attrNameLst>
                                          <p:attrName>style.visibility</p:attrName>
                                        </p:attrNameLst>
                                      </p:cBhvr>
                                      <p:to>
                                        <p:strVal val="visible"/>
                                      </p:to>
                                    </p:set>
                                    <p:anim calcmode="lin" valueType="num">
                                      <p:cBhvr additive="base">
                                        <p:cTn id="37" dur="500" fill="hold"/>
                                        <p:tgtEl>
                                          <p:spTgt spid="4">
                                            <p:graphicEl>
                                              <a:dgm id="{5C2B8167-F24E-4C26-BE94-C027126E07CC}"/>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5C2B8167-F24E-4C26-BE94-C027126E07CC}"/>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graphicEl>
                                              <a:dgm id="{11DDFB14-506E-4FB1-9624-72FA29A06E6E}"/>
                                            </p:graphicEl>
                                          </p:spTgt>
                                        </p:tgtEl>
                                        <p:attrNameLst>
                                          <p:attrName>style.visibility</p:attrName>
                                        </p:attrNameLst>
                                      </p:cBhvr>
                                      <p:to>
                                        <p:strVal val="visible"/>
                                      </p:to>
                                    </p:set>
                                    <p:anim calcmode="lin" valueType="num">
                                      <p:cBhvr additive="base">
                                        <p:cTn id="43" dur="500" fill="hold"/>
                                        <p:tgtEl>
                                          <p:spTgt spid="4">
                                            <p:graphicEl>
                                              <a:dgm id="{11DDFB14-506E-4FB1-9624-72FA29A06E6E}"/>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graphicEl>
                                              <a:dgm id="{11DDFB14-506E-4FB1-9624-72FA29A06E6E}"/>
                                            </p:graphic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
                                            <p:graphicEl>
                                              <a:dgm id="{5067D3A8-1834-402D-B3D9-32B06CAF9E39}"/>
                                            </p:graphicEl>
                                          </p:spTgt>
                                        </p:tgtEl>
                                        <p:attrNameLst>
                                          <p:attrName>style.visibility</p:attrName>
                                        </p:attrNameLst>
                                      </p:cBhvr>
                                      <p:to>
                                        <p:strVal val="visible"/>
                                      </p:to>
                                    </p:set>
                                    <p:anim calcmode="lin" valueType="num">
                                      <p:cBhvr additive="base">
                                        <p:cTn id="47" dur="500" fill="hold"/>
                                        <p:tgtEl>
                                          <p:spTgt spid="4">
                                            <p:graphicEl>
                                              <a:dgm id="{5067D3A8-1834-402D-B3D9-32B06CAF9E39}"/>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graphicEl>
                                              <a:dgm id="{5067D3A8-1834-402D-B3D9-32B06CAF9E39}"/>
                                            </p:graphic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
                                            <p:graphicEl>
                                              <a:dgm id="{F8BC8500-FFFA-45E1-8C36-D1BC2C14E59C}"/>
                                            </p:graphicEl>
                                          </p:spTgt>
                                        </p:tgtEl>
                                        <p:attrNameLst>
                                          <p:attrName>style.visibility</p:attrName>
                                        </p:attrNameLst>
                                      </p:cBhvr>
                                      <p:to>
                                        <p:strVal val="visible"/>
                                      </p:to>
                                    </p:set>
                                    <p:anim calcmode="lin" valueType="num">
                                      <p:cBhvr additive="base">
                                        <p:cTn id="53" dur="500" fill="hold"/>
                                        <p:tgtEl>
                                          <p:spTgt spid="4">
                                            <p:graphicEl>
                                              <a:dgm id="{F8BC8500-FFFA-45E1-8C36-D1BC2C14E59C}"/>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4">
                                            <p:graphicEl>
                                              <a:dgm id="{F8BC8500-FFFA-45E1-8C36-D1BC2C14E59C}"/>
                                            </p:graphic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
                                            <p:graphicEl>
                                              <a:dgm id="{4973EC0F-D984-426D-8451-A4A112BE1581}"/>
                                            </p:graphicEl>
                                          </p:spTgt>
                                        </p:tgtEl>
                                        <p:attrNameLst>
                                          <p:attrName>style.visibility</p:attrName>
                                        </p:attrNameLst>
                                      </p:cBhvr>
                                      <p:to>
                                        <p:strVal val="visible"/>
                                      </p:to>
                                    </p:set>
                                    <p:anim calcmode="lin" valueType="num">
                                      <p:cBhvr additive="base">
                                        <p:cTn id="57" dur="500" fill="hold"/>
                                        <p:tgtEl>
                                          <p:spTgt spid="4">
                                            <p:graphicEl>
                                              <a:dgm id="{4973EC0F-D984-426D-8451-A4A112BE1581}"/>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4">
                                            <p:graphicEl>
                                              <a:dgm id="{4973EC0F-D984-426D-8451-A4A112BE1581}"/>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47A9A-DC58-44F7-8541-0308F2B5B371}"/>
              </a:ext>
            </a:extLst>
          </p:cNvPr>
          <p:cNvSpPr>
            <a:spLocks noGrp="1"/>
          </p:cNvSpPr>
          <p:nvPr>
            <p:ph type="title"/>
          </p:nvPr>
        </p:nvSpPr>
        <p:spPr/>
        <p:txBody>
          <a:bodyPr/>
          <a:lstStyle/>
          <a:p>
            <a:r>
              <a:rPr lang="en-GB" dirty="0"/>
              <a:t>Why Khushu?</a:t>
            </a:r>
          </a:p>
        </p:txBody>
      </p:sp>
      <p:sp>
        <p:nvSpPr>
          <p:cNvPr id="3" name="Content Placeholder 2">
            <a:extLst>
              <a:ext uri="{FF2B5EF4-FFF2-40B4-BE49-F238E27FC236}">
                <a16:creationId xmlns:a16="http://schemas.microsoft.com/office/drawing/2014/main" id="{9B4EBFFC-974B-4052-A46E-67DFC2F71F7D}"/>
              </a:ext>
            </a:extLst>
          </p:cNvPr>
          <p:cNvSpPr>
            <a:spLocks noGrp="1"/>
          </p:cNvSpPr>
          <p:nvPr>
            <p:ph idx="1"/>
          </p:nvPr>
        </p:nvSpPr>
        <p:spPr/>
        <p:txBody>
          <a:bodyPr>
            <a:normAutofit lnSpcReduction="10000"/>
          </a:bodyPr>
          <a:lstStyle/>
          <a:p>
            <a:pPr marL="0" indent="0">
              <a:buNone/>
            </a:pPr>
            <a:r>
              <a:rPr lang="en-GB" sz="2200" dirty="0" err="1"/>
              <a:t>ʿAmr</a:t>
            </a:r>
            <a:r>
              <a:rPr lang="en-GB" sz="2200" dirty="0"/>
              <a:t> b. </a:t>
            </a:r>
            <a:r>
              <a:rPr lang="en-GB" sz="2200" dirty="0" err="1"/>
              <a:t>ʿAbasah</a:t>
            </a:r>
            <a:r>
              <a:rPr lang="en-GB" sz="2200" dirty="0"/>
              <a:t> narrated a long hadith in which he described the virtues of wudu. He reported the Prophet </a:t>
            </a:r>
            <a:r>
              <a:rPr lang="en-GB" sz="2200" dirty="0">
                <a:latin typeface="KFGQPC Arabic Symbols 01" panose="02000000000000000000" pitchFamily="2" charset="2"/>
                <a:cs typeface="Dubai" panose="020B0503030403030204" pitchFamily="34" charset="-78"/>
              </a:rPr>
              <a:t></a:t>
            </a:r>
            <a:r>
              <a:rPr lang="en-GB" sz="2200" dirty="0">
                <a:latin typeface="Dubai" panose="020B0503030403030204" pitchFamily="34" charset="-78"/>
                <a:cs typeface="Dubai" panose="020B0503030403030204" pitchFamily="34" charset="-78"/>
              </a:rPr>
              <a:t> </a:t>
            </a:r>
            <a:r>
              <a:rPr lang="en-GB" sz="2200" dirty="0"/>
              <a:t>saying,</a:t>
            </a:r>
            <a:r>
              <a:rPr lang="en-GB" sz="3000" dirty="0"/>
              <a:t> </a:t>
            </a:r>
          </a:p>
          <a:p>
            <a:pPr marL="0" indent="0">
              <a:buNone/>
            </a:pPr>
            <a:r>
              <a:rPr lang="en-GB" sz="3500" dirty="0"/>
              <a:t>“And if he stands to pray and praises Allah, extols Him and glorifies Him with what He is most deserving of; and </a:t>
            </a:r>
            <a:r>
              <a:rPr lang="en-GB" sz="3500" b="1" dirty="0">
                <a:solidFill>
                  <a:srgbClr val="EFB164"/>
                </a:solidFill>
              </a:rPr>
              <a:t>shows wholehearted devotion </a:t>
            </a:r>
            <a:r>
              <a:rPr lang="en-GB" sz="3500" dirty="0"/>
              <a:t>to Allah, he will revert to being </a:t>
            </a:r>
            <a:r>
              <a:rPr lang="en-GB" sz="3500" b="1" dirty="0">
                <a:solidFill>
                  <a:srgbClr val="EFB164"/>
                </a:solidFill>
              </a:rPr>
              <a:t>sin-free </a:t>
            </a:r>
            <a:r>
              <a:rPr lang="en-GB" sz="3500" dirty="0"/>
              <a:t>(as pure) as he was on the day his mother gave birth to him.” </a:t>
            </a:r>
            <a:r>
              <a:rPr lang="en-GB" sz="2200" dirty="0" err="1"/>
              <a:t>ʿAmr</a:t>
            </a:r>
            <a:r>
              <a:rPr lang="en-GB" sz="2200" dirty="0"/>
              <a:t> b. </a:t>
            </a:r>
            <a:r>
              <a:rPr lang="en-GB" sz="2200" dirty="0" err="1"/>
              <a:t>ʿAbasah</a:t>
            </a:r>
            <a:r>
              <a:rPr lang="en-GB" sz="2200" dirty="0"/>
              <a:t> states that he heard this from the Prophet </a:t>
            </a:r>
            <a:r>
              <a:rPr lang="en-GB" sz="2200" dirty="0">
                <a:latin typeface="KFGQPC Arabic Symbols 01" panose="02000000000000000000" pitchFamily="2" charset="2"/>
              </a:rPr>
              <a:t></a:t>
            </a:r>
            <a:r>
              <a:rPr lang="en-GB" sz="2200" dirty="0"/>
              <a:t> more than seven times (Muslim).</a:t>
            </a:r>
            <a:endParaRPr lang="en-GB" dirty="0"/>
          </a:p>
        </p:txBody>
      </p:sp>
    </p:spTree>
    <p:extLst>
      <p:ext uri="{BB962C8B-B14F-4D97-AF65-F5344CB8AC3E}">
        <p14:creationId xmlns:p14="http://schemas.microsoft.com/office/powerpoint/2010/main" val="344761391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30825</TotalTime>
  <Words>1973</Words>
  <Application>Microsoft Office PowerPoint</Application>
  <PresentationFormat>On-screen Show (4:3)</PresentationFormat>
  <Paragraphs>170</Paragraphs>
  <Slides>19</Slides>
  <Notes>12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19</vt:i4>
      </vt:variant>
    </vt:vector>
  </HeadingPairs>
  <TitlesOfParts>
    <vt:vector size="31" baseType="lpstr">
      <vt:lpstr>Cabin Medium</vt:lpstr>
      <vt:lpstr>Dubai</vt:lpstr>
      <vt:lpstr>Times New Roman</vt:lpstr>
      <vt:lpstr>Arial</vt:lpstr>
      <vt:lpstr>Mulish Light</vt:lpstr>
      <vt:lpstr>KFGQPC Uthman Taha Naskh</vt:lpstr>
      <vt:lpstr>Garamond</vt:lpstr>
      <vt:lpstr>Cabin</vt:lpstr>
      <vt:lpstr>KFGQPC Arabic Symbols 01</vt:lpstr>
      <vt:lpstr>Dubai Light</vt:lpstr>
      <vt:lpstr>Calibri</vt:lpstr>
      <vt:lpstr>Office Theme</vt:lpstr>
      <vt:lpstr>PowerPoint Presentation</vt:lpstr>
      <vt:lpstr>Starter</vt:lpstr>
      <vt:lpstr>PowerPoint Presentation</vt:lpstr>
      <vt:lpstr>Rate Your Salah How to Attain Khushu</vt:lpstr>
      <vt:lpstr>LOs</vt:lpstr>
      <vt:lpstr>The definition of khushu</vt:lpstr>
      <vt:lpstr>PowerPoint Presentation</vt:lpstr>
      <vt:lpstr>How to Attain Khushu</vt:lpstr>
      <vt:lpstr>Why Khushu?</vt:lpstr>
      <vt:lpstr>[A] Match the category to the description</vt:lpstr>
      <vt:lpstr>The 5 categories of people</vt:lpstr>
      <vt:lpstr>PowerPoint Presentation</vt:lpstr>
      <vt:lpstr>PowerPoint Presentation</vt:lpstr>
      <vt:lpstr>PowerPoint Presentation</vt:lpstr>
      <vt:lpstr>Story Time</vt:lpstr>
      <vt:lpstr>Protection from Shaytan</vt:lpstr>
      <vt:lpstr>MWB</vt:lpstr>
      <vt:lpstr>The Adhkar Bank</vt:lpstr>
      <vt:lpstr>Plenary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UH</cp:lastModifiedBy>
  <cp:revision>50</cp:revision>
  <dcterms:created xsi:type="dcterms:W3CDTF">2020-11-25T11:56:11Z</dcterms:created>
  <dcterms:modified xsi:type="dcterms:W3CDTF">2022-05-17T15:37:21Z</dcterms:modified>
</cp:coreProperties>
</file>