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handoutMasterIdLst>
    <p:handoutMasterId r:id="rId15"/>
  </p:handoutMasterIdLst>
  <p:sldIdLst>
    <p:sldId id="326" r:id="rId2"/>
    <p:sldId id="297" r:id="rId3"/>
    <p:sldId id="300" r:id="rId4"/>
    <p:sldId id="324" r:id="rId5"/>
    <p:sldId id="301" r:id="rId6"/>
    <p:sldId id="298" r:id="rId7"/>
    <p:sldId id="323" r:id="rId8"/>
    <p:sldId id="328" r:id="rId9"/>
    <p:sldId id="299" r:id="rId10"/>
    <p:sldId id="302" r:id="rId11"/>
    <p:sldId id="325" r:id="rId12"/>
    <p:sldId id="294"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5E45"/>
    <a:srgbClr val="F1EAE3"/>
    <a:srgbClr val="D6C1AE"/>
    <a:srgbClr val="D3C0B2"/>
    <a:srgbClr val="E78E78"/>
    <a:srgbClr val="43846E"/>
    <a:srgbClr val="216175"/>
    <a:srgbClr val="71A596"/>
    <a:srgbClr val="346559"/>
    <a:srgbClr val="ECEE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9139" autoAdjust="0"/>
  </p:normalViewPr>
  <p:slideViewPr>
    <p:cSldViewPr snapToGrid="0">
      <p:cViewPr varScale="1">
        <p:scale>
          <a:sx n="73" d="100"/>
          <a:sy n="73" d="100"/>
        </p:scale>
        <p:origin x="1694" y="72"/>
      </p:cViewPr>
      <p:guideLst/>
    </p:cSldViewPr>
  </p:slideViewPr>
  <p:notesTextViewPr>
    <p:cViewPr>
      <p:scale>
        <a:sx n="1" d="1"/>
        <a:sy n="1" d="1"/>
      </p:scale>
      <p:origin x="0" y="0"/>
    </p:cViewPr>
  </p:notesTextViewPr>
  <p:notesViewPr>
    <p:cSldViewPr snapToGrid="0">
      <p:cViewPr varScale="1">
        <p:scale>
          <a:sx n="63" d="100"/>
          <a:sy n="63" d="100"/>
        </p:scale>
        <p:origin x="2280" y="6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AD14478-3CFE-4D68-991B-1E1B7930610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41C86BEA-B52F-4CA7-B119-BC3CC378BC6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E9BDC18-8ACF-4D7E-AD4B-D76FFAC67C33}" type="datetimeFigureOut">
              <a:rPr lang="en-GB" smtClean="0"/>
              <a:t>22/05/2022</a:t>
            </a:fld>
            <a:endParaRPr lang="en-GB"/>
          </a:p>
        </p:txBody>
      </p:sp>
      <p:sp>
        <p:nvSpPr>
          <p:cNvPr id="4" name="Footer Placeholder 3">
            <a:extLst>
              <a:ext uri="{FF2B5EF4-FFF2-40B4-BE49-F238E27FC236}">
                <a16:creationId xmlns:a16="http://schemas.microsoft.com/office/drawing/2014/main" id="{F44E7031-9214-4B73-A836-07E0B194B36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F3BADB49-6804-404C-B221-6E7024D48A5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647A196-8D53-4D73-8E47-D1AF45A9AD40}" type="slidenum">
              <a:rPr lang="en-GB" smtClean="0"/>
              <a:t>‹#›</a:t>
            </a:fld>
            <a:endParaRPr lang="en-GB"/>
          </a:p>
        </p:txBody>
      </p:sp>
    </p:spTree>
    <p:extLst>
      <p:ext uri="{BB962C8B-B14F-4D97-AF65-F5344CB8AC3E}">
        <p14:creationId xmlns:p14="http://schemas.microsoft.com/office/powerpoint/2010/main" val="37147515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145887-54B2-4734-807D-F2204D959812}" type="datetimeFigureOut">
              <a:rPr lang="en-GB" smtClean="0"/>
              <a:t>22/05/2022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866EDD-B9C2-46E4-8727-C4EA0228B052}" type="slidenum">
              <a:rPr lang="en-GB" smtClean="0"/>
              <a:t>‹#›</a:t>
            </a:fld>
            <a:endParaRPr lang="en-GB"/>
          </a:p>
        </p:txBody>
      </p:sp>
    </p:spTree>
    <p:extLst>
      <p:ext uri="{BB962C8B-B14F-4D97-AF65-F5344CB8AC3E}">
        <p14:creationId xmlns:p14="http://schemas.microsoft.com/office/powerpoint/2010/main" val="476214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Courier New" panose="02070309020205020404" pitchFamily="49" charset="0"/>
              <a:buChar char="o"/>
            </a:pPr>
            <a:r>
              <a:rPr lang="en-US" sz="1200" dirty="0" err="1"/>
              <a:t>Tilawah</a:t>
            </a:r>
            <a:r>
              <a:rPr lang="en-US" sz="1200" dirty="0"/>
              <a:t>: recitation</a:t>
            </a:r>
          </a:p>
          <a:p>
            <a:pPr>
              <a:buFont typeface="Courier New" panose="02070309020205020404" pitchFamily="49" charset="0"/>
              <a:buChar char="o"/>
            </a:pPr>
            <a:r>
              <a:rPr lang="en-US" dirty="0" err="1"/>
              <a:t>Khushu</a:t>
            </a:r>
            <a:r>
              <a:rPr lang="en-US" dirty="0"/>
              <a:t>: humility and full focus</a:t>
            </a:r>
          </a:p>
          <a:p>
            <a:pPr>
              <a:buFont typeface="Courier New" panose="02070309020205020404" pitchFamily="49" charset="0"/>
              <a:buChar char="o"/>
            </a:pPr>
            <a:r>
              <a:rPr lang="en-US" sz="1200" dirty="0"/>
              <a:t>Sajdah: The greatest mark of servitude</a:t>
            </a:r>
          </a:p>
          <a:p>
            <a:pPr>
              <a:buFont typeface="Courier New" panose="02070309020205020404" pitchFamily="49" charset="0"/>
              <a:buChar char="o"/>
            </a:pPr>
            <a:r>
              <a:rPr lang="en-US" sz="1200" dirty="0" err="1"/>
              <a:t>Tartil</a:t>
            </a:r>
            <a:r>
              <a:rPr lang="en-US" sz="1200" dirty="0"/>
              <a:t>: reciting slowly and distinctly</a:t>
            </a:r>
          </a:p>
          <a:p>
            <a:pPr>
              <a:buFont typeface="Courier New" panose="02070309020205020404" pitchFamily="49" charset="0"/>
              <a:buChar char="o"/>
            </a:pPr>
            <a:r>
              <a:rPr lang="en-US" dirty="0" err="1"/>
              <a:t>Ubudiyyah</a:t>
            </a:r>
            <a:r>
              <a:rPr lang="en-US" dirty="0"/>
              <a:t>: servitude</a:t>
            </a:r>
            <a:endParaRPr lang="en-US" sz="1200" dirty="0"/>
          </a:p>
          <a:p>
            <a:pPr marL="0" marR="0" lvl="0" indent="0" algn="l"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ar-IQ" sz="1200" dirty="0"/>
              <a:t>صَلِّ</a:t>
            </a:r>
            <a:r>
              <a:rPr lang="en-US" sz="1200" dirty="0" err="1"/>
              <a:t>honour</a:t>
            </a:r>
            <a:r>
              <a:rPr lang="en-US" sz="1200" dirty="0"/>
              <a:t> and have mercy</a:t>
            </a:r>
          </a:p>
          <a:p>
            <a:pPr>
              <a:buFont typeface="Courier New" panose="02070309020205020404" pitchFamily="49" charset="0"/>
              <a:buChar char="o"/>
            </a:pPr>
            <a:r>
              <a:rPr lang="en-US" sz="1200" dirty="0" err="1"/>
              <a:t>Tadabbur</a:t>
            </a:r>
            <a:r>
              <a:rPr lang="en-US" sz="1200" dirty="0"/>
              <a:t>: reflecting on the Qur’an</a:t>
            </a:r>
          </a:p>
          <a:p>
            <a:pPr>
              <a:buFont typeface="Courier New" panose="02070309020205020404" pitchFamily="49" charset="0"/>
              <a:buChar char="o"/>
            </a:pPr>
            <a:r>
              <a:rPr lang="en-US" dirty="0"/>
              <a:t>Ihsan: worshipping Allah as though you can see Him</a:t>
            </a:r>
            <a:endParaRPr lang="en-US" sz="1200" dirty="0"/>
          </a:p>
          <a:p>
            <a:pPr>
              <a:buFont typeface="Courier New" panose="02070309020205020404" pitchFamily="49" charset="0"/>
              <a:buChar char="o"/>
            </a:pPr>
            <a:r>
              <a:rPr lang="en-US" sz="1200" dirty="0" err="1"/>
              <a:t>Taghanni</a:t>
            </a:r>
            <a:r>
              <a:rPr lang="en-US" sz="1200" dirty="0"/>
              <a:t>: </a:t>
            </a:r>
            <a:r>
              <a:rPr lang="en-GB" sz="1200" dirty="0"/>
              <a:t>reciting the Qur’ān melodiously </a:t>
            </a:r>
            <a:endParaRPr lang="en-US" sz="1200" dirty="0"/>
          </a:p>
          <a:p>
            <a:pPr>
              <a:buFont typeface="Courier New" panose="02070309020205020404" pitchFamily="49" charset="0"/>
              <a:buChar char="o"/>
            </a:pPr>
            <a:r>
              <a:rPr lang="en-US" dirty="0" err="1"/>
              <a:t>Taqwa</a:t>
            </a:r>
            <a:r>
              <a:rPr lang="en-US" dirty="0"/>
              <a:t>: piety, mindfulness and the fear of Allah</a:t>
            </a:r>
          </a:p>
          <a:p>
            <a:pPr>
              <a:buFont typeface="Courier New" panose="02070309020205020404" pitchFamily="49" charset="0"/>
              <a:buChar char="o"/>
            </a:pPr>
            <a:r>
              <a:rPr lang="en-US" dirty="0"/>
              <a:t>Apathy: lack of interest</a:t>
            </a:r>
          </a:p>
          <a:p>
            <a:pPr>
              <a:buFont typeface="Courier New" panose="02070309020205020404" pitchFamily="49" charset="0"/>
              <a:buChar char="o"/>
            </a:pPr>
            <a:r>
              <a:rPr lang="en-US" dirty="0"/>
              <a:t>Hedonism: pleasure is the aim of human life</a:t>
            </a:r>
          </a:p>
          <a:p>
            <a:pPr>
              <a:buFont typeface="Courier New" panose="02070309020205020404" pitchFamily="49" charset="0"/>
              <a:buChar char="o"/>
            </a:pPr>
            <a:r>
              <a:rPr lang="en-US" dirty="0"/>
              <a:t>Materialism: Having money &amp; possessions is the most important thing</a:t>
            </a:r>
          </a:p>
          <a:p>
            <a:pPr>
              <a:buFont typeface="Courier New" panose="02070309020205020404" pitchFamily="49" charset="0"/>
              <a:buChar char="o"/>
            </a:pPr>
            <a:endParaRPr lang="en-GB" sz="1200" dirty="0"/>
          </a:p>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1</a:t>
            </a:fld>
            <a:endParaRPr lang="en-GB"/>
          </a:p>
        </p:txBody>
      </p:sp>
    </p:spTree>
    <p:extLst>
      <p:ext uri="{BB962C8B-B14F-4D97-AF65-F5344CB8AC3E}">
        <p14:creationId xmlns:p14="http://schemas.microsoft.com/office/powerpoint/2010/main" val="1893133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2</a:t>
            </a:fld>
            <a:endParaRPr lang="en-GB"/>
          </a:p>
        </p:txBody>
      </p:sp>
    </p:spTree>
    <p:extLst>
      <p:ext uri="{BB962C8B-B14F-4D97-AF65-F5344CB8AC3E}">
        <p14:creationId xmlns:p14="http://schemas.microsoft.com/office/powerpoint/2010/main" val="22794887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Print out the summary of a journey of salah and cut out each section. Give each section to each learner/pair of learners. Ask them to read through their section and add what they can remember from the previous years. Ask if they are unsure. After 5-10 mins, ask each one to present their section to the rest of the class.</a:t>
            </a:r>
          </a:p>
          <a:p>
            <a:endParaRPr lang="en-GB" dirty="0"/>
          </a:p>
          <a:p>
            <a:r>
              <a:rPr lang="en-GB" dirty="0"/>
              <a:t>OR</a:t>
            </a:r>
          </a:p>
          <a:p>
            <a:endParaRPr lang="en-GB" dirty="0"/>
          </a:p>
          <a:p>
            <a:r>
              <a:rPr lang="en-GB" dirty="0"/>
              <a:t>Stick them on the wall throughout the classroom and ask learners to walk around and fill in key points/new information onto their worksheets.</a:t>
            </a:r>
          </a:p>
        </p:txBody>
      </p:sp>
      <p:sp>
        <p:nvSpPr>
          <p:cNvPr id="4" name="Slide Number Placeholder 3"/>
          <p:cNvSpPr>
            <a:spLocks noGrp="1"/>
          </p:cNvSpPr>
          <p:nvPr>
            <p:ph type="sldNum" sz="quarter" idx="5"/>
          </p:nvPr>
        </p:nvSpPr>
        <p:spPr/>
        <p:txBody>
          <a:bodyPr/>
          <a:lstStyle/>
          <a:p>
            <a:fld id="{9B866EDD-B9C2-46E4-8727-C4EA0228B052}" type="slidenum">
              <a:rPr lang="en-GB" smtClean="0"/>
              <a:t>5</a:t>
            </a:fld>
            <a:endParaRPr lang="en-GB"/>
          </a:p>
        </p:txBody>
      </p:sp>
    </p:spTree>
    <p:extLst>
      <p:ext uri="{BB962C8B-B14F-4D97-AF65-F5344CB8AC3E}">
        <p14:creationId xmlns:p14="http://schemas.microsoft.com/office/powerpoint/2010/main" val="41476967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ea typeface="Calibri" panose="020F0502020204030204" pitchFamily="34" charset="0"/>
                <a:cs typeface="Arial" panose="020B0604020202020204" pitchFamily="34" charset="0"/>
              </a:rPr>
              <a:t>In Arabic there is always a verb implied with “</a:t>
            </a:r>
            <a:r>
              <a:rPr lang="en-GB" sz="1200" i="1" dirty="0" err="1">
                <a:effectLst/>
                <a:ea typeface="Calibri" panose="020F0502020204030204" pitchFamily="34" charset="0"/>
                <a:cs typeface="Arial" panose="020B0604020202020204" pitchFamily="34" charset="0"/>
              </a:rPr>
              <a:t>bismillāh</a:t>
            </a:r>
            <a:r>
              <a:rPr lang="en-GB" sz="1200" dirty="0">
                <a:effectLst/>
                <a:ea typeface="Calibri" panose="020F0502020204030204" pitchFamily="34" charset="0"/>
                <a:cs typeface="Arial" panose="020B0604020202020204" pitchFamily="34" charset="0"/>
              </a:rPr>
              <a:t>.” For example, when we say </a:t>
            </a:r>
            <a:r>
              <a:rPr lang="en-GB" sz="1200" i="1" dirty="0" err="1">
                <a:effectLst/>
                <a:ea typeface="Calibri" panose="020F0502020204030204" pitchFamily="34" charset="0"/>
                <a:cs typeface="Arial" panose="020B0604020202020204" pitchFamily="34" charset="0"/>
              </a:rPr>
              <a:t>bismillāh</a:t>
            </a:r>
            <a:r>
              <a:rPr lang="en-GB" sz="1200" dirty="0">
                <a:effectLst/>
                <a:ea typeface="Calibri" panose="020F0502020204030204" pitchFamily="34" charset="0"/>
                <a:cs typeface="Arial" panose="020B0604020202020204" pitchFamily="34" charset="0"/>
              </a:rPr>
              <a:t> before eating, it means “In the name of Allah I begin eating.”</a:t>
            </a:r>
          </a:p>
          <a:p>
            <a:r>
              <a:rPr lang="en-GB" sz="1200" dirty="0">
                <a:effectLst/>
                <a:ea typeface="Calibri" panose="020F0502020204030204" pitchFamily="34" charset="0"/>
                <a:cs typeface="Arial" panose="020B0604020202020204" pitchFamily="34" charset="0"/>
              </a:rPr>
              <a:t>Similarly, when we say </a:t>
            </a:r>
            <a:r>
              <a:rPr lang="en-GB" sz="1200" i="1" dirty="0" err="1">
                <a:effectLst/>
                <a:ea typeface="Calibri" panose="020F0502020204030204" pitchFamily="34" charset="0"/>
                <a:cs typeface="Arial" panose="020B0604020202020204" pitchFamily="34" charset="0"/>
              </a:rPr>
              <a:t>bismillāh</a:t>
            </a:r>
            <a:r>
              <a:rPr lang="en-GB" sz="1200" i="1" dirty="0">
                <a:effectLst/>
                <a:ea typeface="Calibri" panose="020F0502020204030204" pitchFamily="34" charset="0"/>
                <a:cs typeface="Arial" panose="020B0604020202020204" pitchFamily="34" charset="0"/>
              </a:rPr>
              <a:t> </a:t>
            </a:r>
            <a:r>
              <a:rPr lang="en-GB" sz="1200" dirty="0">
                <a:effectLst/>
                <a:ea typeface="Calibri" panose="020F0502020204030204" pitchFamily="34" charset="0"/>
                <a:cs typeface="Arial" panose="020B0604020202020204" pitchFamily="34" charset="0"/>
              </a:rPr>
              <a:t>before reading, it means “In the name of Allah I begin reading.” Each time a person says </a:t>
            </a:r>
            <a:r>
              <a:rPr lang="en-GB" sz="1200" i="1" dirty="0" err="1">
                <a:effectLst/>
                <a:ea typeface="Calibri" panose="020F0502020204030204" pitchFamily="34" charset="0"/>
                <a:cs typeface="Arial" panose="020B0604020202020204" pitchFamily="34" charset="0"/>
              </a:rPr>
              <a:t>bismillāh</a:t>
            </a:r>
            <a:r>
              <a:rPr lang="en-GB" sz="1200" dirty="0">
                <a:effectLst/>
                <a:ea typeface="Calibri" panose="020F0502020204030204" pitchFamily="34" charset="0"/>
                <a:cs typeface="Arial" panose="020B0604020202020204" pitchFamily="34" charset="0"/>
              </a:rPr>
              <a:t> there is a verb implied based on the context.</a:t>
            </a:r>
          </a:p>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6</a:t>
            </a:fld>
            <a:endParaRPr lang="en-GB"/>
          </a:p>
        </p:txBody>
      </p:sp>
    </p:spTree>
    <p:extLst>
      <p:ext uri="{BB962C8B-B14F-4D97-AF65-F5344CB8AC3E}">
        <p14:creationId xmlns:p14="http://schemas.microsoft.com/office/powerpoint/2010/main" val="13982194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a:t>
            </a:r>
            <a:r>
              <a:rPr lang="en-US" sz="1800" dirty="0">
                <a:solidFill>
                  <a:srgbClr val="FFFFFF"/>
                </a:solidFill>
                <a:effectLst/>
                <a:latin typeface="Arial" panose="020B0604020202020204" pitchFamily="34" charset="0"/>
                <a:ea typeface="Times New Roman" panose="02020603050405020304" pitchFamily="18" charset="0"/>
                <a:cs typeface="Times New Roman" panose="02020603050405020304" pitchFamily="18" charset="0"/>
              </a:rPr>
              <a:t>There is no slave who performs a sajdah except that Allah raises</a:t>
            </a:r>
            <a:r>
              <a:rPr lang="en-US" sz="1800" spc="5" dirty="0">
                <a:solidFill>
                  <a:srgbClr val="FFFFFF"/>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FFFFFF"/>
                </a:solidFill>
                <a:effectLst/>
                <a:latin typeface="Arial" panose="020B0604020202020204" pitchFamily="34" charset="0"/>
                <a:ea typeface="Times New Roman" panose="02020603050405020304" pitchFamily="18" charset="0"/>
                <a:cs typeface="Times New Roman" panose="02020603050405020304" pitchFamily="18" charset="0"/>
              </a:rPr>
              <a:t>him a level through it, and wipes away a sin from him through it</a:t>
            </a:r>
            <a:endParaRPr lang="en-US" dirty="0"/>
          </a:p>
          <a:p>
            <a:r>
              <a:rPr lang="en-US" dirty="0"/>
              <a:t>2. The more you lower your body, the higher your soul ascends</a:t>
            </a:r>
          </a:p>
          <a:p>
            <a:r>
              <a:rPr lang="en-US" dirty="0"/>
              <a:t>3.  His companionship in Jannah. Through abundant sujud.</a:t>
            </a:r>
          </a:p>
          <a:p>
            <a:r>
              <a:rPr lang="en-US" dirty="0"/>
              <a:t>4. In the state that you died in</a:t>
            </a:r>
          </a:p>
          <a:p>
            <a:r>
              <a:rPr lang="en-US" dirty="0"/>
              <a:t>5. Believers will naturally fall into sujud. But disbelievers and hypocrites won’t be able to on the Day of Judgement. Signs of sujud on the faces of the believers. The fire cannot consume place of sujud.</a:t>
            </a:r>
          </a:p>
        </p:txBody>
      </p:sp>
      <p:sp>
        <p:nvSpPr>
          <p:cNvPr id="4" name="Slide Number Placeholder 3"/>
          <p:cNvSpPr>
            <a:spLocks noGrp="1"/>
          </p:cNvSpPr>
          <p:nvPr>
            <p:ph type="sldNum" sz="quarter" idx="5"/>
          </p:nvPr>
        </p:nvSpPr>
        <p:spPr/>
        <p:txBody>
          <a:bodyPr/>
          <a:lstStyle/>
          <a:p>
            <a:fld id="{9B866EDD-B9C2-46E4-8727-C4EA0228B052}" type="slidenum">
              <a:rPr lang="en-GB" smtClean="0"/>
              <a:t>7</a:t>
            </a:fld>
            <a:endParaRPr lang="en-GB"/>
          </a:p>
        </p:txBody>
      </p:sp>
    </p:spTree>
    <p:extLst>
      <p:ext uri="{BB962C8B-B14F-4D97-AF65-F5344CB8AC3E}">
        <p14:creationId xmlns:p14="http://schemas.microsoft.com/office/powerpoint/2010/main" val="28920921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ctr" rtl="1">
              <a:lnSpc>
                <a:spcPct val="107000"/>
              </a:lnSpc>
              <a:spcAft>
                <a:spcPts val="800"/>
              </a:spcAft>
              <a:buFont typeface="+mj-lt"/>
              <a:buNone/>
            </a:pPr>
            <a:r>
              <a:rPr lang="ar-SA" sz="1800" dirty="0">
                <a:effectLst/>
                <a:highlight>
                  <a:srgbClr val="FFFF00"/>
                </a:highlight>
                <a:latin typeface="KFGQPC Uthman Taha Naskh" panose="02000000000000000000" pitchFamily="2" charset="-78"/>
                <a:ea typeface="Calibri" panose="020F0502020204030204" pitchFamily="34" charset="0"/>
                <a:cs typeface="KFGQPC Uthman Taha Naskh" panose="02000000000000000000" pitchFamily="2" charset="-78"/>
              </a:rPr>
              <a:t>اَللّٰهُ أَكْبَرُ كَبِيْرًا ، وَالْحَمْدُ لِلّٰهِ كَثِيْرًا ، وَسُبْحَانَ اللهِ بُكْرَةً وَّأَصِيْلًا. </a:t>
            </a:r>
            <a:endParaRPr lang="en-GB" sz="1800" dirty="0">
              <a:effectLst/>
              <a:latin typeface="KFGQPC Uthman Taha Naskh" panose="02000000000000000000" pitchFamily="2" charset="-78"/>
              <a:ea typeface="Calibri" panose="020F0502020204030204" pitchFamily="34" charset="0"/>
              <a:cs typeface="KFGQPC Uthman Taha Naskh" panose="02000000000000000000" pitchFamily="2" charset="-78"/>
            </a:endParaRPr>
          </a:p>
          <a:p>
            <a:pPr algn="ctr">
              <a:lnSpc>
                <a:spcPct val="107000"/>
              </a:lnSpc>
              <a:spcAft>
                <a:spcPts val="800"/>
              </a:spcAft>
            </a:pPr>
            <a:r>
              <a:rPr lang="en-GB" sz="1800" b="1" i="1" dirty="0">
                <a:effectLst/>
                <a:highlight>
                  <a:srgbClr val="FFFF00"/>
                </a:highlight>
                <a:latin typeface="Calibri Light" panose="020F0302020204030204" pitchFamily="34" charset="0"/>
                <a:ea typeface="Calibri" panose="020F0502020204030204" pitchFamily="34" charset="0"/>
                <a:cs typeface="Arial" panose="020B0604020202020204" pitchFamily="34" charset="0"/>
              </a:rPr>
              <a:t>Allah is Greater, the Greatest: abundant praise is for Allah, and how Perfect is Allah in the morning and the evening (Muslim).</a:t>
            </a:r>
            <a:endParaRPr lang="en-GB" sz="1800" dirty="0">
              <a:effectLst/>
              <a:latin typeface="Calibri Light" panose="020F03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err="1">
                <a:effectLst/>
                <a:highlight>
                  <a:srgbClr val="FFFF00"/>
                </a:highlight>
                <a:latin typeface="Calibri Light" panose="020F0302020204030204" pitchFamily="34" charset="0"/>
                <a:ea typeface="Calibri" panose="020F0502020204030204" pitchFamily="34" charset="0"/>
                <a:cs typeface="Arial" panose="020B0604020202020204" pitchFamily="34" charset="0"/>
              </a:rPr>
              <a:t>ʿAbdullāh</a:t>
            </a:r>
            <a:r>
              <a:rPr lang="en-GB" sz="1800" dirty="0">
                <a:effectLst/>
                <a:highlight>
                  <a:srgbClr val="FFFF00"/>
                </a:highlight>
                <a:latin typeface="Calibri Light" panose="020F0302020204030204" pitchFamily="34" charset="0"/>
                <a:ea typeface="Calibri" panose="020F0502020204030204" pitchFamily="34" charset="0"/>
                <a:cs typeface="Arial" panose="020B0604020202020204" pitchFamily="34" charset="0"/>
              </a:rPr>
              <a:t> b. </a:t>
            </a:r>
            <a:r>
              <a:rPr lang="en-GB" sz="1800" dirty="0" err="1">
                <a:effectLst/>
                <a:highlight>
                  <a:srgbClr val="FFFF00"/>
                </a:highlight>
                <a:latin typeface="Calibri Light" panose="020F0302020204030204" pitchFamily="34" charset="0"/>
                <a:ea typeface="Calibri" panose="020F0502020204030204" pitchFamily="34" charset="0"/>
                <a:cs typeface="Arial" panose="020B0604020202020204" pitchFamily="34" charset="0"/>
              </a:rPr>
              <a:t>ʿUmar</a:t>
            </a:r>
            <a:r>
              <a:rPr lang="en-GB" sz="1800" dirty="0">
                <a:effectLst/>
                <a:highlight>
                  <a:srgbClr val="FFFF00"/>
                </a:highlight>
                <a:latin typeface="Calibri Light" panose="020F0302020204030204" pitchFamily="34" charset="0"/>
                <a:ea typeface="Calibri" panose="020F0502020204030204" pitchFamily="34" charset="0"/>
                <a:cs typeface="Arial" panose="020B0604020202020204" pitchFamily="34" charset="0"/>
              </a:rPr>
              <a:t> narrated, “Once we were praying with the Messenger of Allah </a:t>
            </a:r>
            <a:r>
              <a:rPr lang="en-GB" sz="1800" dirty="0">
                <a:effectLst/>
                <a:highlight>
                  <a:srgbClr val="FFFF00"/>
                </a:highlight>
                <a:latin typeface="KFGQPC Arabic Symbols 01" panose="02000000000000000000" pitchFamily="2" charset="2"/>
                <a:ea typeface="Calibri" panose="020F0502020204030204" pitchFamily="34" charset="0"/>
                <a:cs typeface="KFGQPC Uthman Taha Naskh" panose="02000000000000000000" pitchFamily="2" charset="-78"/>
              </a:rPr>
              <a:t>g</a:t>
            </a:r>
            <a:r>
              <a:rPr lang="en-GB" sz="1800" dirty="0">
                <a:effectLst/>
                <a:highlight>
                  <a:srgbClr val="FFFF00"/>
                </a:highlight>
                <a:latin typeface="Calibri Light" panose="020F0302020204030204" pitchFamily="34" charset="0"/>
                <a:ea typeface="Calibri" panose="020F0502020204030204" pitchFamily="34" charset="0"/>
                <a:cs typeface="Arial" panose="020B0604020202020204" pitchFamily="34" charset="0"/>
              </a:rPr>
              <a:t> when a man said [the above]. The Messenger of Allah </a:t>
            </a:r>
            <a:r>
              <a:rPr lang="en-GB" sz="1800" dirty="0">
                <a:effectLst/>
                <a:highlight>
                  <a:srgbClr val="FFFF00"/>
                </a:highlight>
                <a:latin typeface="KFGQPC Arabic Symbols 01" panose="02000000000000000000" pitchFamily="2" charset="2"/>
                <a:ea typeface="Calibri" panose="020F0502020204030204" pitchFamily="34" charset="0"/>
                <a:cs typeface="KFGQPC Uthman Taha Naskh" panose="02000000000000000000" pitchFamily="2" charset="-78"/>
              </a:rPr>
              <a:t>g</a:t>
            </a:r>
            <a:r>
              <a:rPr lang="en-GB" sz="1800" dirty="0">
                <a:effectLst/>
                <a:highlight>
                  <a:srgbClr val="FFFF00"/>
                </a:highlight>
                <a:latin typeface="Calibri Light" panose="020F0302020204030204" pitchFamily="34" charset="0"/>
                <a:ea typeface="Calibri" panose="020F0502020204030204" pitchFamily="34" charset="0"/>
                <a:cs typeface="Arial" panose="020B0604020202020204" pitchFamily="34" charset="0"/>
              </a:rPr>
              <a:t> (after the ṣalāh) asked, “Who uttered those words?” The man replied, “It was me, O Messenger of Allah.” He </a:t>
            </a:r>
            <a:r>
              <a:rPr lang="en-GB" sz="1800" dirty="0">
                <a:effectLst/>
                <a:highlight>
                  <a:srgbClr val="FFFF00"/>
                </a:highlight>
                <a:latin typeface="KFGQPC Arabic Symbols 01" panose="02000000000000000000" pitchFamily="2" charset="2"/>
                <a:ea typeface="Calibri" panose="020F0502020204030204" pitchFamily="34" charset="0"/>
                <a:cs typeface="KFGQPC Uthman Taha Naskh" panose="02000000000000000000" pitchFamily="2" charset="-78"/>
              </a:rPr>
              <a:t>g</a:t>
            </a:r>
            <a:r>
              <a:rPr lang="en-GB" sz="1800" dirty="0">
                <a:effectLst/>
                <a:highlight>
                  <a:srgbClr val="FFFF00"/>
                </a:highlight>
                <a:latin typeface="Calibri Light" panose="020F0302020204030204" pitchFamily="34" charset="0"/>
                <a:ea typeface="Calibri" panose="020F0502020204030204" pitchFamily="34" charset="0"/>
                <a:cs typeface="Arial" panose="020B0604020202020204" pitchFamily="34" charset="0"/>
              </a:rPr>
              <a:t> said, “I was amazed by them - the doors of heaven were opened for them.” Ibn </a:t>
            </a:r>
            <a:r>
              <a:rPr lang="en-GB" sz="1800" dirty="0" err="1">
                <a:effectLst/>
                <a:highlight>
                  <a:srgbClr val="FFFF00"/>
                </a:highlight>
                <a:latin typeface="Calibri Light" panose="020F0302020204030204" pitchFamily="34" charset="0"/>
                <a:ea typeface="Calibri" panose="020F0502020204030204" pitchFamily="34" charset="0"/>
                <a:cs typeface="Arial" panose="020B0604020202020204" pitchFamily="34" charset="0"/>
              </a:rPr>
              <a:t>ʿUmar</a:t>
            </a:r>
            <a:r>
              <a:rPr lang="en-GB" sz="1800" dirty="0">
                <a:effectLst/>
                <a:highlight>
                  <a:srgbClr val="FFFF00"/>
                </a:highlight>
                <a:latin typeface="Calibri Light" panose="020F0302020204030204" pitchFamily="34" charset="0"/>
                <a:ea typeface="Calibri" panose="020F0502020204030204" pitchFamily="34" charset="0"/>
                <a:cs typeface="Arial" panose="020B0604020202020204" pitchFamily="34" charset="0"/>
              </a:rPr>
              <a:t> said, “I have not stopped saying these words since I heard this statement of the Messenger of Allah </a:t>
            </a:r>
            <a:r>
              <a:rPr lang="en-GB" sz="1800" dirty="0">
                <a:effectLst/>
                <a:highlight>
                  <a:srgbClr val="FFFF00"/>
                </a:highlight>
                <a:latin typeface="KFGQPC Arabic Symbols 01" panose="02000000000000000000" pitchFamily="2" charset="2"/>
                <a:ea typeface="Calibri" panose="020F0502020204030204" pitchFamily="34" charset="0"/>
                <a:cs typeface="KFGQPC Uthman Taha Naskh" panose="02000000000000000000" pitchFamily="2" charset="-78"/>
              </a:rPr>
              <a:t>g</a:t>
            </a:r>
            <a:r>
              <a:rPr lang="en-GB" sz="1800" dirty="0">
                <a:effectLst/>
                <a:highlight>
                  <a:srgbClr val="FFFF00"/>
                </a:highlight>
                <a:latin typeface="Calibri Light" panose="020F0302020204030204" pitchFamily="34" charset="0"/>
                <a:ea typeface="Calibri" panose="020F0502020204030204" pitchFamily="34" charset="0"/>
                <a:cs typeface="Arial" panose="020B0604020202020204" pitchFamily="34" charset="0"/>
              </a:rPr>
              <a:t>” (Muslim).</a:t>
            </a:r>
            <a:endParaRPr lang="en-GB" sz="1800" dirty="0">
              <a:effectLst/>
              <a:latin typeface="Calibri Light" panose="020F03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10</a:t>
            </a:fld>
            <a:endParaRPr lang="en-GB"/>
          </a:p>
        </p:txBody>
      </p:sp>
    </p:spTree>
    <p:extLst>
      <p:ext uri="{BB962C8B-B14F-4D97-AF65-F5344CB8AC3E}">
        <p14:creationId xmlns:p14="http://schemas.microsoft.com/office/powerpoint/2010/main" val="40874126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Pray Salah al-</a:t>
            </a:r>
            <a:r>
              <a:rPr lang="en-GB" dirty="0" err="1"/>
              <a:t>Duha</a:t>
            </a:r>
            <a:r>
              <a:rPr lang="en-GB" dirty="0"/>
              <a:t>/upcoming </a:t>
            </a:r>
            <a:r>
              <a:rPr lang="en-GB" dirty="0" err="1"/>
              <a:t>fard</a:t>
            </a:r>
            <a:r>
              <a:rPr lang="en-GB" dirty="0"/>
              <a:t> prayer/2 </a:t>
            </a:r>
            <a:r>
              <a:rPr lang="en-GB" dirty="0" err="1"/>
              <a:t>rak’ah</a:t>
            </a:r>
            <a:r>
              <a:rPr lang="en-GB" dirty="0"/>
              <a:t> </a:t>
            </a:r>
            <a:r>
              <a:rPr lang="en-GB" dirty="0" err="1"/>
              <a:t>nafl</a:t>
            </a:r>
            <a:r>
              <a:rPr lang="en-GB" dirty="0"/>
              <a:t> etc with a full focus on Allah, and try to practice something we </a:t>
            </a:r>
            <a:r>
              <a:rPr lang="en-GB"/>
              <a:t>have learnt today.</a:t>
            </a:r>
          </a:p>
        </p:txBody>
      </p:sp>
      <p:sp>
        <p:nvSpPr>
          <p:cNvPr id="4" name="Slide Number Placeholder 3"/>
          <p:cNvSpPr>
            <a:spLocks noGrp="1"/>
          </p:cNvSpPr>
          <p:nvPr>
            <p:ph type="sldNum" sz="quarter" idx="5"/>
          </p:nvPr>
        </p:nvSpPr>
        <p:spPr/>
        <p:txBody>
          <a:bodyPr/>
          <a:lstStyle/>
          <a:p>
            <a:fld id="{9B866EDD-B9C2-46E4-8727-C4EA0228B052}" type="slidenum">
              <a:rPr lang="en-GB" smtClean="0"/>
              <a:t>12</a:t>
            </a:fld>
            <a:endParaRPr lang="en-GB"/>
          </a:p>
        </p:txBody>
      </p:sp>
    </p:spTree>
    <p:extLst>
      <p:ext uri="{BB962C8B-B14F-4D97-AF65-F5344CB8AC3E}">
        <p14:creationId xmlns:p14="http://schemas.microsoft.com/office/powerpoint/2010/main" val="10392134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CBB973C-B174-4017-9BE1-ADAB9678EB57}" type="datetimeFigureOut">
              <a:rPr lang="en-GB" smtClean="0"/>
              <a:t>22/05/2022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8744795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CBB973C-B174-4017-9BE1-ADAB9678EB57}" type="datetimeFigureOut">
              <a:rPr lang="en-GB" smtClean="0"/>
              <a:t>22/05/2022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9848615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CBB973C-B174-4017-9BE1-ADAB9678EB57}" type="datetimeFigureOut">
              <a:rPr lang="en-GB" smtClean="0"/>
              <a:t>22/05/2022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4434000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6CBB973C-B174-4017-9BE1-ADAB9678EB57}" type="datetimeFigureOut">
              <a:rPr lang="en-GB" smtClean="0"/>
              <a:t>22/05/2022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129144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CBB973C-B174-4017-9BE1-ADAB9678EB57}" type="datetimeFigureOut">
              <a:rPr lang="en-GB" smtClean="0"/>
              <a:t>22/05/2022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1146655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CBB973C-B174-4017-9BE1-ADAB9678EB57}" type="datetimeFigureOut">
              <a:rPr lang="en-GB" smtClean="0"/>
              <a:t>22/05/2022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9901038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6CBB973C-B174-4017-9BE1-ADAB9678EB57}" type="datetimeFigureOut">
              <a:rPr lang="en-GB" smtClean="0"/>
              <a:t>22/05/2022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3294078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 calcmode="lin" valueType="num">
                                      <p:cBhvr additive="base">
                                        <p:cTn id="3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1" end="1"/>
                                            </p:txEl>
                                          </p:spTgt>
                                        </p:tgtEl>
                                        <p:attrNameLst>
                                          <p:attrName>style.visibility</p:attrName>
                                        </p:attrNameLst>
                                      </p:cBhvr>
                                      <p:to>
                                        <p:strVal val="visible"/>
                                      </p:to>
                                    </p:set>
                                    <p:anim calcmode="lin" valueType="num">
                                      <p:cBhvr additive="base">
                                        <p:cTn id="4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xEl>
                                              <p:pRg st="2" end="2"/>
                                            </p:txEl>
                                          </p:spTgt>
                                        </p:tgtEl>
                                        <p:attrNameLst>
                                          <p:attrName>style.visibility</p:attrName>
                                        </p:attrNameLst>
                                      </p:cBhvr>
                                      <p:to>
                                        <p:strVal val="visible"/>
                                      </p:to>
                                    </p:set>
                                    <p:anim calcmode="lin" valueType="num">
                                      <p:cBhvr additive="base">
                                        <p:cTn id="4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
                                            <p:txEl>
                                              <p:pRg st="3" end="3"/>
                                            </p:txEl>
                                          </p:spTgt>
                                        </p:tgtEl>
                                        <p:attrNameLst>
                                          <p:attrName>style.visibility</p:attrName>
                                        </p:attrNameLst>
                                      </p:cBhvr>
                                      <p:to>
                                        <p:strVal val="visible"/>
                                      </p:to>
                                    </p:set>
                                    <p:anim calcmode="lin" valueType="num">
                                      <p:cBhvr additive="base">
                                        <p:cTn id="5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6">
                                            <p:txEl>
                                              <p:pRg st="4" end="4"/>
                                            </p:txEl>
                                          </p:spTgt>
                                        </p:tgtEl>
                                        <p:attrNameLst>
                                          <p:attrName>style.visibility</p:attrName>
                                        </p:attrNameLst>
                                      </p:cBhvr>
                                      <p:to>
                                        <p:strVal val="visible"/>
                                      </p:to>
                                    </p:set>
                                    <p:anim calcmode="lin" valueType="num">
                                      <p:cBhvr additive="base">
                                        <p:cTn id="6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Lst>
      </p:bldP>
      <p:bldP spid="6" grpId="0" build="p">
        <p:tmplLst>
          <p:tmpl lvl="1">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CBB973C-B174-4017-9BE1-ADAB9678EB57}" type="datetimeFigureOut">
              <a:rPr lang="en-GB" smtClean="0"/>
              <a:t>22/05/2022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3586959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BB973C-B174-4017-9BE1-ADAB9678EB57}" type="datetimeFigureOut">
              <a:rPr lang="en-GB" smtClean="0"/>
              <a:t>22/05/2022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33078665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CBB973C-B174-4017-9BE1-ADAB9678EB57}" type="datetimeFigureOut">
              <a:rPr lang="en-GB" smtClean="0"/>
              <a:t>22/05/2022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7338900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CBB973C-B174-4017-9BE1-ADAB9678EB57}" type="datetimeFigureOut">
              <a:rPr lang="en-GB" smtClean="0"/>
              <a:t>22/05/2022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8391655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BB973C-B174-4017-9BE1-ADAB9678EB57}" type="datetimeFigureOut">
              <a:rPr lang="en-GB" smtClean="0"/>
              <a:t>22/05/2022</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071372-4FD6-402E-AE1B-BA47B7410715}" type="slidenum">
              <a:rPr lang="en-GB" smtClean="0"/>
              <a:t>‹#›</a:t>
            </a:fld>
            <a:endParaRPr lang="en-GB"/>
          </a:p>
        </p:txBody>
      </p:sp>
    </p:spTree>
    <p:extLst>
      <p:ext uri="{BB962C8B-B14F-4D97-AF65-F5344CB8AC3E}">
        <p14:creationId xmlns:p14="http://schemas.microsoft.com/office/powerpoint/2010/main" val="8124922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Lst>
  </p:timing>
  <p:txStyles>
    <p:titleStyle>
      <a:lvl1pPr algn="l" defTabSz="914400" rtl="0" eaLnBrk="1" latinLnBrk="0" hangingPunct="1">
        <a:lnSpc>
          <a:spcPct val="90000"/>
        </a:lnSpc>
        <a:spcBef>
          <a:spcPct val="0"/>
        </a:spcBef>
        <a:buNone/>
        <a:defRPr sz="4400" kern="1200">
          <a:solidFill>
            <a:srgbClr val="B25E45"/>
          </a:solidFill>
          <a:latin typeface="Cabin Medium" panose="00000600000000000000"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ulish Light" pitchFamily="2" charset="0"/>
          <a:ea typeface="Open Sans Light" panose="020B0306030504020204" pitchFamily="34" charset="0"/>
          <a:cs typeface="Open Sans Light" panose="020B03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ulish Light" pitchFamily="2" charset="0"/>
          <a:ea typeface="Open Sans Light" panose="020B0306030504020204" pitchFamily="34" charset="0"/>
          <a:cs typeface="Open Sans Light" panose="020B03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ulish Light" pitchFamily="2" charset="0"/>
          <a:ea typeface="Open Sans Light" panose="020B0306030504020204" pitchFamily="34" charset="0"/>
          <a:cs typeface="Open Sans Light" panose="020B03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Light" pitchFamily="2" charset="0"/>
          <a:ea typeface="Open Sans Light" panose="020B0306030504020204" pitchFamily="34" charset="0"/>
          <a:cs typeface="Open Sans Light" panose="020B03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Light" pitchFamily="2"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8VBtsi8RC2g"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AD1AA4-AA25-42A2-93C5-A8139175BAA9}"/>
              </a:ext>
            </a:extLst>
          </p:cNvPr>
          <p:cNvSpPr>
            <a:spLocks noGrp="1"/>
          </p:cNvSpPr>
          <p:nvPr>
            <p:ph type="title"/>
          </p:nvPr>
        </p:nvSpPr>
        <p:spPr/>
        <p:txBody>
          <a:bodyPr/>
          <a:lstStyle/>
          <a:p>
            <a:r>
              <a:rPr lang="en-US" dirty="0"/>
              <a:t>Starter: </a:t>
            </a:r>
            <a:r>
              <a:rPr lang="en-US" dirty="0" err="1"/>
              <a:t>BingOXO</a:t>
            </a:r>
            <a:endParaRPr lang="en-GB" dirty="0"/>
          </a:p>
        </p:txBody>
      </p:sp>
      <p:sp>
        <p:nvSpPr>
          <p:cNvPr id="3" name="Content Placeholder 2">
            <a:extLst>
              <a:ext uri="{FF2B5EF4-FFF2-40B4-BE49-F238E27FC236}">
                <a16:creationId xmlns:a16="http://schemas.microsoft.com/office/drawing/2014/main" id="{2E3059A2-3579-47A7-B68D-C0638BAF517D}"/>
              </a:ext>
            </a:extLst>
          </p:cNvPr>
          <p:cNvSpPr>
            <a:spLocks noGrp="1"/>
          </p:cNvSpPr>
          <p:nvPr>
            <p:ph sz="half" idx="1"/>
          </p:nvPr>
        </p:nvSpPr>
        <p:spPr>
          <a:xfrm>
            <a:off x="266700" y="1825624"/>
            <a:ext cx="3898900" cy="4537075"/>
          </a:xfrm>
        </p:spPr>
        <p:txBody>
          <a:bodyPr>
            <a:normAutofit fontScale="62500" lnSpcReduction="20000"/>
          </a:bodyPr>
          <a:lstStyle/>
          <a:p>
            <a:pPr>
              <a:buFont typeface="Courier New" panose="02070309020205020404" pitchFamily="49" charset="0"/>
              <a:buChar char="o"/>
            </a:pPr>
            <a:r>
              <a:rPr lang="en-GB" sz="3600" dirty="0">
                <a:effectLst/>
              </a:rPr>
              <a:t>Draw a ‘noughts and crosses’ grid</a:t>
            </a:r>
          </a:p>
          <a:p>
            <a:pPr>
              <a:buFont typeface="Courier New" panose="02070309020205020404" pitchFamily="49" charset="0"/>
              <a:buChar char="o"/>
            </a:pPr>
            <a:r>
              <a:rPr lang="en-GB" sz="3600" dirty="0">
                <a:effectLst/>
              </a:rPr>
              <a:t>Write one word, from the following into each space. Pick any 9. </a:t>
            </a:r>
            <a:endParaRPr lang="en-US" sz="3600" dirty="0"/>
          </a:p>
          <a:p>
            <a:pPr marL="0" indent="0">
              <a:buNone/>
            </a:pPr>
            <a:endParaRPr lang="en-US" sz="3600" dirty="0"/>
          </a:p>
          <a:p>
            <a:pPr>
              <a:buFont typeface="Courier New" panose="02070309020205020404" pitchFamily="49" charset="0"/>
              <a:buChar char="o"/>
            </a:pPr>
            <a:r>
              <a:rPr lang="en-US" sz="3600" dirty="0"/>
              <a:t>Listen carefully to the definitions. Cross out the word on your grid.</a:t>
            </a:r>
          </a:p>
          <a:p>
            <a:pPr marL="0" indent="0">
              <a:buNone/>
            </a:pPr>
            <a:br>
              <a:rPr lang="en-US" sz="3600" dirty="0"/>
            </a:br>
            <a:r>
              <a:rPr lang="en-US" sz="3600" dirty="0"/>
              <a:t>Shout out ‘Allahu Akbar’ as soon as you get a line of 3. </a:t>
            </a:r>
          </a:p>
          <a:p>
            <a:pPr>
              <a:buFont typeface="Courier New" panose="02070309020205020404" pitchFamily="49" charset="0"/>
              <a:buChar char="o"/>
            </a:pPr>
            <a:endParaRPr lang="en-GB" sz="3600" dirty="0"/>
          </a:p>
          <a:p>
            <a:endParaRPr lang="en-GB" dirty="0"/>
          </a:p>
        </p:txBody>
      </p:sp>
      <p:sp>
        <p:nvSpPr>
          <p:cNvPr id="5" name="Content Placeholder 4">
            <a:extLst>
              <a:ext uri="{FF2B5EF4-FFF2-40B4-BE49-F238E27FC236}">
                <a16:creationId xmlns:a16="http://schemas.microsoft.com/office/drawing/2014/main" id="{AAFEB9E3-B26A-4B4B-B613-D181855F257D}"/>
              </a:ext>
            </a:extLst>
          </p:cNvPr>
          <p:cNvSpPr>
            <a:spLocks noGrp="1"/>
          </p:cNvSpPr>
          <p:nvPr>
            <p:ph sz="half" idx="2"/>
          </p:nvPr>
        </p:nvSpPr>
        <p:spPr>
          <a:xfrm>
            <a:off x="4572000" y="1511300"/>
            <a:ext cx="4305300" cy="4981574"/>
          </a:xfrm>
          <a:prstGeom prst="roundRect">
            <a:avLst/>
          </a:prstGeom>
          <a:solidFill>
            <a:srgbClr val="F1EAE3">
              <a:alpha val="60000"/>
            </a:srgbClr>
          </a:solidFill>
        </p:spPr>
        <p:txBody>
          <a:bodyPr>
            <a:normAutofit fontScale="62500" lnSpcReduction="20000"/>
          </a:bodyPr>
          <a:lstStyle/>
          <a:p>
            <a:pPr marL="514350" indent="-514350">
              <a:buFont typeface="+mj-lt"/>
              <a:buAutoNum type="arabicPeriod"/>
            </a:pPr>
            <a:r>
              <a:rPr lang="en-US" sz="2800" dirty="0" err="1"/>
              <a:t>Tilawah</a:t>
            </a:r>
            <a:r>
              <a:rPr lang="en-US" sz="2800" dirty="0"/>
              <a:t> </a:t>
            </a:r>
          </a:p>
          <a:p>
            <a:pPr marL="514350" indent="-514350">
              <a:buFont typeface="+mj-lt"/>
              <a:buAutoNum type="arabicPeriod"/>
            </a:pPr>
            <a:r>
              <a:rPr lang="en-US" dirty="0" err="1"/>
              <a:t>Khushu</a:t>
            </a:r>
            <a:endParaRPr lang="en-US" dirty="0"/>
          </a:p>
          <a:p>
            <a:pPr marL="514350" indent="-514350">
              <a:buFont typeface="+mj-lt"/>
              <a:buAutoNum type="arabicPeriod"/>
            </a:pPr>
            <a:r>
              <a:rPr lang="en-US" sz="2800" dirty="0"/>
              <a:t>Sajdah</a:t>
            </a:r>
          </a:p>
          <a:p>
            <a:pPr marL="514350" indent="-514350">
              <a:buFont typeface="+mj-lt"/>
              <a:buAutoNum type="arabicPeriod"/>
            </a:pPr>
            <a:r>
              <a:rPr lang="en-US" sz="2800" dirty="0" err="1"/>
              <a:t>Tartil</a:t>
            </a:r>
            <a:endParaRPr lang="en-US" sz="2800" dirty="0"/>
          </a:p>
          <a:p>
            <a:pPr marL="514350" indent="-514350">
              <a:buFont typeface="+mj-lt"/>
              <a:buAutoNum type="arabicPeriod"/>
            </a:pPr>
            <a:r>
              <a:rPr lang="en-US" dirty="0" err="1"/>
              <a:t>Ubudiyyah</a:t>
            </a:r>
            <a:endParaRPr lang="en-US" sz="2800" dirty="0"/>
          </a:p>
          <a:p>
            <a:pPr marL="514350" indent="-514350">
              <a:buFont typeface="+mj-lt"/>
              <a:buAutoNum type="arabicPeriod"/>
            </a:pPr>
            <a:r>
              <a:rPr lang="ar-IQ" sz="2800" dirty="0"/>
              <a:t>صَلِّ</a:t>
            </a:r>
            <a:endParaRPr lang="en-US" sz="2800" dirty="0"/>
          </a:p>
          <a:p>
            <a:pPr marL="514350" indent="-514350">
              <a:buFont typeface="+mj-lt"/>
              <a:buAutoNum type="arabicPeriod"/>
            </a:pPr>
            <a:r>
              <a:rPr lang="en-US" sz="2800" dirty="0"/>
              <a:t>Praised</a:t>
            </a:r>
          </a:p>
          <a:p>
            <a:pPr marL="514350" indent="-514350">
              <a:buFont typeface="+mj-lt"/>
              <a:buAutoNum type="arabicPeriod"/>
            </a:pPr>
            <a:r>
              <a:rPr lang="en-US" sz="2800" dirty="0" err="1"/>
              <a:t>Tadabbur</a:t>
            </a:r>
            <a:endParaRPr lang="en-US" sz="2800" dirty="0"/>
          </a:p>
          <a:p>
            <a:pPr marL="514350" indent="-514350">
              <a:buFont typeface="+mj-lt"/>
              <a:buAutoNum type="arabicPeriod"/>
            </a:pPr>
            <a:r>
              <a:rPr lang="en-US" dirty="0"/>
              <a:t>Ihsan</a:t>
            </a:r>
            <a:endParaRPr lang="en-US" sz="2800" dirty="0"/>
          </a:p>
          <a:p>
            <a:pPr marL="514350" indent="-514350">
              <a:buFont typeface="+mj-lt"/>
              <a:buAutoNum type="arabicPeriod"/>
            </a:pPr>
            <a:r>
              <a:rPr lang="en-US" sz="2800" dirty="0" err="1"/>
              <a:t>Taghanni</a:t>
            </a:r>
            <a:r>
              <a:rPr lang="en-US" sz="2800" dirty="0"/>
              <a:t>(n)</a:t>
            </a:r>
          </a:p>
          <a:p>
            <a:pPr marL="514350" indent="-514350">
              <a:buFont typeface="+mj-lt"/>
              <a:buAutoNum type="arabicPeriod"/>
            </a:pPr>
            <a:r>
              <a:rPr lang="en-US" dirty="0" err="1"/>
              <a:t>Taqwa</a:t>
            </a:r>
            <a:endParaRPr lang="en-US" dirty="0"/>
          </a:p>
          <a:p>
            <a:pPr marL="514350" indent="-514350">
              <a:buFont typeface="+mj-lt"/>
              <a:buAutoNum type="arabicPeriod"/>
            </a:pPr>
            <a:r>
              <a:rPr lang="en-US" dirty="0"/>
              <a:t>Apathy</a:t>
            </a:r>
          </a:p>
          <a:p>
            <a:pPr marL="514350" indent="-514350">
              <a:buFont typeface="+mj-lt"/>
              <a:buAutoNum type="arabicPeriod"/>
            </a:pPr>
            <a:r>
              <a:rPr lang="en-US" dirty="0"/>
              <a:t>Hedonism</a:t>
            </a:r>
          </a:p>
          <a:p>
            <a:pPr marL="514350" indent="-514350">
              <a:buFont typeface="+mj-lt"/>
              <a:buAutoNum type="arabicPeriod"/>
            </a:pPr>
            <a:r>
              <a:rPr lang="en-US" dirty="0"/>
              <a:t>Materialism</a:t>
            </a:r>
          </a:p>
          <a:p>
            <a:endParaRPr lang="en-GB" dirty="0"/>
          </a:p>
        </p:txBody>
      </p:sp>
    </p:spTree>
    <p:extLst>
      <p:ext uri="{BB962C8B-B14F-4D97-AF65-F5344CB8AC3E}">
        <p14:creationId xmlns:p14="http://schemas.microsoft.com/office/powerpoint/2010/main" val="37798369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C625A4-9724-4F20-A4E7-3E0461E4360D}"/>
              </a:ext>
            </a:extLst>
          </p:cNvPr>
          <p:cNvSpPr>
            <a:spLocks noGrp="1"/>
          </p:cNvSpPr>
          <p:nvPr>
            <p:ph type="title"/>
          </p:nvPr>
        </p:nvSpPr>
        <p:spPr/>
        <p:txBody>
          <a:bodyPr/>
          <a:lstStyle/>
          <a:p>
            <a:r>
              <a:rPr lang="en-GB" dirty="0"/>
              <a:t>Story Time</a:t>
            </a:r>
          </a:p>
        </p:txBody>
      </p:sp>
      <p:sp>
        <p:nvSpPr>
          <p:cNvPr id="3" name="Content Placeholder 2">
            <a:extLst>
              <a:ext uri="{FF2B5EF4-FFF2-40B4-BE49-F238E27FC236}">
                <a16:creationId xmlns:a16="http://schemas.microsoft.com/office/drawing/2014/main" id="{BF6C3725-5DD3-4DB7-8191-F6B1591312C4}"/>
              </a:ext>
            </a:extLst>
          </p:cNvPr>
          <p:cNvSpPr>
            <a:spLocks noGrp="1"/>
          </p:cNvSpPr>
          <p:nvPr>
            <p:ph idx="1"/>
          </p:nvPr>
        </p:nvSpPr>
        <p:spPr/>
        <p:txBody>
          <a:bodyPr/>
          <a:lstStyle/>
          <a:p>
            <a:pPr marL="0" indent="0" algn="ctr">
              <a:buNone/>
            </a:pPr>
            <a:r>
              <a:rPr lang="en-GB" dirty="0"/>
              <a:t>When do we pray this </a:t>
            </a:r>
            <a:r>
              <a:rPr lang="en-GB" dirty="0" err="1"/>
              <a:t>du‘a</a:t>
            </a:r>
            <a:r>
              <a:rPr lang="en-GB" dirty="0"/>
              <a:t>?</a:t>
            </a:r>
          </a:p>
          <a:p>
            <a:endParaRPr lang="en-GB" dirty="0"/>
          </a:p>
          <a:p>
            <a:pPr marL="0" indent="0" algn="ctr" rtl="1">
              <a:buNone/>
            </a:pPr>
            <a:r>
              <a:rPr lang="ar-SA" sz="2800" dirty="0">
                <a:effectLst/>
                <a:highlight>
                  <a:srgbClr val="D3C0B2"/>
                </a:highlight>
                <a:latin typeface="KFGQPC Uthman Taha Naskh" panose="02000000000000000000" pitchFamily="2" charset="-78"/>
                <a:ea typeface="Calibri" panose="020F0502020204030204" pitchFamily="34" charset="0"/>
                <a:cs typeface="KFGQPC Uthman Taha Naskh" panose="02000000000000000000" pitchFamily="2" charset="-78"/>
              </a:rPr>
              <a:t>اَللّٰهُ أَكْبَرُ كَبِيْرًا ، وَالْحَمْدُ لِلّٰهِ كَثِيْرًا ، وَسُبْحَانَ اللهِ بُكْرَةً وَّأَصِيْلًا. </a:t>
            </a:r>
            <a:endParaRPr lang="en-GB" sz="2800" dirty="0">
              <a:effectLst/>
              <a:highlight>
                <a:srgbClr val="D3C0B2"/>
              </a:highlight>
              <a:latin typeface="KFGQPC Uthman Taha Naskh" panose="02000000000000000000" pitchFamily="2" charset="-78"/>
              <a:ea typeface="Calibri" panose="020F0502020204030204" pitchFamily="34" charset="0"/>
              <a:cs typeface="KFGQPC Uthman Taha Naskh" panose="02000000000000000000" pitchFamily="2" charset="-78"/>
            </a:endParaRPr>
          </a:p>
          <a:p>
            <a:endParaRPr lang="en-GB" dirty="0"/>
          </a:p>
        </p:txBody>
      </p:sp>
    </p:spTree>
    <p:extLst>
      <p:ext uri="{BB962C8B-B14F-4D97-AF65-F5344CB8AC3E}">
        <p14:creationId xmlns:p14="http://schemas.microsoft.com/office/powerpoint/2010/main" val="40897233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85DC8B-5FD3-4478-BD10-00B2A71D2E84}"/>
              </a:ext>
            </a:extLst>
          </p:cNvPr>
          <p:cNvSpPr>
            <a:spLocks noGrp="1"/>
          </p:cNvSpPr>
          <p:nvPr>
            <p:ph type="title"/>
          </p:nvPr>
        </p:nvSpPr>
        <p:spPr/>
        <p:txBody>
          <a:bodyPr/>
          <a:lstStyle/>
          <a:p>
            <a:r>
              <a:rPr lang="en-US" dirty="0"/>
              <a:t>Plenary</a:t>
            </a:r>
            <a:endParaRPr lang="en-GB" dirty="0"/>
          </a:p>
        </p:txBody>
      </p:sp>
      <p:sp>
        <p:nvSpPr>
          <p:cNvPr id="3" name="Content Placeholder 2">
            <a:extLst>
              <a:ext uri="{FF2B5EF4-FFF2-40B4-BE49-F238E27FC236}">
                <a16:creationId xmlns:a16="http://schemas.microsoft.com/office/drawing/2014/main" id="{51DE31DE-0E2F-4090-BDE3-9F207673665A}"/>
              </a:ext>
            </a:extLst>
          </p:cNvPr>
          <p:cNvSpPr>
            <a:spLocks noGrp="1"/>
          </p:cNvSpPr>
          <p:nvPr>
            <p:ph idx="1"/>
          </p:nvPr>
        </p:nvSpPr>
        <p:spPr/>
        <p:txBody>
          <a:bodyPr>
            <a:normAutofit fontScale="70000" lnSpcReduction="20000"/>
          </a:bodyPr>
          <a:lstStyle/>
          <a:p>
            <a:pPr marL="514350" indent="-514350">
              <a:buFont typeface="+mj-lt"/>
              <a:buAutoNum type="arabicParenR"/>
            </a:pPr>
            <a:r>
              <a:rPr lang="en-US" dirty="0"/>
              <a:t>What 3 things should we intend to purify ourselves from when doing wudu?</a:t>
            </a:r>
          </a:p>
          <a:p>
            <a:pPr marL="514350" indent="-514350">
              <a:buFont typeface="+mj-lt"/>
              <a:buAutoNum type="arabicParenR"/>
            </a:pPr>
            <a:r>
              <a:rPr lang="en-GB" dirty="0"/>
              <a:t>For every step we take to the masjid, what reward can we hope for?</a:t>
            </a:r>
          </a:p>
          <a:p>
            <a:pPr marL="514350" indent="-514350">
              <a:buFont typeface="+mj-lt"/>
              <a:buAutoNum type="arabicParenR"/>
            </a:pPr>
            <a:r>
              <a:rPr lang="en-GB" dirty="0"/>
              <a:t>When saying the takbir, what should we feel in our hearts?</a:t>
            </a:r>
          </a:p>
          <a:p>
            <a:pPr marL="514350" indent="-514350">
              <a:buFont typeface="+mj-lt"/>
              <a:buAutoNum type="arabicParenR"/>
            </a:pPr>
            <a:r>
              <a:rPr lang="en-GB" dirty="0"/>
              <a:t>What does the ‘</a:t>
            </a:r>
            <a:r>
              <a:rPr lang="en-GB" dirty="0" err="1"/>
              <a:t>ba</a:t>
            </a:r>
            <a:r>
              <a:rPr lang="en-GB" dirty="0"/>
              <a:t>’ in the </a:t>
            </a:r>
            <a:r>
              <a:rPr lang="en-GB" dirty="0" err="1"/>
              <a:t>basmalah</a:t>
            </a:r>
            <a:r>
              <a:rPr lang="en-GB" dirty="0"/>
              <a:t> denote?</a:t>
            </a:r>
          </a:p>
          <a:p>
            <a:pPr marL="514350" indent="-514350">
              <a:buFont typeface="+mj-lt"/>
              <a:buAutoNum type="arabicParenR"/>
            </a:pPr>
            <a:r>
              <a:rPr lang="en-GB" dirty="0"/>
              <a:t>What should we intend when we say ‘Amin’?</a:t>
            </a:r>
          </a:p>
          <a:p>
            <a:pPr marL="514350" indent="-514350">
              <a:buFont typeface="+mj-lt"/>
              <a:buAutoNum type="arabicParenR"/>
            </a:pPr>
            <a:r>
              <a:rPr lang="en-GB" dirty="0"/>
              <a:t>How can we bow mentally in </a:t>
            </a:r>
            <a:r>
              <a:rPr lang="en-GB" dirty="0" err="1"/>
              <a:t>ruku</a:t>
            </a:r>
            <a:r>
              <a:rPr lang="en-GB" dirty="0"/>
              <a:t>?</a:t>
            </a:r>
          </a:p>
          <a:p>
            <a:pPr marL="514350" indent="-514350">
              <a:buFont typeface="+mj-lt"/>
              <a:buAutoNum type="arabicParenR"/>
            </a:pPr>
            <a:r>
              <a:rPr lang="en-GB" dirty="0"/>
              <a:t>What is the secret of sujud?</a:t>
            </a:r>
          </a:p>
          <a:p>
            <a:pPr marL="514350" indent="-514350">
              <a:buFont typeface="+mj-lt"/>
              <a:buAutoNum type="arabicParenR"/>
            </a:pPr>
            <a:r>
              <a:rPr lang="en-GB" dirty="0"/>
              <a:t>Why should we feel happy when we send </a:t>
            </a:r>
            <a:r>
              <a:rPr lang="en-GB" dirty="0" err="1"/>
              <a:t>salam</a:t>
            </a:r>
            <a:r>
              <a:rPr lang="en-GB" dirty="0"/>
              <a:t> upon the Prophet </a:t>
            </a:r>
            <a:r>
              <a:rPr lang="en-GB" dirty="0">
                <a:latin typeface="KFGQPC Arabic Symbols 01" panose="02000000000000000000" pitchFamily="2" charset="2"/>
              </a:rPr>
              <a:t>g</a:t>
            </a:r>
            <a:r>
              <a:rPr lang="en-GB" dirty="0"/>
              <a:t>?</a:t>
            </a:r>
          </a:p>
          <a:p>
            <a:pPr marL="514350" indent="-514350">
              <a:buFont typeface="+mj-lt"/>
              <a:buAutoNum type="arabicParenR"/>
            </a:pPr>
            <a:r>
              <a:rPr lang="en-GB" dirty="0"/>
              <a:t>How should we feel after we have finished our salah?</a:t>
            </a:r>
          </a:p>
          <a:p>
            <a:pPr marL="514350" indent="-514350">
              <a:buFont typeface="+mj-lt"/>
              <a:buAutoNum type="arabicParenR"/>
            </a:pPr>
            <a:r>
              <a:rPr lang="en-GB" dirty="0"/>
              <a:t>What is salah a manifestation of?</a:t>
            </a:r>
          </a:p>
          <a:p>
            <a:endParaRPr lang="en-GB" dirty="0"/>
          </a:p>
          <a:p>
            <a:endParaRPr lang="en-US" dirty="0"/>
          </a:p>
        </p:txBody>
      </p:sp>
    </p:spTree>
    <p:extLst>
      <p:ext uri="{BB962C8B-B14F-4D97-AF65-F5344CB8AC3E}">
        <p14:creationId xmlns:p14="http://schemas.microsoft.com/office/powerpoint/2010/main" val="13410571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DC7432-1198-2D4D-A371-C63F262043A4}"/>
              </a:ext>
            </a:extLst>
          </p:cNvPr>
          <p:cNvSpPr>
            <a:spLocks noGrp="1"/>
          </p:cNvSpPr>
          <p:nvPr>
            <p:ph type="title"/>
          </p:nvPr>
        </p:nvSpPr>
        <p:spPr/>
        <p:txBody>
          <a:bodyPr/>
          <a:lstStyle/>
          <a:p>
            <a:r>
              <a:rPr lang="en-GB" dirty="0"/>
              <a:t>Practising What We’re Learning</a:t>
            </a:r>
          </a:p>
        </p:txBody>
      </p:sp>
      <p:sp>
        <p:nvSpPr>
          <p:cNvPr id="3" name="Content Placeholder 2">
            <a:extLst>
              <a:ext uri="{FF2B5EF4-FFF2-40B4-BE49-F238E27FC236}">
                <a16:creationId xmlns:a16="http://schemas.microsoft.com/office/drawing/2014/main" id="{A1702528-638B-85F3-1177-C799C7637DC1}"/>
              </a:ext>
            </a:extLst>
          </p:cNvPr>
          <p:cNvSpPr>
            <a:spLocks noGrp="1"/>
          </p:cNvSpPr>
          <p:nvPr>
            <p:ph idx="1"/>
          </p:nvPr>
        </p:nvSpPr>
        <p:spPr/>
        <p:txBody>
          <a:bodyPr>
            <a:normAutofit/>
          </a:bodyPr>
          <a:lstStyle/>
          <a:p>
            <a:pPr marL="0" indent="0">
              <a:buNone/>
            </a:pPr>
            <a:endParaRPr lang="en-GB" sz="4000" dirty="0"/>
          </a:p>
          <a:p>
            <a:pPr marL="0" indent="0">
              <a:buNone/>
            </a:pPr>
            <a:r>
              <a:rPr lang="en-GB" sz="4000" dirty="0"/>
              <a:t>Let us </a:t>
            </a:r>
            <a:r>
              <a:rPr lang="en-GB" sz="4000" dirty="0" err="1"/>
              <a:t>pray_______with</a:t>
            </a:r>
            <a:r>
              <a:rPr lang="en-GB" sz="4000" dirty="0"/>
              <a:t> the highest level of khushu we can, with the help of Allah </a:t>
            </a:r>
            <a:r>
              <a:rPr lang="en-GB" sz="4000" dirty="0">
                <a:latin typeface="KFGQPC Arabic Symbols 01" panose="02000000000000000000" pitchFamily="2" charset="2"/>
              </a:rPr>
              <a:t>b</a:t>
            </a:r>
          </a:p>
        </p:txBody>
      </p:sp>
    </p:spTree>
    <p:extLst>
      <p:ext uri="{BB962C8B-B14F-4D97-AF65-F5344CB8AC3E}">
        <p14:creationId xmlns:p14="http://schemas.microsoft.com/office/powerpoint/2010/main" val="12615867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solidFill>
          <a:srgbClr val="D6C1AE"/>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F96FC-2DBA-4E9C-940D-FCD698042059}"/>
              </a:ext>
            </a:extLst>
          </p:cNvPr>
          <p:cNvSpPr>
            <a:spLocks noGrp="1"/>
          </p:cNvSpPr>
          <p:nvPr>
            <p:ph type="title"/>
          </p:nvPr>
        </p:nvSpPr>
        <p:spPr>
          <a:xfrm>
            <a:off x="3316287" y="984251"/>
            <a:ext cx="2511425" cy="730249"/>
          </a:xfrm>
        </p:spPr>
        <p:txBody>
          <a:bodyPr>
            <a:normAutofit/>
          </a:bodyPr>
          <a:lstStyle/>
          <a:p>
            <a:pPr algn="ctr"/>
            <a:r>
              <a:rPr lang="en-GB" sz="2800" dirty="0">
                <a:solidFill>
                  <a:srgbClr val="ECEEF0"/>
                </a:solidFill>
                <a:latin typeface="Mulish Light" pitchFamily="2" charset="0"/>
              </a:rPr>
              <a:t>Lesson 5</a:t>
            </a:r>
          </a:p>
        </p:txBody>
      </p:sp>
      <p:sp>
        <p:nvSpPr>
          <p:cNvPr id="3" name="Content Placeholder 2">
            <a:extLst>
              <a:ext uri="{FF2B5EF4-FFF2-40B4-BE49-F238E27FC236}">
                <a16:creationId xmlns:a16="http://schemas.microsoft.com/office/drawing/2014/main" id="{C5051710-C9B9-4409-9FE3-055FC197E598}"/>
              </a:ext>
            </a:extLst>
          </p:cNvPr>
          <p:cNvSpPr>
            <a:spLocks noGrp="1"/>
          </p:cNvSpPr>
          <p:nvPr>
            <p:ph idx="1"/>
          </p:nvPr>
        </p:nvSpPr>
        <p:spPr/>
        <p:txBody>
          <a:bodyPr>
            <a:normAutofit/>
          </a:bodyPr>
          <a:lstStyle/>
          <a:p>
            <a:pPr marL="0" indent="0" algn="ctr">
              <a:buNone/>
            </a:pPr>
            <a:r>
              <a:rPr lang="en-US" sz="8800" dirty="0">
                <a:solidFill>
                  <a:srgbClr val="B25E45"/>
                </a:solidFill>
                <a:latin typeface="Cabin Medium" panose="00000600000000000000" pitchFamily="2" charset="0"/>
              </a:rPr>
              <a:t>A Journey Through Salah</a:t>
            </a:r>
          </a:p>
          <a:p>
            <a:pPr marL="0" indent="0" algn="ctr">
              <a:buNone/>
            </a:pPr>
            <a:r>
              <a:rPr lang="en-US" sz="3600" dirty="0">
                <a:solidFill>
                  <a:schemeClr val="tx1">
                    <a:lumMod val="50000"/>
                    <a:lumOff val="50000"/>
                  </a:schemeClr>
                </a:solidFill>
              </a:rPr>
              <a:t>Reflecting on the Inner Dimensions</a:t>
            </a:r>
          </a:p>
        </p:txBody>
      </p:sp>
      <p:pic>
        <p:nvPicPr>
          <p:cNvPr id="4" name="Picture 3">
            <a:extLst>
              <a:ext uri="{FF2B5EF4-FFF2-40B4-BE49-F238E27FC236}">
                <a16:creationId xmlns:a16="http://schemas.microsoft.com/office/drawing/2014/main" id="{F5AE0351-44AC-4439-81FA-45F59E7270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1559" y="5529344"/>
            <a:ext cx="1400881" cy="1098000"/>
          </a:xfrm>
          <a:prstGeom prst="rect">
            <a:avLst/>
          </a:prstGeom>
        </p:spPr>
      </p:pic>
      <p:sp>
        <p:nvSpPr>
          <p:cNvPr id="5" name="TextBox 4">
            <a:extLst>
              <a:ext uri="{FF2B5EF4-FFF2-40B4-BE49-F238E27FC236}">
                <a16:creationId xmlns:a16="http://schemas.microsoft.com/office/drawing/2014/main" id="{81191EB7-6CA4-48CD-B9CC-D771C719E462}"/>
              </a:ext>
            </a:extLst>
          </p:cNvPr>
          <p:cNvSpPr txBox="1"/>
          <p:nvPr/>
        </p:nvSpPr>
        <p:spPr>
          <a:xfrm>
            <a:off x="7524328" y="247264"/>
            <a:ext cx="1619672" cy="408623"/>
          </a:xfrm>
          <a:prstGeom prst="roundRect">
            <a:avLst/>
          </a:prstGeom>
          <a:solidFill>
            <a:srgbClr val="B25E45"/>
          </a:solidFill>
        </p:spPr>
        <p:txBody>
          <a:bodyPr wrap="square" rtlCol="0">
            <a:spAutoFit/>
          </a:bodyPr>
          <a:lstStyle/>
          <a:p>
            <a:pPr algn="ctr"/>
            <a:r>
              <a:rPr lang="en-US" dirty="0">
                <a:solidFill>
                  <a:schemeClr val="bg1"/>
                </a:solidFill>
                <a:latin typeface="Cabin" panose="00000500000000000000" pitchFamily="2" charset="0"/>
              </a:rPr>
              <a:t>Year 10</a:t>
            </a:r>
            <a:endParaRPr lang="en-GB" dirty="0">
              <a:solidFill>
                <a:schemeClr val="bg1"/>
              </a:solidFill>
              <a:latin typeface="Cabin" panose="00000500000000000000" pitchFamily="2" charset="0"/>
            </a:endParaRPr>
          </a:p>
        </p:txBody>
      </p:sp>
    </p:spTree>
    <p:extLst>
      <p:ext uri="{BB962C8B-B14F-4D97-AF65-F5344CB8AC3E}">
        <p14:creationId xmlns:p14="http://schemas.microsoft.com/office/powerpoint/2010/main" val="933162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A5B104-1BDA-4BEE-B525-10DBAA42C0C7}"/>
              </a:ext>
            </a:extLst>
          </p:cNvPr>
          <p:cNvSpPr>
            <a:spLocks noGrp="1"/>
          </p:cNvSpPr>
          <p:nvPr>
            <p:ph type="title"/>
          </p:nvPr>
        </p:nvSpPr>
        <p:spPr/>
        <p:txBody>
          <a:bodyPr/>
          <a:lstStyle/>
          <a:p>
            <a:r>
              <a:rPr lang="en-GB" dirty="0"/>
              <a:t>LOs</a:t>
            </a:r>
          </a:p>
        </p:txBody>
      </p:sp>
      <p:sp>
        <p:nvSpPr>
          <p:cNvPr id="3" name="Content Placeholder 2">
            <a:extLst>
              <a:ext uri="{FF2B5EF4-FFF2-40B4-BE49-F238E27FC236}">
                <a16:creationId xmlns:a16="http://schemas.microsoft.com/office/drawing/2014/main" id="{25500A6D-D200-4611-96D8-8E3024F7F24A}"/>
              </a:ext>
            </a:extLst>
          </p:cNvPr>
          <p:cNvSpPr>
            <a:spLocks noGrp="1"/>
          </p:cNvSpPr>
          <p:nvPr>
            <p:ph idx="1"/>
          </p:nvPr>
        </p:nvSpPr>
        <p:spPr/>
        <p:txBody>
          <a:bodyPr/>
          <a:lstStyle/>
          <a:p>
            <a:pPr>
              <a:buFont typeface="Courier New" panose="02070309020205020404" pitchFamily="49" charset="0"/>
              <a:buChar char="o"/>
            </a:pPr>
            <a:r>
              <a:rPr lang="en-GB" dirty="0"/>
              <a:t>To explain the significance of each posture of salah</a:t>
            </a:r>
          </a:p>
          <a:p>
            <a:pPr>
              <a:buFont typeface="Courier New" panose="02070309020205020404" pitchFamily="49" charset="0"/>
              <a:buChar char="o"/>
            </a:pPr>
            <a:r>
              <a:rPr lang="en-GB" dirty="0"/>
              <a:t>To memorise two additional </a:t>
            </a:r>
            <a:r>
              <a:rPr lang="en-GB" dirty="0" err="1"/>
              <a:t>du‘as</a:t>
            </a:r>
            <a:r>
              <a:rPr lang="en-GB" dirty="0"/>
              <a:t> for sujud</a:t>
            </a:r>
          </a:p>
        </p:txBody>
      </p:sp>
    </p:spTree>
    <p:extLst>
      <p:ext uri="{BB962C8B-B14F-4D97-AF65-F5344CB8AC3E}">
        <p14:creationId xmlns:p14="http://schemas.microsoft.com/office/powerpoint/2010/main" val="29003103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D6C1AE"/>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846A9-12A9-47CD-88C3-0B101DFB8A90}"/>
              </a:ext>
            </a:extLst>
          </p:cNvPr>
          <p:cNvSpPr>
            <a:spLocks noGrp="1"/>
          </p:cNvSpPr>
          <p:nvPr>
            <p:ph type="title"/>
          </p:nvPr>
        </p:nvSpPr>
        <p:spPr>
          <a:xfrm>
            <a:off x="0" y="1917700"/>
            <a:ext cx="2806700" cy="3916364"/>
          </a:xfrm>
        </p:spPr>
        <p:txBody>
          <a:bodyPr>
            <a:noAutofit/>
          </a:bodyPr>
          <a:lstStyle/>
          <a:p>
            <a:r>
              <a:rPr lang="en-GB" sz="48100" dirty="0">
                <a:solidFill>
                  <a:srgbClr val="B25E45"/>
                </a:solidFill>
                <a:latin typeface="Arial" panose="020B0604020202020204" pitchFamily="34" charset="0"/>
                <a:cs typeface="Arial" panose="020B0604020202020204" pitchFamily="34" charset="0"/>
              </a:rPr>
              <a:t>“</a:t>
            </a:r>
          </a:p>
        </p:txBody>
      </p:sp>
      <p:sp>
        <p:nvSpPr>
          <p:cNvPr id="3" name="Content Placeholder 2">
            <a:extLst>
              <a:ext uri="{FF2B5EF4-FFF2-40B4-BE49-F238E27FC236}">
                <a16:creationId xmlns:a16="http://schemas.microsoft.com/office/drawing/2014/main" id="{7C5D6200-0C0A-46D6-9E70-B7449A576B5B}"/>
              </a:ext>
            </a:extLst>
          </p:cNvPr>
          <p:cNvSpPr>
            <a:spLocks noGrp="1"/>
          </p:cNvSpPr>
          <p:nvPr>
            <p:ph idx="1"/>
          </p:nvPr>
        </p:nvSpPr>
        <p:spPr>
          <a:xfrm>
            <a:off x="2349500" y="1270000"/>
            <a:ext cx="6165850" cy="4906963"/>
          </a:xfrm>
        </p:spPr>
        <p:txBody>
          <a:bodyPr/>
          <a:lstStyle/>
          <a:p>
            <a:pPr marL="0" indent="0">
              <a:buNone/>
            </a:pPr>
            <a:r>
              <a:rPr lang="en-GB" dirty="0"/>
              <a:t>“When you stand in prayer, stand in obedience and humility as Allah </a:t>
            </a:r>
            <a:r>
              <a:rPr lang="en-GB" dirty="0">
                <a:latin typeface="KFGQPC Arabic Symbols 01" panose="02000000000000000000" pitchFamily="2" charset="2"/>
              </a:rPr>
              <a:t>b</a:t>
            </a:r>
            <a:r>
              <a:rPr lang="en-GB" dirty="0"/>
              <a:t> has ordered you. Beware of negligence and looking here and there. Beware of looking at something else whilst Allah is looking at you. Beware of asking Allah </a:t>
            </a:r>
            <a:r>
              <a:rPr lang="en-GB" dirty="0">
                <a:latin typeface="KFGQPC Arabic Symbols 01" panose="02000000000000000000" pitchFamily="2" charset="2"/>
              </a:rPr>
              <a:t>b</a:t>
            </a:r>
            <a:r>
              <a:rPr lang="en-GB" dirty="0"/>
              <a:t> for Paradise and seeking His protection from the Hell-fire, yet your heart is heedless, and you do not know what your tongue is saying.”</a:t>
            </a:r>
          </a:p>
          <a:p>
            <a:pPr marL="0" indent="0">
              <a:buNone/>
            </a:pPr>
            <a:r>
              <a:rPr lang="en-GB" dirty="0"/>
              <a:t>- al-</a:t>
            </a:r>
            <a:r>
              <a:rPr lang="en-GB" dirty="0" err="1"/>
              <a:t>Ḥasan</a:t>
            </a:r>
            <a:r>
              <a:rPr lang="en-GB" dirty="0"/>
              <a:t> al-</a:t>
            </a:r>
            <a:r>
              <a:rPr lang="en-GB" dirty="0" err="1"/>
              <a:t>Baṣrī</a:t>
            </a:r>
            <a:r>
              <a:rPr lang="en-GB" dirty="0"/>
              <a:t> </a:t>
            </a:r>
            <a:r>
              <a:rPr lang="en-GB" dirty="0">
                <a:latin typeface="KFGQPC Arabic Symbols 01" panose="02000000000000000000" pitchFamily="2" charset="2"/>
              </a:rPr>
              <a:t></a:t>
            </a:r>
          </a:p>
          <a:p>
            <a:endParaRPr lang="en-GB" dirty="0"/>
          </a:p>
        </p:txBody>
      </p:sp>
    </p:spTree>
    <p:extLst>
      <p:ext uri="{BB962C8B-B14F-4D97-AF65-F5344CB8AC3E}">
        <p14:creationId xmlns:p14="http://schemas.microsoft.com/office/powerpoint/2010/main" val="42563094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E0EF379-D5A9-49A0-A11B-7207F48F61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a:extLst>
              <a:ext uri="{FF2B5EF4-FFF2-40B4-BE49-F238E27FC236}">
                <a16:creationId xmlns:a16="http://schemas.microsoft.com/office/drawing/2014/main" id="{5D4F3AC0-523C-4075-B3EF-7074E4AB28C1}"/>
              </a:ext>
            </a:extLst>
          </p:cNvPr>
          <p:cNvSpPr>
            <a:spLocks noGrp="1"/>
          </p:cNvSpPr>
          <p:nvPr>
            <p:ph type="title"/>
          </p:nvPr>
        </p:nvSpPr>
        <p:spPr>
          <a:solidFill>
            <a:srgbClr val="D6C1AE"/>
          </a:solidFill>
        </p:spPr>
        <p:txBody>
          <a:bodyPr/>
          <a:lstStyle/>
          <a:p>
            <a:r>
              <a:rPr lang="en-GB" dirty="0"/>
              <a:t>[A] Class Activity</a:t>
            </a:r>
          </a:p>
        </p:txBody>
      </p:sp>
      <p:sp>
        <p:nvSpPr>
          <p:cNvPr id="3" name="Content Placeholder 2">
            <a:extLst>
              <a:ext uri="{FF2B5EF4-FFF2-40B4-BE49-F238E27FC236}">
                <a16:creationId xmlns:a16="http://schemas.microsoft.com/office/drawing/2014/main" id="{F86658CF-1237-44AF-A3AB-83C1D9075333}"/>
              </a:ext>
            </a:extLst>
          </p:cNvPr>
          <p:cNvSpPr>
            <a:spLocks noGrp="1"/>
          </p:cNvSpPr>
          <p:nvPr>
            <p:ph idx="1"/>
          </p:nvPr>
        </p:nvSpPr>
        <p:spPr/>
        <p:txBody>
          <a:bodyPr/>
          <a:lstStyle/>
          <a:p>
            <a:endParaRPr lang="en-GB" dirty="0"/>
          </a:p>
        </p:txBody>
      </p:sp>
    </p:spTree>
    <p:extLst>
      <p:ext uri="{BB962C8B-B14F-4D97-AF65-F5344CB8AC3E}">
        <p14:creationId xmlns:p14="http://schemas.microsoft.com/office/powerpoint/2010/main" val="32571404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4FD94-4A33-4D3E-A827-69C14ED6BEA2}"/>
              </a:ext>
            </a:extLst>
          </p:cNvPr>
          <p:cNvSpPr>
            <a:spLocks noGrp="1"/>
          </p:cNvSpPr>
          <p:nvPr>
            <p:ph type="title"/>
          </p:nvPr>
        </p:nvSpPr>
        <p:spPr/>
        <p:txBody>
          <a:bodyPr/>
          <a:lstStyle/>
          <a:p>
            <a:r>
              <a:rPr lang="en-US" dirty="0" err="1"/>
              <a:t>Basmalah</a:t>
            </a:r>
            <a:endParaRPr lang="en-GB" dirty="0"/>
          </a:p>
        </p:txBody>
      </p:sp>
      <p:sp>
        <p:nvSpPr>
          <p:cNvPr id="3" name="Content Placeholder 2">
            <a:extLst>
              <a:ext uri="{FF2B5EF4-FFF2-40B4-BE49-F238E27FC236}">
                <a16:creationId xmlns:a16="http://schemas.microsoft.com/office/drawing/2014/main" id="{85C1AC60-B524-4A0F-9651-188AEF671504}"/>
              </a:ext>
            </a:extLst>
          </p:cNvPr>
          <p:cNvSpPr>
            <a:spLocks noGrp="1"/>
          </p:cNvSpPr>
          <p:nvPr>
            <p:ph idx="1"/>
          </p:nvPr>
        </p:nvSpPr>
        <p:spPr/>
        <p:txBody>
          <a:bodyPr>
            <a:normAutofit/>
          </a:bodyPr>
          <a:lstStyle/>
          <a:p>
            <a:pPr marL="0" indent="0">
              <a:buNone/>
            </a:pPr>
            <a:r>
              <a:rPr lang="en-GB" dirty="0">
                <a:effectLst/>
                <a:ea typeface="Calibri" panose="020F0502020204030204" pitchFamily="34" charset="0"/>
                <a:cs typeface="Arial" panose="020B0604020202020204" pitchFamily="34" charset="0"/>
              </a:rPr>
              <a:t>When we say “</a:t>
            </a:r>
            <a:r>
              <a:rPr lang="en-GB" dirty="0" err="1">
                <a:effectLst/>
                <a:ea typeface="Calibri" panose="020F0502020204030204" pitchFamily="34" charset="0"/>
                <a:cs typeface="Arial" panose="020B0604020202020204" pitchFamily="34" charset="0"/>
              </a:rPr>
              <a:t>bismillāh</a:t>
            </a:r>
            <a:r>
              <a:rPr lang="en-GB" dirty="0">
                <a:effectLst/>
                <a:ea typeface="Calibri" panose="020F0502020204030204" pitchFamily="34" charset="0"/>
                <a:cs typeface="Arial" panose="020B0604020202020204" pitchFamily="34" charset="0"/>
              </a:rPr>
              <a:t>” at the beginning of an action, we are </a:t>
            </a:r>
            <a:r>
              <a:rPr lang="en-GB" b="1" dirty="0">
                <a:effectLst/>
                <a:ea typeface="Calibri" panose="020F0502020204030204" pitchFamily="34" charset="0"/>
                <a:cs typeface="Arial" panose="020B0604020202020204" pitchFamily="34" charset="0"/>
              </a:rPr>
              <a:t>seeking help </a:t>
            </a:r>
            <a:r>
              <a:rPr lang="en-GB" dirty="0">
                <a:effectLst/>
                <a:ea typeface="Calibri" panose="020F0502020204030204" pitchFamily="34" charset="0"/>
                <a:cs typeface="Arial" panose="020B0604020202020204" pitchFamily="34" charset="0"/>
              </a:rPr>
              <a:t>through the name of Allah </a:t>
            </a:r>
            <a:r>
              <a:rPr lang="en-GB" b="1" dirty="0">
                <a:effectLst/>
                <a:ea typeface="Calibri" panose="020F0502020204030204" pitchFamily="34" charset="0"/>
                <a:cs typeface="Arial" panose="020B0604020202020204" pitchFamily="34" charset="0"/>
              </a:rPr>
              <a:t>and seeking blessing</a:t>
            </a:r>
            <a:r>
              <a:rPr lang="en-GB" dirty="0">
                <a:effectLst/>
                <a:ea typeface="Calibri" panose="020F0502020204030204" pitchFamily="34" charset="0"/>
                <a:cs typeface="Arial" panose="020B0604020202020204" pitchFamily="34" charset="0"/>
              </a:rPr>
              <a:t> from Him in that action. </a:t>
            </a:r>
          </a:p>
          <a:p>
            <a:pPr algn="r" rtl="1">
              <a:lnSpc>
                <a:spcPct val="115000"/>
              </a:lnSpc>
              <a:spcAft>
                <a:spcPts val="1000"/>
              </a:spcAft>
            </a:pPr>
            <a:r>
              <a:rPr lang="ar-SA" sz="2800" b="1" dirty="0">
                <a:effectLst/>
                <a:latin typeface="Simplified Arabic" panose="02020603050405020304" pitchFamily="18" charset="-78"/>
                <a:ea typeface="Calibri" panose="020F0502020204030204" pitchFamily="34" charset="0"/>
                <a:cs typeface="KFGQPC Uthman Taha Naskh" panose="02000000000000000000" pitchFamily="2" charset="-78"/>
              </a:rPr>
              <a:t>الجار و المجرور في البسملة متعلق بمحذوف </a:t>
            </a:r>
            <a:r>
              <a:rPr lang="ar-SA" sz="2800" dirty="0">
                <a:effectLst/>
                <a:latin typeface="Simplified Arabic" panose="02020603050405020304" pitchFamily="18" charset="-78"/>
                <a:ea typeface="Calibri" panose="020F0502020204030204" pitchFamily="34" charset="0"/>
                <a:cs typeface="KFGQPC Uthman Taha Naskh" panose="02000000000000000000" pitchFamily="2" charset="-78"/>
              </a:rPr>
              <a:t>، </a:t>
            </a:r>
            <a:r>
              <a:rPr lang="ar-SA" sz="2800" b="1" spc="50" dirty="0">
                <a:effectLst/>
                <a:latin typeface="Simplified Arabic" panose="02020603050405020304" pitchFamily="18" charset="-78"/>
                <a:ea typeface="Calibri" panose="020F0502020204030204" pitchFamily="34" charset="0"/>
                <a:cs typeface="KFGQPC Uthman Taha Naskh" panose="02000000000000000000" pitchFamily="2" charset="-78"/>
              </a:rPr>
              <a:t>تقديره فعل</a:t>
            </a:r>
            <a:r>
              <a:rPr lang="ar-SA" sz="2800" b="1" dirty="0">
                <a:effectLst/>
                <a:latin typeface="Simplified Arabic" panose="02020603050405020304" pitchFamily="18" charset="-78"/>
                <a:ea typeface="Calibri" panose="020F0502020204030204" pitchFamily="34" charset="0"/>
                <a:cs typeface="KFGQPC Uthman Taha Naskh" panose="02000000000000000000" pitchFamily="2" charset="-78"/>
              </a:rPr>
              <a:t> لائق </a:t>
            </a:r>
            <a:r>
              <a:rPr lang="ar-SA" sz="2800" b="1" spc="50" dirty="0">
                <a:effectLst/>
                <a:latin typeface="Simplified Arabic" panose="02020603050405020304" pitchFamily="18" charset="-78"/>
                <a:ea typeface="Calibri" panose="020F0502020204030204" pitchFamily="34" charset="0"/>
                <a:cs typeface="KFGQPC Uthman Taha Naskh" panose="02000000000000000000" pitchFamily="2" charset="-78"/>
              </a:rPr>
              <a:t>بالمقام</a:t>
            </a:r>
            <a:endParaRPr lang="en-GB" sz="2800" dirty="0">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5319151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335091-A55D-4216-83B5-E0E0E5E587D2}"/>
              </a:ext>
            </a:extLst>
          </p:cNvPr>
          <p:cNvSpPr>
            <a:spLocks noGrp="1"/>
          </p:cNvSpPr>
          <p:nvPr>
            <p:ph type="title"/>
          </p:nvPr>
        </p:nvSpPr>
        <p:spPr/>
        <p:txBody>
          <a:bodyPr/>
          <a:lstStyle/>
          <a:p>
            <a:r>
              <a:rPr lang="en-US" dirty="0"/>
              <a:t>Sujud</a:t>
            </a:r>
            <a:endParaRPr lang="en-GB" dirty="0"/>
          </a:p>
        </p:txBody>
      </p:sp>
      <p:sp>
        <p:nvSpPr>
          <p:cNvPr id="3" name="Content Placeholder 2">
            <a:extLst>
              <a:ext uri="{FF2B5EF4-FFF2-40B4-BE49-F238E27FC236}">
                <a16:creationId xmlns:a16="http://schemas.microsoft.com/office/drawing/2014/main" id="{735342D1-7583-4D10-A17E-780145E13706}"/>
              </a:ext>
            </a:extLst>
          </p:cNvPr>
          <p:cNvSpPr>
            <a:spLocks noGrp="1"/>
          </p:cNvSpPr>
          <p:nvPr>
            <p:ph idx="1"/>
          </p:nvPr>
        </p:nvSpPr>
        <p:spPr/>
        <p:txBody>
          <a:bodyPr>
            <a:normAutofit fontScale="85000" lnSpcReduction="10000"/>
          </a:bodyPr>
          <a:lstStyle/>
          <a:p>
            <a:endParaRPr lang="en-GB" dirty="0"/>
          </a:p>
          <a:p>
            <a:pPr marL="0" indent="0">
              <a:buNone/>
            </a:pPr>
            <a:r>
              <a:rPr lang="en-GB" sz="2400" b="1" dirty="0"/>
              <a:t>THE SECRET ABOUT SUJOOD THAT YOU NEED TO KNOW</a:t>
            </a:r>
            <a:endParaRPr lang="en-GB" sz="2400" dirty="0"/>
          </a:p>
          <a:p>
            <a:pPr marL="0" indent="0">
              <a:buNone/>
            </a:pPr>
            <a:r>
              <a:rPr lang="en-GB" dirty="0">
                <a:hlinkClick r:id="rId3"/>
              </a:rPr>
              <a:t>https://www.youtube.com/watch?v=8VBtsi8RC2g</a:t>
            </a:r>
            <a:endParaRPr lang="en-GB" dirty="0"/>
          </a:p>
          <a:p>
            <a:pPr marL="0" indent="0">
              <a:buNone/>
            </a:pPr>
            <a:endParaRPr lang="en-GB" dirty="0"/>
          </a:p>
          <a:p>
            <a:pPr marL="514350" indent="-514350">
              <a:buFont typeface="+mj-lt"/>
              <a:buAutoNum type="arabicPeriod"/>
            </a:pPr>
            <a:r>
              <a:rPr lang="en-GB" dirty="0"/>
              <a:t>What did Abu </a:t>
            </a:r>
            <a:r>
              <a:rPr lang="en-GB" dirty="0" err="1"/>
              <a:t>Dharr</a:t>
            </a:r>
            <a:r>
              <a:rPr lang="en-GB" dirty="0"/>
              <a:t> (</a:t>
            </a:r>
            <a:r>
              <a:rPr lang="en-GB" dirty="0" err="1"/>
              <a:t>ra</a:t>
            </a:r>
            <a:r>
              <a:rPr lang="en-GB" dirty="0"/>
              <a:t>) tell al-</a:t>
            </a:r>
            <a:r>
              <a:rPr lang="en-GB" dirty="0" err="1"/>
              <a:t>Ahnaf</a:t>
            </a:r>
            <a:r>
              <a:rPr lang="en-GB" dirty="0"/>
              <a:t> b. </a:t>
            </a:r>
            <a:r>
              <a:rPr lang="en-GB" dirty="0" err="1"/>
              <a:t>Qays</a:t>
            </a:r>
            <a:r>
              <a:rPr lang="ar-EG" dirty="0"/>
              <a:t> </a:t>
            </a:r>
            <a:r>
              <a:rPr lang="en-US" dirty="0"/>
              <a:t> about what ‘His beloved’ said to him</a:t>
            </a:r>
            <a:r>
              <a:rPr lang="en-GB" dirty="0"/>
              <a:t>?</a:t>
            </a:r>
          </a:p>
          <a:p>
            <a:pPr marL="514350" indent="-514350">
              <a:buFont typeface="+mj-lt"/>
              <a:buAutoNum type="arabicPeriod"/>
            </a:pPr>
            <a:r>
              <a:rPr lang="en-GB" dirty="0"/>
              <a:t>Why are you closest to Allah in sujud?</a:t>
            </a:r>
          </a:p>
          <a:p>
            <a:pPr marL="514350" indent="-514350">
              <a:buFont typeface="+mj-lt"/>
              <a:buAutoNum type="arabicPeriod"/>
            </a:pPr>
            <a:r>
              <a:rPr lang="en-GB" dirty="0"/>
              <a:t>What did </a:t>
            </a:r>
            <a:r>
              <a:rPr lang="en-GB" dirty="0" err="1"/>
              <a:t>Rabi’ah</a:t>
            </a:r>
            <a:r>
              <a:rPr lang="en-GB" dirty="0"/>
              <a:t> (</a:t>
            </a:r>
            <a:r>
              <a:rPr lang="en-GB" dirty="0" err="1"/>
              <a:t>ra</a:t>
            </a:r>
            <a:r>
              <a:rPr lang="en-GB" dirty="0"/>
              <a:t>) ask for from the Prophet </a:t>
            </a:r>
            <a:r>
              <a:rPr lang="en-GB" dirty="0">
                <a:latin typeface="KFGQPC Arabic Symbols 01" panose="02000000000000000000" pitchFamily="2" charset="2"/>
              </a:rPr>
              <a:t>g</a:t>
            </a:r>
            <a:r>
              <a:rPr lang="en-GB" dirty="0"/>
              <a:t>?</a:t>
            </a:r>
          </a:p>
          <a:p>
            <a:pPr marL="514350" indent="-514350">
              <a:buFont typeface="+mj-lt"/>
              <a:buAutoNum type="arabicPeriod"/>
            </a:pPr>
            <a:r>
              <a:rPr lang="en-GB" dirty="0"/>
              <a:t>How will you be raised on the Day of Judgement?</a:t>
            </a:r>
          </a:p>
          <a:p>
            <a:pPr marL="514350" indent="-514350">
              <a:buFont typeface="+mj-lt"/>
              <a:buAutoNum type="arabicPeriod"/>
            </a:pPr>
            <a:r>
              <a:rPr lang="en-GB" dirty="0"/>
              <a:t>How is sujud the mark of the believers?</a:t>
            </a:r>
          </a:p>
        </p:txBody>
      </p:sp>
    </p:spTree>
    <p:extLst>
      <p:ext uri="{BB962C8B-B14F-4D97-AF65-F5344CB8AC3E}">
        <p14:creationId xmlns:p14="http://schemas.microsoft.com/office/powerpoint/2010/main" val="10534764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D6C1AE"/>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2846A9-12A9-47CD-88C3-0B101DFB8A90}"/>
              </a:ext>
            </a:extLst>
          </p:cNvPr>
          <p:cNvSpPr>
            <a:spLocks noGrp="1"/>
          </p:cNvSpPr>
          <p:nvPr>
            <p:ph type="title"/>
          </p:nvPr>
        </p:nvSpPr>
        <p:spPr>
          <a:xfrm>
            <a:off x="6560430" y="5129540"/>
            <a:ext cx="2806700" cy="3916364"/>
          </a:xfrm>
        </p:spPr>
        <p:txBody>
          <a:bodyPr>
            <a:noAutofit/>
          </a:bodyPr>
          <a:lstStyle/>
          <a:p>
            <a:r>
              <a:rPr lang="en-GB" sz="48100" dirty="0">
                <a:latin typeface="Arial" panose="020B0604020202020204" pitchFamily="34" charset="0"/>
                <a:cs typeface="Arial" panose="020B0604020202020204" pitchFamily="34" charset="0"/>
              </a:rPr>
              <a:t>”</a:t>
            </a:r>
            <a:endParaRPr lang="en-GB" sz="48100" dirty="0">
              <a:solidFill>
                <a:srgbClr val="B25E45"/>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7C5D6200-0C0A-46D6-9E70-B7449A576B5B}"/>
              </a:ext>
            </a:extLst>
          </p:cNvPr>
          <p:cNvSpPr>
            <a:spLocks noGrp="1"/>
          </p:cNvSpPr>
          <p:nvPr>
            <p:ph idx="1"/>
          </p:nvPr>
        </p:nvSpPr>
        <p:spPr>
          <a:xfrm>
            <a:off x="394580" y="1270000"/>
            <a:ext cx="6165850" cy="4906963"/>
          </a:xfrm>
        </p:spPr>
        <p:txBody>
          <a:bodyPr>
            <a:normAutofit/>
          </a:bodyPr>
          <a:lstStyle/>
          <a:p>
            <a:pPr marL="0" marR="178435" indent="0">
              <a:lnSpc>
                <a:spcPct val="115000"/>
              </a:lnSpc>
              <a:spcBef>
                <a:spcPts val="815"/>
              </a:spcBef>
              <a:buNone/>
            </a:pPr>
            <a:r>
              <a:rPr lang="en-US" dirty="0"/>
              <a:t>Muslim b. </a:t>
            </a:r>
            <a:r>
              <a:rPr lang="en-US" dirty="0" err="1"/>
              <a:t>Yasār</a:t>
            </a:r>
            <a:r>
              <a:rPr lang="en-US" dirty="0"/>
              <a:t> </a:t>
            </a:r>
            <a:r>
              <a:rPr lang="en-GB" dirty="0">
                <a:latin typeface="KFGQPC Arabic Symbols 01" panose="02000000000000000000" pitchFamily="2" charset="2"/>
              </a:rPr>
              <a:t></a:t>
            </a:r>
            <a:r>
              <a:rPr lang="en-US" dirty="0"/>
              <a:t> used to say in his sujūd, </a:t>
            </a:r>
          </a:p>
          <a:p>
            <a:pPr marL="0" marR="178435" indent="0">
              <a:lnSpc>
                <a:spcPct val="115000"/>
              </a:lnSpc>
              <a:spcBef>
                <a:spcPts val="815"/>
              </a:spcBef>
              <a:buNone/>
            </a:pPr>
            <a:r>
              <a:rPr lang="en-GB" sz="3600" dirty="0">
                <a:latin typeface="Mulish Medium" pitchFamily="2" charset="0"/>
                <a:cs typeface="A_Nefel_Adeti" panose="02010000000000000000" pitchFamily="2" charset="-78"/>
              </a:rPr>
              <a:t>“When will I meet You and You are happy with me?”. </a:t>
            </a:r>
            <a:r>
              <a:rPr lang="en-GB" dirty="0"/>
              <a:t>He would continue making duʿā’, and then say, </a:t>
            </a:r>
          </a:p>
          <a:p>
            <a:pPr marL="0" marR="178435" indent="0">
              <a:lnSpc>
                <a:spcPct val="115000"/>
              </a:lnSpc>
              <a:spcBef>
                <a:spcPts val="815"/>
              </a:spcBef>
              <a:buNone/>
            </a:pPr>
            <a:r>
              <a:rPr lang="en-GB" sz="3600" dirty="0">
                <a:latin typeface="Mulish Medium" pitchFamily="2" charset="0"/>
                <a:cs typeface="A_Nefel_Adeti" panose="02010000000000000000" pitchFamily="2" charset="-78"/>
              </a:rPr>
              <a:t>“When will I meet You and You are happy with me?”</a:t>
            </a:r>
          </a:p>
          <a:p>
            <a:pPr marL="0" marR="178435" indent="0" algn="just">
              <a:lnSpc>
                <a:spcPct val="115000"/>
              </a:lnSpc>
              <a:spcBef>
                <a:spcPts val="815"/>
              </a:spcBef>
              <a:buNone/>
            </a:pPr>
            <a:endParaRPr lang="en-GB" sz="3600" dirty="0">
              <a:latin typeface="A_Nefel_Adeti" panose="02010000000000000000" pitchFamily="2" charset="-78"/>
              <a:cs typeface="A_Nefel_Adeti" panose="02010000000000000000" pitchFamily="2" charset="-78"/>
            </a:endParaRPr>
          </a:p>
          <a:p>
            <a:pPr marL="0" indent="0">
              <a:buNone/>
            </a:pPr>
            <a:endParaRPr lang="en-GB" dirty="0"/>
          </a:p>
        </p:txBody>
      </p:sp>
    </p:spTree>
    <p:extLst>
      <p:ext uri="{BB962C8B-B14F-4D97-AF65-F5344CB8AC3E}">
        <p14:creationId xmlns:p14="http://schemas.microsoft.com/office/powerpoint/2010/main" val="29587089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CE159B-A208-46C3-8B4B-2DD1431C130D}"/>
              </a:ext>
            </a:extLst>
          </p:cNvPr>
          <p:cNvSpPr>
            <a:spLocks noGrp="1"/>
          </p:cNvSpPr>
          <p:nvPr>
            <p:ph type="title"/>
          </p:nvPr>
        </p:nvSpPr>
        <p:spPr/>
        <p:txBody>
          <a:bodyPr/>
          <a:lstStyle/>
          <a:p>
            <a:r>
              <a:rPr lang="en-GB" dirty="0"/>
              <a:t>My </a:t>
            </a:r>
            <a:r>
              <a:rPr lang="en-GB" dirty="0" err="1"/>
              <a:t>Adhkar</a:t>
            </a:r>
            <a:r>
              <a:rPr lang="en-GB" dirty="0"/>
              <a:t> Bank </a:t>
            </a:r>
            <a:r>
              <a:rPr lang="en-GB" sz="2400" dirty="0"/>
              <a:t>(In Sujud)</a:t>
            </a:r>
            <a:endParaRPr lang="en-GB" dirty="0"/>
          </a:p>
        </p:txBody>
      </p:sp>
      <p:sp>
        <p:nvSpPr>
          <p:cNvPr id="3" name="Content Placeholder 2">
            <a:extLst>
              <a:ext uri="{FF2B5EF4-FFF2-40B4-BE49-F238E27FC236}">
                <a16:creationId xmlns:a16="http://schemas.microsoft.com/office/drawing/2014/main" id="{FFD29DD2-DD21-453C-AC89-FEAEFE78B0A5}"/>
              </a:ext>
            </a:extLst>
          </p:cNvPr>
          <p:cNvSpPr>
            <a:spLocks noGrp="1"/>
          </p:cNvSpPr>
          <p:nvPr>
            <p:ph idx="1"/>
          </p:nvPr>
        </p:nvSpPr>
        <p:spPr>
          <a:xfrm>
            <a:off x="355600" y="1524000"/>
            <a:ext cx="8318500" cy="4968873"/>
          </a:xfrm>
        </p:spPr>
        <p:txBody>
          <a:bodyPr>
            <a:normAutofit lnSpcReduction="10000"/>
          </a:bodyPr>
          <a:lstStyle/>
          <a:p>
            <a:pPr marL="0" lvl="0" indent="0" algn="ctr" rtl="1">
              <a:lnSpc>
                <a:spcPct val="107000"/>
              </a:lnSpc>
              <a:spcAft>
                <a:spcPts val="800"/>
              </a:spcAft>
              <a:buNone/>
            </a:pPr>
            <a:r>
              <a:rPr lang="ar-SA" sz="2400" dirty="0">
                <a:effectLst/>
                <a:latin typeface="KFGQPC Uthman Taha Naskh" panose="02000000000000000000" pitchFamily="2" charset="-78"/>
                <a:ea typeface="Calibri" panose="020F0502020204030204" pitchFamily="34" charset="0"/>
                <a:cs typeface="KFGQPC Uthman Taha Naskh" panose="02000000000000000000" pitchFamily="2" charset="-78"/>
              </a:rPr>
              <a:t>اَللّٰهُمَّ اغْفِرْ لِيْ ذَنْبِيْ كُلَّهُ ، دِقَّهُ وَجِلَّهُ ، وَأَوَّلَهُ وَآخِرَهُ ، وَعَلَانِيَتَهُ وَسِرَّهُ.</a:t>
            </a:r>
            <a:endParaRPr lang="en-GB" sz="2400" dirty="0">
              <a:effectLst/>
              <a:latin typeface="KFGQPC Uthman Taha Naskh" panose="02000000000000000000" pitchFamily="2" charset="-78"/>
              <a:ea typeface="Calibri" panose="020F0502020204030204" pitchFamily="34" charset="0"/>
              <a:cs typeface="KFGQPC Uthman Taha Naskh" panose="02000000000000000000" pitchFamily="2" charset="-78"/>
            </a:endParaRPr>
          </a:p>
          <a:p>
            <a:pPr marL="0" indent="0" algn="ctr" rtl="1">
              <a:lnSpc>
                <a:spcPct val="117000"/>
              </a:lnSpc>
              <a:spcAft>
                <a:spcPts val="800"/>
              </a:spcAft>
              <a:buNone/>
            </a:pPr>
            <a:r>
              <a:rPr lang="en-GB" sz="1800" dirty="0">
                <a:cs typeface="Arial" panose="020B0604020202020204" pitchFamily="34" charset="0"/>
              </a:rPr>
              <a:t>O Allah, forgive for me all of my sins: the minor and major, the first and the last, the public and the private (Muslim).</a:t>
            </a:r>
          </a:p>
          <a:p>
            <a:pPr marL="0" indent="0" algn="ctr">
              <a:lnSpc>
                <a:spcPct val="117000"/>
              </a:lnSpc>
              <a:spcAft>
                <a:spcPts val="800"/>
              </a:spcAft>
              <a:buNone/>
            </a:pPr>
            <a:r>
              <a:rPr lang="en-GB" sz="1800" dirty="0" err="1">
                <a:solidFill>
                  <a:srgbClr val="B25E45"/>
                </a:solidFill>
                <a:effectLst/>
                <a:ea typeface="Calibri" panose="020F0502020204030204" pitchFamily="34" charset="0"/>
                <a:cs typeface="Arial" panose="020B0604020202020204" pitchFamily="34" charset="0"/>
              </a:rPr>
              <a:t>ʿĀ’ishah</a:t>
            </a:r>
            <a:r>
              <a:rPr lang="en-GB" sz="1800" dirty="0">
                <a:solidFill>
                  <a:srgbClr val="B25E45"/>
                </a:solidFill>
                <a:effectLst/>
                <a:ea typeface="Calibri" panose="020F0502020204030204" pitchFamily="34" charset="0"/>
                <a:cs typeface="Arial" panose="020B0604020202020204" pitchFamily="34" charset="0"/>
              </a:rPr>
              <a:t> (</a:t>
            </a:r>
            <a:r>
              <a:rPr lang="en-GB" sz="1800" dirty="0" err="1">
                <a:solidFill>
                  <a:srgbClr val="B25E45"/>
                </a:solidFill>
                <a:effectLst/>
                <a:ea typeface="Calibri" panose="020F0502020204030204" pitchFamily="34" charset="0"/>
                <a:cs typeface="Arial" panose="020B0604020202020204" pitchFamily="34" charset="0"/>
              </a:rPr>
              <a:t>ra</a:t>
            </a:r>
            <a:r>
              <a:rPr lang="en-GB" sz="1800" dirty="0">
                <a:solidFill>
                  <a:srgbClr val="B25E45"/>
                </a:solidFill>
                <a:effectLst/>
                <a:ea typeface="Calibri" panose="020F0502020204030204" pitchFamily="34" charset="0"/>
                <a:cs typeface="Arial" panose="020B0604020202020204" pitchFamily="34" charset="0"/>
              </a:rPr>
              <a:t>) said, “One night, I noticed that the Messenger of Allah (saw) was missing. I found him (in the Masjid), in prostration with his feet upright; he was saying:</a:t>
            </a:r>
          </a:p>
          <a:p>
            <a:pPr marL="0" indent="0" algn="ctr">
              <a:lnSpc>
                <a:spcPct val="117000"/>
              </a:lnSpc>
              <a:spcAft>
                <a:spcPts val="800"/>
              </a:spcAft>
              <a:buNone/>
            </a:pPr>
            <a:r>
              <a:rPr lang="ar-SA" sz="2400" dirty="0">
                <a:effectLst/>
                <a:latin typeface="KFGQPC Uthman Taha Naskh" panose="02000000000000000000" pitchFamily="2" charset="-78"/>
                <a:ea typeface="Calibri" panose="020F0502020204030204" pitchFamily="34" charset="0"/>
                <a:cs typeface="KFGQPC Uthman Taha Naskh" panose="02000000000000000000" pitchFamily="2" charset="-78"/>
              </a:rPr>
              <a:t>اَللّٰهُمَّ  إِنّيْ أَعُوْذُ بِرِضَاكَ مِنْ سَخَطِكَ ، وَبِمُعَافَاتِكَ مِنْ عُقُوبَتِكَ ، وَبِكَ مِنْكَ ، لَا أُحْصِيْ ثَنَاءً عَلَيْكَ ، أَنْتَ كَمَا أَثْنَيْتَ عَلَى نَفْسِكَ‏.</a:t>
            </a:r>
            <a:r>
              <a:rPr lang="ar-SA" sz="1800" dirty="0">
                <a:effectLst/>
                <a:latin typeface="KFGQPC Uthman Taha Naskh" panose="02000000000000000000" pitchFamily="2" charset="-78"/>
                <a:ea typeface="Calibri" panose="020F0502020204030204" pitchFamily="34" charset="0"/>
                <a:cs typeface="KFGQPC Uthman Taha Naskh" panose="02000000000000000000" pitchFamily="2" charset="-78"/>
              </a:rPr>
              <a:t>‏</a:t>
            </a:r>
            <a:endParaRPr lang="en-GB" sz="1800" dirty="0">
              <a:effectLst/>
              <a:latin typeface="KFGQPC Uthman Taha Naskh" panose="02000000000000000000" pitchFamily="2" charset="-78"/>
              <a:ea typeface="Calibri" panose="020F0502020204030204" pitchFamily="34" charset="0"/>
              <a:cs typeface="KFGQPC Uthman Taha Naskh" panose="02000000000000000000" pitchFamily="2" charset="-78"/>
            </a:endParaRPr>
          </a:p>
          <a:p>
            <a:pPr marL="0" indent="0" algn="ctr">
              <a:lnSpc>
                <a:spcPct val="117000"/>
              </a:lnSpc>
              <a:spcAft>
                <a:spcPts val="800"/>
              </a:spcAft>
              <a:buNone/>
            </a:pPr>
            <a:r>
              <a:rPr lang="en-GB" sz="1800" b="1" i="1" dirty="0">
                <a:effectLst/>
                <a:latin typeface="Calibri Light" panose="020F0302020204030204" pitchFamily="34" charset="0"/>
                <a:ea typeface="Calibri" panose="020F0502020204030204" pitchFamily="34" charset="0"/>
                <a:cs typeface="Arial" panose="020B0604020202020204" pitchFamily="34" charset="0"/>
              </a:rPr>
              <a:t> </a:t>
            </a:r>
            <a:r>
              <a:rPr lang="en-GB" sz="1800" dirty="0">
                <a:cs typeface="Arial" panose="020B0604020202020204" pitchFamily="34" charset="0"/>
              </a:rPr>
              <a:t>O Allah, indeed, I seek protection in Your pleasure from Your anger, and in Your forgiveness from Your punishment, and in You from Your [aforementioned anger and punishment]. I cannot enumerate Your praise. You are as You have praised Yourself. </a:t>
            </a:r>
            <a:r>
              <a:rPr lang="en-GB" sz="1800" dirty="0">
                <a:effectLst/>
                <a:ea typeface="Calibri" panose="020F0502020204030204" pitchFamily="34" charset="0"/>
                <a:cs typeface="Arial" panose="020B0604020202020204" pitchFamily="34" charset="0"/>
              </a:rPr>
              <a:t>(Nasā’ī)</a:t>
            </a:r>
            <a:endParaRPr lang="en-GB" sz="1800" dirty="0">
              <a:cs typeface="Arial" panose="020B0604020202020204" pitchFamily="34" charset="0"/>
            </a:endParaRPr>
          </a:p>
          <a:p>
            <a:endParaRPr lang="en-GB" dirty="0"/>
          </a:p>
        </p:txBody>
      </p:sp>
    </p:spTree>
    <p:extLst>
      <p:ext uri="{BB962C8B-B14F-4D97-AF65-F5344CB8AC3E}">
        <p14:creationId xmlns:p14="http://schemas.microsoft.com/office/powerpoint/2010/main" val="300552604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19344</TotalTime>
  <Words>1238</Words>
  <Application>Microsoft Office PowerPoint</Application>
  <PresentationFormat>On-screen Show (4:3)</PresentationFormat>
  <Paragraphs>108</Paragraphs>
  <Slides>12</Slides>
  <Notes>7</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12</vt:i4>
      </vt:variant>
    </vt:vector>
  </HeadingPairs>
  <TitlesOfParts>
    <vt:vector size="25" baseType="lpstr">
      <vt:lpstr>A_Nefel_Adeti</vt:lpstr>
      <vt:lpstr>Arial</vt:lpstr>
      <vt:lpstr>Cabin</vt:lpstr>
      <vt:lpstr>Cabin Medium</vt:lpstr>
      <vt:lpstr>Calibri</vt:lpstr>
      <vt:lpstr>Calibri Light</vt:lpstr>
      <vt:lpstr>Courier New</vt:lpstr>
      <vt:lpstr>KFGQPC Arabic Symbols 01</vt:lpstr>
      <vt:lpstr>KFGQPC Uthman Taha Naskh</vt:lpstr>
      <vt:lpstr>Mulish Light</vt:lpstr>
      <vt:lpstr>Mulish Medium</vt:lpstr>
      <vt:lpstr>Simplified Arabic</vt:lpstr>
      <vt:lpstr>Office Theme</vt:lpstr>
      <vt:lpstr>Starter: BingOXO</vt:lpstr>
      <vt:lpstr>Lesson 5</vt:lpstr>
      <vt:lpstr>LOs</vt:lpstr>
      <vt:lpstr>“</vt:lpstr>
      <vt:lpstr>[A] Class Activity</vt:lpstr>
      <vt:lpstr>Basmalah</vt:lpstr>
      <vt:lpstr>Sujud</vt:lpstr>
      <vt:lpstr>”</vt:lpstr>
      <vt:lpstr>My Adhkar Bank (In Sujud)</vt:lpstr>
      <vt:lpstr>Story Time</vt:lpstr>
      <vt:lpstr>Plenary</vt:lpstr>
      <vt:lpstr>Practising What We’re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UH</dc:creator>
  <cp:lastModifiedBy>UH</cp:lastModifiedBy>
  <cp:revision>73</cp:revision>
  <dcterms:created xsi:type="dcterms:W3CDTF">2020-11-25T11:56:11Z</dcterms:created>
  <dcterms:modified xsi:type="dcterms:W3CDTF">2022-05-22T18:52:22Z</dcterms:modified>
</cp:coreProperties>
</file>