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308" r:id="rId2"/>
    <p:sldId id="297" r:id="rId3"/>
    <p:sldId id="311" r:id="rId4"/>
    <p:sldId id="320" r:id="rId5"/>
    <p:sldId id="309" r:id="rId6"/>
    <p:sldId id="312" r:id="rId7"/>
    <p:sldId id="319" r:id="rId8"/>
    <p:sldId id="313" r:id="rId9"/>
    <p:sldId id="321" r:id="rId10"/>
    <p:sldId id="315" r:id="rId11"/>
    <p:sldId id="316" r:id="rId12"/>
    <p:sldId id="317" r:id="rId13"/>
    <p:sldId id="290" r:id="rId14"/>
    <p:sldId id="310" r:id="rId15"/>
    <p:sldId id="293" r:id="rId16"/>
  </p:sldIdLst>
  <p:sldSz cx="9144000" cy="6858000" type="screen4x3"/>
  <p:notesSz cx="6858000" cy="9144000"/>
  <p:embeddedFontLst>
    <p:embeddedFont>
      <p:font typeface="Cabin" panose="00000500000000000000" pitchFamily="2" charset="0"/>
      <p:regular r:id="rId18"/>
      <p:bold r:id="rId19"/>
      <p:italic r:id="rId20"/>
      <p:boldItalic r:id="rId21"/>
    </p:embeddedFont>
    <p:embeddedFont>
      <p:font typeface="Cabin Medium" panose="00000600000000000000" pitchFamily="2" charset="0"/>
      <p:regular r:id="rId22"/>
      <p:italic r:id="rId23"/>
    </p:embeddedFont>
    <p:embeddedFont>
      <p:font typeface="Calibri" panose="020F0502020204030204" pitchFamily="34" charset="0"/>
      <p:regular r:id="rId24"/>
      <p:bold r:id="rId25"/>
    </p:embeddedFont>
    <p:embeddedFont>
      <p:font typeface="KFGQPC Arabic Symbols 01" panose="02000000000000000000" pitchFamily="2" charset="2"/>
      <p:regular r:id="rId26"/>
    </p:embeddedFont>
    <p:embeddedFont>
      <p:font typeface="KFGQPC Uthman Taha Naskh" panose="02000000000000000000" pitchFamily="2" charset="-78"/>
      <p:regular r:id="rId27"/>
      <p:bold r:id="rId28"/>
    </p:embeddedFont>
    <p:embeddedFont>
      <p:font typeface="Mulish Light" pitchFamily="2" charset="0"/>
      <p:regular r:id="rId29"/>
      <p:italic r:id="rId30"/>
    </p:embeddedFont>
    <p:embeddedFont>
      <p:font typeface="Sakkal Majalla" panose="02000000000000000000" pitchFamily="2" charset="-78"/>
      <p:regular r:id="rId31"/>
      <p:bold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CB4"/>
    <a:srgbClr val="314E37"/>
    <a:srgbClr val="D1E7DE"/>
    <a:srgbClr val="96B090"/>
    <a:srgbClr val="2E4637"/>
    <a:srgbClr val="496D51"/>
    <a:srgbClr val="E78E78"/>
    <a:srgbClr val="43846E"/>
    <a:srgbClr val="216175"/>
    <a:srgbClr val="71A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458" autoAdjust="0"/>
  </p:normalViewPr>
  <p:slideViewPr>
    <p:cSldViewPr snapToGrid="0">
      <p:cViewPr varScale="1">
        <p:scale>
          <a:sx n="47" d="100"/>
          <a:sy n="47" d="100"/>
        </p:scale>
        <p:origin x="24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45887-54B2-4734-807D-F2204D959812}" type="datetimeFigureOut">
              <a:rPr lang="en-GB" smtClean="0"/>
              <a:t>09/06/2022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66EDD-B9C2-46E4-8727-C4EA0228B052}" type="slidenum">
              <a:rPr lang="en-GB" smtClean="0"/>
              <a:t>‹#›</a:t>
            </a:fld>
            <a:endParaRPr lang="en-GB"/>
          </a:p>
        </p:txBody>
      </p:sp>
    </p:spTree>
    <p:extLst>
      <p:ext uri="{BB962C8B-B14F-4D97-AF65-F5344CB8AC3E}">
        <p14:creationId xmlns:p14="http://schemas.microsoft.com/office/powerpoint/2010/main" val="4762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Allah say when the servant says: “…………”? For students who also learn Arabic: write it both in Arabic and English.</a:t>
            </a:r>
          </a:p>
          <a:p>
            <a:endParaRPr lang="en-GB" dirty="0"/>
          </a:p>
          <a:p>
            <a:endParaRPr lang="en-GB" dirty="0"/>
          </a:p>
          <a:p>
            <a:pPr algn="r" rtl="1">
              <a:lnSpc>
                <a:spcPct val="107000"/>
              </a:lnSpc>
              <a:spcAft>
                <a:spcPts val="800"/>
              </a:spcAft>
            </a:pP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قَالَ اللَّهُ تَعَالَى</a:t>
            </a:r>
            <a:r>
              <a:rPr lang="en-US" dirty="0">
                <a:effectLst/>
                <a:latin typeface="KFGQPC Uthman Taha Naskh" panose="02000000000000000000" pitchFamily="2" charset="-78"/>
                <a:ea typeface="Calibri" panose="020F0502020204030204" pitchFamily="34" charset="0"/>
                <a:cs typeface="KFGQPC Uthman Taha Naskh" panose="02000000000000000000" pitchFamily="2" charset="-78"/>
              </a:rPr>
              <a:t>:</a:t>
            </a: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قَسَمْتُ الصَّلاَةَ بَيْنِي وَبَيْنَ عَبْدِي نِصْفَيْنِ وَلِعَبْدِي مَا سَأَلَ فَإِذَا قَالَ الْعَبْدُ الْحَمْدُ لِلَّهِ رَبِّ الْعَالَمِينَ‏ ‏.‏ قَالَ اللَّهُ تَعَالَى حَمِدَنِي عَبْدِي</a:t>
            </a:r>
            <a:endParaRPr lang="en-GB" dirty="0">
              <a:effectLst/>
              <a:latin typeface="Calibri" panose="020F0502020204030204" pitchFamily="34" charset="0"/>
              <a:ea typeface="Calibri" panose="020F0502020204030204" pitchFamily="34" charset="0"/>
              <a:cs typeface="KFGQPC Uthman Taha Naskh" panose="02000000000000000000" pitchFamily="2" charset="-78"/>
            </a:endParaRPr>
          </a:p>
          <a:p>
            <a:pPr algn="r" rtl="1">
              <a:lnSpc>
                <a:spcPct val="107000"/>
              </a:lnSpc>
              <a:spcAft>
                <a:spcPts val="800"/>
              </a:spcAft>
            </a:pP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وَإِذَا قَالَ</a:t>
            </a:r>
            <a:r>
              <a:rPr lang="en-GB" dirty="0">
                <a:effectLst/>
                <a:latin typeface="KFGQPC Uthman Taha Naskh" panose="02000000000000000000" pitchFamily="2" charset="-78"/>
                <a:ea typeface="Calibri" panose="020F0502020204030204" pitchFamily="34" charset="0"/>
                <a:cs typeface="KFGQPC Uthman Taha Naskh" panose="02000000000000000000" pitchFamily="2" charset="-78"/>
              </a:rPr>
              <a:t>:</a:t>
            </a: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‏‏الرَّحْمَنِ الرَّحِيمِ‏‏ ‏.‏ قَالَ اللَّهُ تَعَالَى أَثْنَى عَلَىَّ عَبْدِي ‏.‏</a:t>
            </a:r>
            <a:endParaRPr lang="en-GB" dirty="0">
              <a:effectLst/>
              <a:latin typeface="Calibri" panose="020F0502020204030204" pitchFamily="34" charset="0"/>
              <a:ea typeface="Calibri" panose="020F0502020204030204" pitchFamily="34" charset="0"/>
              <a:cs typeface="KFGQPC Uthman Taha Naskh" panose="02000000000000000000" pitchFamily="2" charset="-78"/>
            </a:endParaRPr>
          </a:p>
          <a:p>
            <a:pPr algn="r" rtl="1">
              <a:lnSpc>
                <a:spcPct val="107000"/>
              </a:lnSpc>
              <a:spcAft>
                <a:spcPts val="800"/>
              </a:spcAft>
            </a:pP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وَإِذَا قَالَ</a:t>
            </a:r>
            <a:r>
              <a:rPr lang="en-GB" dirty="0">
                <a:effectLst/>
                <a:latin typeface="KFGQPC Uthman Taha Naskh" panose="02000000000000000000" pitchFamily="2" charset="-78"/>
                <a:ea typeface="Calibri" panose="020F0502020204030204" pitchFamily="34" charset="0"/>
                <a:cs typeface="KFGQPC Uthman Taha Naskh" panose="02000000000000000000" pitchFamily="2" charset="-78"/>
              </a:rPr>
              <a:t>:</a:t>
            </a: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مَالِكِ يَوْمِ الدِّينِ‏‏ ‏.‏ قَالَ مَجَّدَنِي عَبْدِي - وَقَالَ مَرَّةً فَوَّضَ إِلَىَّ عَبْدِي – </a:t>
            </a:r>
            <a:endParaRPr lang="en-GB" dirty="0">
              <a:effectLst/>
              <a:latin typeface="Calibri" panose="020F0502020204030204" pitchFamily="34" charset="0"/>
              <a:ea typeface="Calibri" panose="020F0502020204030204" pitchFamily="34" charset="0"/>
              <a:cs typeface="KFGQPC Uthman Taha Naskh" panose="02000000000000000000" pitchFamily="2" charset="-78"/>
            </a:endParaRPr>
          </a:p>
          <a:p>
            <a:pPr algn="r" rtl="1">
              <a:lnSpc>
                <a:spcPct val="107000"/>
              </a:lnSpc>
              <a:spcAft>
                <a:spcPts val="800"/>
              </a:spcAft>
            </a:pP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فَإِذَا قَالَ‏</a:t>
            </a:r>
            <a:r>
              <a:rPr lang="en-GB" dirty="0">
                <a:latin typeface="KFGQPC Uthman Taha Naskh" panose="02000000000000000000" pitchFamily="2" charset="-78"/>
                <a:ea typeface="Calibri" panose="020F0502020204030204" pitchFamily="34" charset="0"/>
                <a:cs typeface="KFGQPC Uthman Taha Naskh" panose="02000000000000000000" pitchFamily="2" charset="-78"/>
              </a:rPr>
              <a:t>:</a:t>
            </a:r>
            <a:r>
              <a:rPr lang="ar-SA" dirty="0">
                <a:latin typeface="KFGQPC Uthman Taha Naskh" panose="02000000000000000000" pitchFamily="2" charset="-78"/>
                <a:ea typeface="Calibri" panose="020F0502020204030204" pitchFamily="34" charset="0"/>
                <a:cs typeface="KFGQPC Uthman Taha Naskh" panose="02000000000000000000" pitchFamily="2" charset="-78"/>
              </a:rPr>
              <a:t> </a:t>
            </a: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إِيَّاكَ نَعْبُدُ وَإِيَّاكَ نَسْتَعِينُ‏‏ ‏.‏ قَالَ هَذَا بَيْنِي وَبَيْنَ عَبْدِي وَلِعَبْدِي مَا سَأَلَ ‏.‏</a:t>
            </a:r>
            <a:endParaRPr lang="en-US" dirty="0">
              <a:effectLst/>
              <a:latin typeface="KFGQPC Uthman Taha Naskh" panose="02000000000000000000" pitchFamily="2" charset="-78"/>
              <a:ea typeface="Calibri" panose="020F0502020204030204" pitchFamily="34" charset="0"/>
              <a:cs typeface="KFGQPC Uthman Taha Naskh" panose="02000000000000000000" pitchFamily="2" charset="-78"/>
            </a:endParaRPr>
          </a:p>
          <a:p>
            <a:pPr algn="r" rtl="1">
              <a:lnSpc>
                <a:spcPct val="107000"/>
              </a:lnSpc>
              <a:spcAft>
                <a:spcPts val="800"/>
              </a:spcAft>
            </a:pP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فَإِذَا قَالَ</a:t>
            </a:r>
            <a:r>
              <a:rPr lang="en-GB" dirty="0">
                <a:effectLst/>
                <a:latin typeface="KFGQPC Uthman Taha Naskh" panose="02000000000000000000" pitchFamily="2" charset="-78"/>
                <a:ea typeface="Calibri" panose="020F0502020204030204" pitchFamily="34" charset="0"/>
                <a:cs typeface="KFGQPC Uthman Taha Naskh" panose="02000000000000000000" pitchFamily="2" charset="-78"/>
              </a:rPr>
              <a:t>:</a:t>
            </a:r>
            <a:r>
              <a:rPr lang="ar-SA" dirty="0">
                <a:effectLst/>
                <a:latin typeface="KFGQPC Uthman Taha Naskh" panose="02000000000000000000" pitchFamily="2" charset="-78"/>
                <a:ea typeface="Calibri" panose="020F0502020204030204" pitchFamily="34" charset="0"/>
                <a:cs typeface="KFGQPC Uthman Taha Naskh" panose="02000000000000000000" pitchFamily="2" charset="-78"/>
              </a:rPr>
              <a:t>‏‏ اهْدِنَا الصِّرَاطَ الْمُسْتَقِيمَ * صِرَاطَ الَّذِينَ أَنْعَمْتَ عَلَيْهِمْ غَيْرِ الْمَغْضُوبِ عَلَيْهِمْ وَلاَ الضَّالِّينَ‏‏ ‏.‏ قَالَ هَذَا لِعَبْدِي وَلِعَبْدِي مَا سَأَلَ ‏"‏</a:t>
            </a:r>
            <a:endParaRPr lang="en-GB" dirty="0">
              <a:effectLst/>
              <a:ea typeface="Calibri" panose="020F0502020204030204" pitchFamily="34" charset="0"/>
              <a:cs typeface="KFGQPC Uthman Taha Naskh" panose="02000000000000000000" pitchFamily="2" charset="-78"/>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231F20"/>
                </a:solidFill>
                <a:effectLst/>
                <a:latin typeface="Times New Roman" panose="02020603050405020304" pitchFamily="18" charset="0"/>
                <a:ea typeface="Times New Roman" panose="02020603050405020304" pitchFamily="18" charset="0"/>
              </a:rPr>
              <a:t>The Messenger of </a:t>
            </a:r>
            <a:r>
              <a:rPr lang="en-US" sz="1200" dirty="0">
                <a:solidFill>
                  <a:srgbClr val="231F20"/>
                </a:solidFill>
                <a:effectLst/>
                <a:latin typeface="Times New Roman" panose="02020603050405020304" pitchFamily="18" charset="0"/>
                <a:ea typeface="Times New Roman" panose="02020603050405020304" pitchFamily="18" charset="0"/>
              </a:rPr>
              <a:t>Allah g said, “Allah, the Most High, said, ‘I have divided the</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prayer</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(i.e.</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the</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err="1">
                <a:solidFill>
                  <a:srgbClr val="231F20"/>
                </a:solidFill>
                <a:effectLst/>
                <a:latin typeface="Times New Roman" panose="02020603050405020304" pitchFamily="18" charset="0"/>
                <a:ea typeface="Times New Roman" panose="02020603050405020304" pitchFamily="18" charset="0"/>
              </a:rPr>
              <a:t>Fātiḥah</a:t>
            </a:r>
            <a:r>
              <a:rPr lang="en-US" sz="1200" dirty="0">
                <a:solidFill>
                  <a:srgbClr val="231F20"/>
                </a:solidFill>
                <a:effectLst/>
                <a:latin typeface="Times New Roman" panose="02020603050405020304" pitchFamily="18" charset="0"/>
                <a:ea typeface="Times New Roman" panose="02020603050405020304" pitchFamily="18" charset="0"/>
              </a:rPr>
              <a:t>)</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between</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Myself</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and</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My</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slave</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equally</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and</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My</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slave</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shall</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have what he asked for.’ Therefore, when the slave says, ‘All praises and thanks</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are due to Allah, the Lord of the worlds,’ Allah says, ‘My slave has praised Me.’</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When he says, ‘The All-Merciful, the Very Merciful,’ Allah says, ‘My slave has</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extolled Me.’ When he says, ‘Master of the Day of Judgement,’ Allah says, ‘My</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slave has glorified Me.’ (In another narration, he says, ‘My slave has entrusted</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his</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affairs</a:t>
            </a:r>
            <a:r>
              <a:rPr lang="en-US" sz="1200" spc="-4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to</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Me.’).</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When</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he</a:t>
            </a:r>
            <a:r>
              <a:rPr lang="en-US" sz="1200" spc="-4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says,</a:t>
            </a:r>
            <a:r>
              <a:rPr lang="en-US" sz="1200" spc="-4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‘You</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Alone</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we</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worship</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and</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You</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Alone</a:t>
            </a:r>
            <a:r>
              <a:rPr lang="en-US" sz="1200" spc="-4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we</a:t>
            </a:r>
            <a:r>
              <a:rPr lang="en-US" sz="1200" spc="-4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ask</a:t>
            </a:r>
            <a:r>
              <a:rPr lang="en-US" sz="1200" spc="-24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for help,’ Allah says, ‘This is between Me and My slave and My slave shall have</a:t>
            </a:r>
            <a:r>
              <a:rPr lang="en-US" sz="1200" spc="-23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what he asked for.’ When he says, ‘Guide us to the Straight Path, the Path of</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those whom You have </a:t>
            </a:r>
            <a:r>
              <a:rPr lang="en-US" sz="1200" dirty="0" err="1">
                <a:solidFill>
                  <a:srgbClr val="231F20"/>
                </a:solidFill>
                <a:effectLst/>
                <a:latin typeface="Times New Roman" panose="02020603050405020304" pitchFamily="18" charset="0"/>
                <a:ea typeface="Times New Roman" panose="02020603050405020304" pitchFamily="18" charset="0"/>
              </a:rPr>
              <a:t>favoured</a:t>
            </a:r>
            <a:r>
              <a:rPr lang="en-US" sz="1200" dirty="0">
                <a:solidFill>
                  <a:srgbClr val="231F20"/>
                </a:solidFill>
                <a:effectLst/>
                <a:latin typeface="Times New Roman" panose="02020603050405020304" pitchFamily="18" charset="0"/>
                <a:ea typeface="Times New Roman" panose="02020603050405020304" pitchFamily="18" charset="0"/>
              </a:rPr>
              <a:t>, not of those who incur [Your] anger, nor of</a:t>
            </a:r>
            <a:r>
              <a:rPr lang="en-US" sz="1200" spc="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those</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who</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have</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gone</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astray,’</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Allah</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says,</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‘This</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is</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for</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My</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slave</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and</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My</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slave</a:t>
            </a:r>
            <a:r>
              <a:rPr lang="en-US" sz="1200" spc="-2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shall</a:t>
            </a:r>
            <a:r>
              <a:rPr lang="en-US" sz="1200" spc="-23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have</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what</a:t>
            </a:r>
            <a:r>
              <a:rPr lang="en-US" sz="1200" spc="-3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he</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asked</a:t>
            </a:r>
            <a:r>
              <a:rPr lang="en-US" sz="1200" spc="-30"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for’”</a:t>
            </a:r>
            <a:r>
              <a:rPr lang="en-US" sz="1200" spc="-35" dirty="0">
                <a:solidFill>
                  <a:srgbClr val="231F20"/>
                </a:solidFill>
                <a:effectLst/>
                <a:latin typeface="Times New Roman" panose="02020603050405020304" pitchFamily="18" charset="0"/>
                <a:ea typeface="Times New Roman" panose="02020603050405020304" pitchFamily="18" charset="0"/>
              </a:rPr>
              <a:t> </a:t>
            </a:r>
            <a:r>
              <a:rPr lang="en-US" sz="1200" dirty="0">
                <a:solidFill>
                  <a:srgbClr val="231F20"/>
                </a:solidFill>
                <a:effectLst/>
                <a:latin typeface="Times New Roman" panose="02020603050405020304" pitchFamily="18" charset="0"/>
                <a:ea typeface="Times New Roman" panose="02020603050405020304" pitchFamily="18" charset="0"/>
              </a:rPr>
              <a:t>(Muslim).</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1</a:t>
            </a:fld>
            <a:endParaRPr lang="en-GB"/>
          </a:p>
        </p:txBody>
      </p:sp>
    </p:spTree>
    <p:extLst>
      <p:ext uri="{BB962C8B-B14F-4D97-AF65-F5344CB8AC3E}">
        <p14:creationId xmlns:p14="http://schemas.microsoft.com/office/powerpoint/2010/main" val="296029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866EDD-B9C2-46E4-8727-C4EA0228B0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6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task can be started in class and completed as homework.</a:t>
            </a:r>
          </a:p>
        </p:txBody>
      </p:sp>
      <p:sp>
        <p:nvSpPr>
          <p:cNvPr id="4" name="Slide Number Placeholder 3"/>
          <p:cNvSpPr>
            <a:spLocks noGrp="1"/>
          </p:cNvSpPr>
          <p:nvPr>
            <p:ph type="sldNum" sz="quarter" idx="5"/>
          </p:nvPr>
        </p:nvSpPr>
        <p:spPr/>
        <p:txBody>
          <a:bodyPr/>
          <a:lstStyle/>
          <a:p>
            <a:fld id="{9B866EDD-B9C2-46E4-8727-C4EA0228B052}" type="slidenum">
              <a:rPr lang="en-GB" smtClean="0"/>
              <a:t>14</a:t>
            </a:fld>
            <a:endParaRPr lang="en-GB"/>
          </a:p>
        </p:txBody>
      </p:sp>
    </p:spTree>
    <p:extLst>
      <p:ext uri="{BB962C8B-B14F-4D97-AF65-F5344CB8AC3E}">
        <p14:creationId xmlns:p14="http://schemas.microsoft.com/office/powerpoint/2010/main" val="419010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 Salah al-</a:t>
            </a:r>
            <a:r>
              <a:rPr lang="en-GB" dirty="0" err="1"/>
              <a:t>Duha</a:t>
            </a:r>
            <a:r>
              <a:rPr lang="en-GB" dirty="0"/>
              <a:t>/upcoming </a:t>
            </a:r>
            <a:r>
              <a:rPr lang="en-GB" dirty="0" err="1"/>
              <a:t>fard</a:t>
            </a:r>
            <a:r>
              <a:rPr lang="en-GB" dirty="0"/>
              <a:t> prayer/2 </a:t>
            </a:r>
            <a:r>
              <a:rPr lang="en-GB" dirty="0" err="1"/>
              <a:t>rak’ah</a:t>
            </a:r>
            <a:r>
              <a:rPr lang="en-GB" dirty="0"/>
              <a:t> </a:t>
            </a:r>
            <a:r>
              <a:rPr lang="en-GB" dirty="0" err="1"/>
              <a:t>nafl</a:t>
            </a:r>
            <a:r>
              <a:rPr lang="en-GB" dirty="0"/>
              <a:t> etc with a full focus on Allah, and try to practice something we </a:t>
            </a:r>
            <a:r>
              <a:rPr lang="en-GB"/>
              <a:t>have learnt today.</a:t>
            </a:r>
          </a:p>
        </p:txBody>
      </p:sp>
      <p:sp>
        <p:nvSpPr>
          <p:cNvPr id="4" name="Slide Number Placeholder 3"/>
          <p:cNvSpPr>
            <a:spLocks noGrp="1"/>
          </p:cNvSpPr>
          <p:nvPr>
            <p:ph type="sldNum" sz="quarter" idx="5"/>
          </p:nvPr>
        </p:nvSpPr>
        <p:spPr/>
        <p:txBody>
          <a:bodyPr/>
          <a:lstStyle/>
          <a:p>
            <a:fld id="{9B866EDD-B9C2-46E4-8727-C4EA0228B052}" type="slidenum">
              <a:rPr lang="en-GB" smtClean="0"/>
              <a:t>15</a:t>
            </a:fld>
            <a:endParaRPr lang="en-GB"/>
          </a:p>
        </p:txBody>
      </p:sp>
    </p:spTree>
    <p:extLst>
      <p:ext uri="{BB962C8B-B14F-4D97-AF65-F5344CB8AC3E}">
        <p14:creationId xmlns:p14="http://schemas.microsoft.com/office/powerpoint/2010/main" val="103921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2</a:t>
            </a:fld>
            <a:endParaRPr lang="en-GB"/>
          </a:p>
        </p:txBody>
      </p:sp>
    </p:spTree>
    <p:extLst>
      <p:ext uri="{BB962C8B-B14F-4D97-AF65-F5344CB8AC3E}">
        <p14:creationId xmlns:p14="http://schemas.microsoft.com/office/powerpoint/2010/main" val="227948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Listen to a recitation of Surah al-</a:t>
            </a:r>
            <a:r>
              <a:rPr lang="en-US" dirty="0" err="1"/>
              <a:t>Fatihah</a:t>
            </a:r>
            <a:r>
              <a:rPr lang="en-US" dirty="0"/>
              <a:t> e.g. </a:t>
            </a:r>
            <a:r>
              <a:rPr lang="en-GB" dirty="0"/>
              <a:t>https://quranicaudio.com/quran/109</a:t>
            </a:r>
          </a:p>
          <a:p>
            <a:endParaRPr lang="en-GB" dirty="0"/>
          </a:p>
          <a:p>
            <a:endParaRPr lang="en-GB" dirty="0"/>
          </a:p>
          <a:p>
            <a:r>
              <a:rPr lang="en-GB" dirty="0"/>
              <a:t>Teacher divides group into 7 groups and each group is assigned an ayah. Give each group handouts from relevant books/direct them to Qur’an.com (English tafsirs available: </a:t>
            </a:r>
            <a:r>
              <a:rPr lang="en-GB" dirty="0" err="1"/>
              <a:t>Ma’riful</a:t>
            </a:r>
            <a:r>
              <a:rPr lang="en-GB" dirty="0"/>
              <a:t> Quran/Tafsir Ibn </a:t>
            </a:r>
            <a:r>
              <a:rPr lang="en-GB" dirty="0" err="1"/>
              <a:t>Kathir</a:t>
            </a:r>
            <a:r>
              <a:rPr lang="en-GB" dirty="0"/>
              <a:t>) and ask them to explore the meaning and significance of their particular ayah which can help them to connect with it in salah. They will then present key findings to the rest of the class.</a:t>
            </a:r>
          </a:p>
          <a:p>
            <a:endParaRPr lang="en-GB" dirty="0"/>
          </a:p>
          <a:p>
            <a:r>
              <a:rPr lang="en-GB" dirty="0"/>
              <a:t>Alternatively, print the relevant pages from ‘Taste the Sweetness of Salah’ (Surah al-Fatihah in Ch.4) and give to each group as a resource</a:t>
            </a:r>
          </a:p>
          <a:p>
            <a:endParaRPr lang="en-GB" dirty="0"/>
          </a:p>
          <a:p>
            <a:r>
              <a:rPr lang="en-GB" dirty="0"/>
              <a:t>https://lifewithallah.com/publication/the-salah-series/</a:t>
            </a:r>
          </a:p>
          <a:p>
            <a:endParaRPr lang="en-GB" dirty="0"/>
          </a:p>
          <a:p>
            <a:r>
              <a:rPr lang="en-GB" dirty="0"/>
              <a:t>As a class, listen to the recitation together. Go through the entire surah. Let each group share their findings and the teacher can jot down key points on the board under each ayah, so the rest of the class can take notes; and the teacher can correct where needed or intersperse key information. Keep track of time. </a:t>
            </a:r>
          </a:p>
        </p:txBody>
      </p:sp>
      <p:sp>
        <p:nvSpPr>
          <p:cNvPr id="4" name="Slide Number Placeholder 3"/>
          <p:cNvSpPr>
            <a:spLocks noGrp="1"/>
          </p:cNvSpPr>
          <p:nvPr>
            <p:ph type="sldNum" sz="quarter" idx="5"/>
          </p:nvPr>
        </p:nvSpPr>
        <p:spPr/>
        <p:txBody>
          <a:bodyPr/>
          <a:lstStyle/>
          <a:p>
            <a:fld id="{9B866EDD-B9C2-46E4-8727-C4EA0228B052}" type="slidenum">
              <a:rPr lang="en-GB" smtClean="0"/>
              <a:t>5</a:t>
            </a:fld>
            <a:endParaRPr lang="en-GB"/>
          </a:p>
        </p:txBody>
      </p:sp>
    </p:spTree>
    <p:extLst>
      <p:ext uri="{BB962C8B-B14F-4D97-AF65-F5344CB8AC3E}">
        <p14:creationId xmlns:p14="http://schemas.microsoft.com/office/powerpoint/2010/main" val="409219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Iqra</a:t>
            </a:r>
            <a:r>
              <a:rPr lang="en-GB" dirty="0"/>
              <a:t> </a:t>
            </a:r>
            <a:r>
              <a:rPr lang="en-GB" dirty="0" err="1"/>
              <a:t>bismi</a:t>
            </a:r>
            <a:r>
              <a:rPr lang="en-GB" dirty="0"/>
              <a:t> – 1</a:t>
            </a:r>
            <a:r>
              <a:rPr lang="en-GB" baseline="30000" dirty="0"/>
              <a:t>st</a:t>
            </a:r>
            <a:r>
              <a:rPr lang="en-GB" dirty="0"/>
              <a:t> revelation</a:t>
            </a:r>
          </a:p>
          <a:p>
            <a:r>
              <a:rPr lang="en-GB" dirty="0"/>
              <a:t>Start with Allah’s name for every action = becomes worship</a:t>
            </a:r>
          </a:p>
          <a:p>
            <a:r>
              <a:rPr lang="en-GB" dirty="0"/>
              <a:t>Bi= seeking help; seeking blessing</a:t>
            </a:r>
          </a:p>
          <a:p>
            <a:r>
              <a:rPr lang="en-GB" dirty="0"/>
              <a:t>Al-Rahman: exclusive for Allah (hence no plural)</a:t>
            </a:r>
          </a:p>
          <a:p>
            <a:r>
              <a:rPr lang="en-GB" dirty="0"/>
              <a:t>Al-Rahim: </a:t>
            </a:r>
          </a:p>
          <a:p>
            <a:r>
              <a:rPr lang="en-GB" dirty="0" err="1"/>
              <a:t>Rahmah</a:t>
            </a:r>
            <a:r>
              <a:rPr lang="en-GB" dirty="0"/>
              <a:t>: mercy, compassion, kindness, tenderness, love </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6</a:t>
            </a:fld>
            <a:endParaRPr lang="en-GB"/>
          </a:p>
        </p:txBody>
      </p:sp>
    </p:spTree>
    <p:extLst>
      <p:ext uri="{BB962C8B-B14F-4D97-AF65-F5344CB8AC3E}">
        <p14:creationId xmlns:p14="http://schemas.microsoft.com/office/powerpoint/2010/main" val="171498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t>
            </a:r>
          </a:p>
          <a:p>
            <a:r>
              <a:rPr lang="en-GB" dirty="0"/>
              <a:t>Allah is most deserving of praise</a:t>
            </a:r>
          </a:p>
          <a:p>
            <a:r>
              <a:rPr lang="en-GB" dirty="0" err="1"/>
              <a:t>Hamd</a:t>
            </a:r>
            <a:r>
              <a:rPr lang="en-GB" dirty="0"/>
              <a:t>: </a:t>
            </a:r>
          </a:p>
          <a:p>
            <a:pPr marL="514350" indent="-514350">
              <a:buAutoNum type="arabicParenBoth"/>
            </a:pPr>
            <a:r>
              <a:rPr lang="en-GB" dirty="0"/>
              <a:t>Praise</a:t>
            </a:r>
          </a:p>
          <a:p>
            <a:pPr marL="514350" indent="-514350">
              <a:buAutoNum type="arabicParenBoth"/>
            </a:pPr>
            <a:r>
              <a:rPr lang="en-GB" dirty="0"/>
              <a:t>Gratitude</a:t>
            </a:r>
          </a:p>
          <a:p>
            <a:r>
              <a:rPr lang="en-GB" dirty="0"/>
              <a:t>Negates shirk</a:t>
            </a:r>
          </a:p>
          <a:p>
            <a:r>
              <a:rPr lang="en-GB" dirty="0"/>
              <a:t>Rabb: Nurtures, Takes care, Creates, Provides, </a:t>
            </a:r>
          </a:p>
          <a:p>
            <a:endParaRPr lang="en-GB" dirty="0"/>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7</a:t>
            </a:fld>
            <a:endParaRPr lang="en-GB"/>
          </a:p>
        </p:txBody>
      </p:sp>
    </p:spTree>
    <p:extLst>
      <p:ext uri="{BB962C8B-B14F-4D97-AF65-F5344CB8AC3E}">
        <p14:creationId xmlns:p14="http://schemas.microsoft.com/office/powerpoint/2010/main" val="215499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difference between the 2.</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8</a:t>
            </a:fld>
            <a:endParaRPr lang="en-GB"/>
          </a:p>
        </p:txBody>
      </p:sp>
    </p:spTree>
    <p:extLst>
      <p:ext uri="{BB962C8B-B14F-4D97-AF65-F5344CB8AC3E}">
        <p14:creationId xmlns:p14="http://schemas.microsoft.com/office/powerpoint/2010/main" val="370417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9</a:t>
            </a:fld>
            <a:endParaRPr lang="en-GB"/>
          </a:p>
        </p:txBody>
      </p:sp>
    </p:spTree>
    <p:extLst>
      <p:ext uri="{BB962C8B-B14F-4D97-AF65-F5344CB8AC3E}">
        <p14:creationId xmlns:p14="http://schemas.microsoft.com/office/powerpoint/2010/main" val="55046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866EDD-B9C2-46E4-8727-C4EA0228B052}" type="slidenum">
              <a:rPr lang="en-GB" smtClean="0"/>
              <a:t>10</a:t>
            </a:fld>
            <a:endParaRPr lang="en-GB"/>
          </a:p>
        </p:txBody>
      </p:sp>
    </p:spTree>
    <p:extLst>
      <p:ext uri="{BB962C8B-B14F-4D97-AF65-F5344CB8AC3E}">
        <p14:creationId xmlns:p14="http://schemas.microsoft.com/office/powerpoint/2010/main" val="130373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640" marR="547370" algn="just">
              <a:lnSpc>
                <a:spcPct val="105000"/>
              </a:lnSpc>
              <a:spcBef>
                <a:spcPts val="905"/>
              </a:spcBef>
              <a:spcAft>
                <a:spcPts val="0"/>
              </a:spcAft>
            </a:pPr>
            <a:r>
              <a:rPr lang="en-US" sz="1800" spc="-5" dirty="0">
                <a:solidFill>
                  <a:srgbClr val="231F20"/>
                </a:solidFill>
                <a:effectLst/>
                <a:latin typeface="Times New Roman" panose="02020603050405020304" pitchFamily="18" charset="0"/>
                <a:ea typeface="Times New Roman" panose="02020603050405020304" pitchFamily="18" charset="0"/>
              </a:rPr>
              <a:t>The</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straight</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path</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is</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way</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of</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Allah</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b,</a:t>
            </a:r>
            <a:r>
              <a:rPr lang="en-US" sz="1800" spc="-10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path</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of</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truth,</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path</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of</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His</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beloved</a:t>
            </a:r>
            <a:r>
              <a:rPr lang="en-US" sz="1800" spc="-25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Messenger</a:t>
            </a:r>
            <a:r>
              <a:rPr lang="en-US" sz="1800" spc="-7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g</a:t>
            </a:r>
            <a:r>
              <a:rPr lang="en-US" sz="1800" spc="-22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and</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7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path</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to</a:t>
            </a:r>
            <a:r>
              <a:rPr lang="en-US" sz="1800" spc="-7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paradise.</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Allah</a:t>
            </a:r>
            <a:r>
              <a:rPr lang="en-US" sz="1800" spc="-7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b</a:t>
            </a:r>
            <a:r>
              <a:rPr lang="en-US" sz="1800" spc="-23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has</a:t>
            </a:r>
            <a:r>
              <a:rPr lang="en-US" sz="1800" spc="-7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defined</a:t>
            </a:r>
            <a:r>
              <a:rPr lang="en-US" sz="1800" spc="-7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straight</a:t>
            </a:r>
            <a:r>
              <a:rPr lang="en-US" sz="1800" spc="-7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path</a:t>
            </a:r>
            <a:r>
              <a:rPr lang="en-US" sz="1800" spc="-8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for</a:t>
            </a:r>
            <a:r>
              <a:rPr lang="en-US" sz="1800" spc="-25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us</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to</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ensure</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we</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are</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led</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to</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Him.</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On</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this</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path</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we</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single</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Allah</a:t>
            </a:r>
            <a:r>
              <a:rPr lang="en-US" sz="1800" spc="-3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b</a:t>
            </a:r>
            <a:r>
              <a:rPr lang="en-US" sz="1800" spc="-7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out</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for</a:t>
            </a:r>
            <a:r>
              <a:rPr lang="en-US" sz="1800" spc="-3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worship,</a:t>
            </a:r>
            <a:r>
              <a:rPr lang="en-US" sz="1800" spc="-25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and remain obedient to Him and His Messenger. It is the path of truth (</a:t>
            </a:r>
            <a:r>
              <a:rPr lang="en-US" sz="1800" i="1" dirty="0" err="1">
                <a:solidFill>
                  <a:srgbClr val="231F20"/>
                </a:solidFill>
                <a:effectLst/>
                <a:latin typeface="Times New Roman" panose="02020603050405020304" pitchFamily="18" charset="0"/>
                <a:ea typeface="Times New Roman" panose="02020603050405020304" pitchFamily="18" charset="0"/>
              </a:rPr>
              <a:t>ḥaqq</a:t>
            </a:r>
            <a:r>
              <a:rPr lang="en-US" sz="1800" dirty="0">
                <a:solidFill>
                  <a:srgbClr val="231F20"/>
                </a:solidFill>
                <a:effectLst/>
                <a:latin typeface="Times New Roman" panose="02020603050405020304" pitchFamily="18" charset="0"/>
                <a:ea typeface="Times New Roman" panose="02020603050405020304" pitchFamily="18" charset="0"/>
              </a:rPr>
              <a:t>)</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which</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is</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embodied</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in</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Sunnah</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of</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Messenger</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of</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Allah g</a:t>
            </a:r>
            <a:r>
              <a:rPr lang="en-US" sz="1800" spc="-8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and</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way</a:t>
            </a:r>
            <a:r>
              <a:rPr lang="en-US" sz="1800" spc="-1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of</a:t>
            </a:r>
            <a:r>
              <a:rPr lang="en-US" sz="1800" spc="-25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his</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Companions</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a:spcBef>
                <a:spcPts val="20"/>
              </a:spcBef>
            </a:pPr>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548640" marR="547370" algn="just">
              <a:lnSpc>
                <a:spcPct val="112000"/>
              </a:lnSpc>
              <a:spcBef>
                <a:spcPts val="5"/>
              </a:spcBef>
              <a:spcAft>
                <a:spcPts val="0"/>
              </a:spcAft>
            </a:pPr>
            <a:r>
              <a:rPr lang="en-US" sz="1800" dirty="0">
                <a:solidFill>
                  <a:srgbClr val="231F20"/>
                </a:solidFill>
                <a:effectLst/>
                <a:latin typeface="Times New Roman" panose="02020603050405020304" pitchFamily="18" charset="0"/>
                <a:ea typeface="Times New Roman" panose="02020603050405020304" pitchFamily="18" charset="0"/>
              </a:rPr>
              <a:t>There is only one path of truth and that is the path of Allah b. Allah b says,</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“This</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is</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My</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path</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which</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is</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straight,</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so</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follow</a:t>
            </a:r>
            <a:r>
              <a:rPr lang="en-US" sz="1800" spc="-4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it.</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Do</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not</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follow</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other</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ways,</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for</a:t>
            </a:r>
            <a:r>
              <a:rPr lang="en-US" sz="1800" spc="-4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they</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cause you to deviate from His way. This is what He has instructed you to do, so</a:t>
            </a:r>
            <a:r>
              <a:rPr lang="en-US" sz="1800" spc="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that</a:t>
            </a:r>
            <a:r>
              <a:rPr lang="en-US" sz="1800" spc="-6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you</a:t>
            </a:r>
            <a:r>
              <a:rPr lang="en-US" sz="1800" spc="-5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will</a:t>
            </a:r>
            <a:r>
              <a:rPr lang="en-US" sz="1800" spc="-6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have</a:t>
            </a:r>
            <a:r>
              <a:rPr lang="en-US" sz="1800" spc="-55" dirty="0">
                <a:solidFill>
                  <a:srgbClr val="231F20"/>
                </a:solidFill>
                <a:effectLst/>
                <a:latin typeface="Times New Roman" panose="02020603050405020304" pitchFamily="18" charset="0"/>
                <a:ea typeface="Times New Roman" panose="02020603050405020304" pitchFamily="18" charset="0"/>
              </a:rPr>
              <a:t> </a:t>
            </a:r>
            <a:r>
              <a:rPr lang="en-US" sz="1800" i="1" dirty="0" err="1">
                <a:solidFill>
                  <a:srgbClr val="231F20"/>
                </a:solidFill>
                <a:effectLst/>
                <a:latin typeface="Times New Roman" panose="02020603050405020304" pitchFamily="18" charset="0"/>
                <a:ea typeface="Times New Roman" panose="02020603050405020304" pitchFamily="18" charset="0"/>
              </a:rPr>
              <a:t>taqwā</a:t>
            </a:r>
            <a:r>
              <a:rPr lang="en-US" sz="1800" i="1" spc="-50"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(piety)”</a:t>
            </a:r>
            <a:r>
              <a:rPr lang="en-US" sz="1800" spc="-55"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(6:153).</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11</a:t>
            </a:fld>
            <a:endParaRPr lang="en-GB"/>
          </a:p>
        </p:txBody>
      </p:sp>
    </p:spTree>
    <p:extLst>
      <p:ext uri="{BB962C8B-B14F-4D97-AF65-F5344CB8AC3E}">
        <p14:creationId xmlns:p14="http://schemas.microsoft.com/office/powerpoint/2010/main" val="144130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87447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8486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44340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12914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14665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B973C-B174-4017-9BE1-ADAB9678EB57}"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9010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BB973C-B174-4017-9BE1-ADAB9678EB57}" type="datetimeFigureOut">
              <a:rPr lang="en-GB" smtClean="0"/>
              <a:t>09/06/2022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2940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973C-B174-4017-9BE1-ADAB9678EB57}" type="datetimeFigureOut">
              <a:rPr lang="en-GB" smtClean="0"/>
              <a:t>09/06/2022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58695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09/06/2022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30786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73389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83916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973C-B174-4017-9BE1-ADAB9678EB57}" type="datetimeFigureOut">
              <a:rPr lang="en-GB" smtClean="0"/>
              <a:t>09/06/2022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71372-4FD6-402E-AE1B-BA47B7410715}" type="slidenum">
              <a:rPr lang="en-GB" smtClean="0"/>
              <a:t>‹#›</a:t>
            </a:fld>
            <a:endParaRPr lang="en-GB"/>
          </a:p>
        </p:txBody>
      </p:sp>
    </p:spTree>
    <p:extLst>
      <p:ext uri="{BB962C8B-B14F-4D97-AF65-F5344CB8AC3E}">
        <p14:creationId xmlns:p14="http://schemas.microsoft.com/office/powerpoint/2010/main" val="81249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rgbClr val="314E37"/>
          </a:solidFill>
          <a:latin typeface="Cabin Medium"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DF29-F4C1-4026-9911-40EFF00AD276}"/>
              </a:ext>
            </a:extLst>
          </p:cNvPr>
          <p:cNvSpPr>
            <a:spLocks noGrp="1"/>
          </p:cNvSpPr>
          <p:nvPr>
            <p:ph type="title"/>
          </p:nvPr>
        </p:nvSpPr>
        <p:spPr/>
        <p:txBody>
          <a:bodyPr/>
          <a:lstStyle/>
          <a:p>
            <a:r>
              <a:rPr lang="en-GB" dirty="0"/>
              <a:t>Starter</a:t>
            </a:r>
          </a:p>
        </p:txBody>
      </p:sp>
      <p:sp>
        <p:nvSpPr>
          <p:cNvPr id="5" name="Content Placeholder 4">
            <a:extLst>
              <a:ext uri="{FF2B5EF4-FFF2-40B4-BE49-F238E27FC236}">
                <a16:creationId xmlns:a16="http://schemas.microsoft.com/office/drawing/2014/main" id="{D2894150-2C89-42F5-B3C6-C1B43B9D99EA}"/>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highlight>
                  <a:srgbClr val="96B090"/>
                </a:highlight>
              </a:rPr>
              <a:t>What does Allah say when you say:</a:t>
            </a:r>
          </a:p>
          <a:p>
            <a:pPr marL="0" indent="0">
              <a:buNone/>
            </a:pPr>
            <a:endParaRPr lang="en-GB" dirty="0"/>
          </a:p>
        </p:txBody>
      </p:sp>
      <p:pic>
        <p:nvPicPr>
          <p:cNvPr id="4" name="Content Placeholder 6">
            <a:extLst>
              <a:ext uri="{FF2B5EF4-FFF2-40B4-BE49-F238E27FC236}">
                <a16:creationId xmlns:a16="http://schemas.microsoft.com/office/drawing/2014/main" id="{4F957C12-1BB9-4D8A-BCD3-2D6053832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1" y="468680"/>
            <a:ext cx="1679330" cy="1118454"/>
          </a:xfrm>
          <a:prstGeom prst="rect">
            <a:avLst/>
          </a:prstGeom>
        </p:spPr>
      </p:pic>
      <p:pic>
        <p:nvPicPr>
          <p:cNvPr id="6" name="Picture 5">
            <a:extLst>
              <a:ext uri="{FF2B5EF4-FFF2-40B4-BE49-F238E27FC236}">
                <a16:creationId xmlns:a16="http://schemas.microsoft.com/office/drawing/2014/main" id="{FEF0631F-D200-47F9-BCB5-7B520B327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787" y="4279900"/>
            <a:ext cx="3472426" cy="1651000"/>
          </a:xfrm>
          <a:prstGeom prst="rect">
            <a:avLst/>
          </a:prstGeom>
        </p:spPr>
      </p:pic>
    </p:spTree>
    <p:extLst>
      <p:ext uri="{BB962C8B-B14F-4D97-AF65-F5344CB8AC3E}">
        <p14:creationId xmlns:p14="http://schemas.microsoft.com/office/powerpoint/2010/main" val="135808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7968-1BFC-4D24-89D2-E82776061845}"/>
              </a:ext>
            </a:extLst>
          </p:cNvPr>
          <p:cNvSpPr>
            <a:spLocks noGrp="1"/>
          </p:cNvSpPr>
          <p:nvPr>
            <p:ph type="title"/>
          </p:nvPr>
        </p:nvSpPr>
        <p:spPr/>
        <p:txBody>
          <a:bodyPr/>
          <a:lstStyle/>
          <a:p>
            <a:r>
              <a:rPr lang="en-GB" dirty="0"/>
              <a:t>4</a:t>
            </a:r>
          </a:p>
        </p:txBody>
      </p:sp>
      <p:sp>
        <p:nvSpPr>
          <p:cNvPr id="4" name="Title 1">
            <a:extLst>
              <a:ext uri="{FF2B5EF4-FFF2-40B4-BE49-F238E27FC236}">
                <a16:creationId xmlns:a16="http://schemas.microsoft.com/office/drawing/2014/main" id="{8A4C6E99-A865-46D3-842A-C3684FB12BE6}"/>
              </a:ext>
            </a:extLst>
          </p:cNvPr>
          <p:cNvSpPr>
            <a:spLocks noGrp="1"/>
          </p:cNvSpPr>
          <p:nvPr>
            <p:ph idx="1"/>
          </p:nvPr>
        </p:nvSpPr>
        <p:spPr>
          <a:xfrm>
            <a:off x="628650" y="1825625"/>
            <a:ext cx="7886700" cy="4351338"/>
          </a:xfrm>
        </p:spPr>
        <p:txBody>
          <a:bodyPr/>
          <a:lstStyle/>
          <a:p>
            <a:pPr>
              <a:lnSpc>
                <a:spcPct val="100000"/>
              </a:lnSpc>
            </a:pPr>
            <a:r>
              <a:rPr lang="en-US" dirty="0"/>
              <a:t>Every human has a void.</a:t>
            </a:r>
          </a:p>
          <a:p>
            <a:pPr>
              <a:lnSpc>
                <a:spcPct val="100000"/>
              </a:lnSpc>
            </a:pPr>
            <a:r>
              <a:rPr lang="en-US" dirty="0"/>
              <a:t>Worship: utmost humility and submission + utmost love</a:t>
            </a:r>
          </a:p>
          <a:p>
            <a:pPr>
              <a:lnSpc>
                <a:spcPct val="100000"/>
              </a:lnSpc>
            </a:pPr>
            <a:r>
              <a:rPr lang="en-US" dirty="0"/>
              <a:t>Seek help: </a:t>
            </a:r>
            <a:r>
              <a:rPr lang="en-US" dirty="0" err="1"/>
              <a:t>tawakkul</a:t>
            </a:r>
            <a:r>
              <a:rPr lang="en-US" dirty="0"/>
              <a:t>. Acknowledging our need for Him.</a:t>
            </a:r>
          </a:p>
          <a:p>
            <a:pPr>
              <a:lnSpc>
                <a:spcPct val="100000"/>
              </a:lnSpc>
            </a:pPr>
            <a:r>
              <a:rPr lang="en-US" dirty="0"/>
              <a:t>Most beneficial </a:t>
            </a:r>
            <a:r>
              <a:rPr lang="en-US" dirty="0" err="1"/>
              <a:t>du‘a</a:t>
            </a:r>
            <a:endParaRPr lang="en-US" dirty="0"/>
          </a:p>
          <a:p>
            <a:pPr>
              <a:lnSpc>
                <a:spcPct val="100000"/>
              </a:lnSpc>
            </a:pPr>
            <a:r>
              <a:rPr lang="en-US" dirty="0"/>
              <a:t>Repetition of </a:t>
            </a:r>
            <a:r>
              <a:rPr lang="en-US" dirty="0" err="1"/>
              <a:t>iyyaka</a:t>
            </a:r>
            <a:endParaRPr lang="en-GB" dirty="0"/>
          </a:p>
        </p:txBody>
      </p:sp>
      <p:sp>
        <p:nvSpPr>
          <p:cNvPr id="5" name="Title 1">
            <a:extLst>
              <a:ext uri="{FF2B5EF4-FFF2-40B4-BE49-F238E27FC236}">
                <a16:creationId xmlns:a16="http://schemas.microsoft.com/office/drawing/2014/main" id="{F08FED56-48BA-4253-8B7F-E915C19FA769}"/>
              </a:ext>
            </a:extLst>
          </p:cNvPr>
          <p:cNvSpPr txBox="1">
            <a:spLocks/>
          </p:cNvSpPr>
          <p:nvPr/>
        </p:nvSpPr>
        <p:spPr>
          <a:xfrm>
            <a:off x="628650" y="665167"/>
            <a:ext cx="7886700" cy="1014411"/>
          </a:xfrm>
          <a:prstGeom prst="roundRect">
            <a:avLst/>
          </a:prstGeom>
          <a:solidFill>
            <a:srgbClr val="96B09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4400" dirty="0">
                <a:latin typeface="KFGQPC Uthman Taha Naskh" panose="02000000000000000000" pitchFamily="2" charset="-78"/>
                <a:cs typeface="KFGQPC Uthman Taha Naskh" panose="02000000000000000000" pitchFamily="2" charset="-78"/>
              </a:rPr>
              <a:t>إِيَّاكَ نَعْبُدُ وَإِيَّاكَ نَسْتَعِيْنُ</a:t>
            </a:r>
            <a:endParaRPr lang="en-GB" sz="4400" dirty="0"/>
          </a:p>
        </p:txBody>
      </p:sp>
    </p:spTree>
    <p:extLst>
      <p:ext uri="{BB962C8B-B14F-4D97-AF65-F5344CB8AC3E}">
        <p14:creationId xmlns:p14="http://schemas.microsoft.com/office/powerpoint/2010/main" val="172482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762948-B5B6-4ED0-B8FA-04789E8E7CBD}"/>
              </a:ext>
            </a:extLst>
          </p:cNvPr>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a:off x="0" y="-1"/>
            <a:ext cx="9144000" cy="6858001"/>
          </a:xfrm>
          <a:prstGeom prst="rect">
            <a:avLst/>
          </a:prstGeom>
        </p:spPr>
      </p:pic>
      <p:sp>
        <p:nvSpPr>
          <p:cNvPr id="2" name="Title 1">
            <a:extLst>
              <a:ext uri="{FF2B5EF4-FFF2-40B4-BE49-F238E27FC236}">
                <a16:creationId xmlns:a16="http://schemas.microsoft.com/office/drawing/2014/main" id="{068E3FAA-6784-4E2D-82A3-6050A28A7A8B}"/>
              </a:ext>
            </a:extLst>
          </p:cNvPr>
          <p:cNvSpPr>
            <a:spLocks noGrp="1"/>
          </p:cNvSpPr>
          <p:nvPr>
            <p:ph type="title"/>
          </p:nvPr>
        </p:nvSpPr>
        <p:spPr/>
        <p:txBody>
          <a:bodyPr/>
          <a:lstStyle/>
          <a:p>
            <a:endParaRPr lang="en-GB" dirty="0"/>
          </a:p>
        </p:txBody>
      </p:sp>
      <p:sp>
        <p:nvSpPr>
          <p:cNvPr id="4" name="Title 1">
            <a:extLst>
              <a:ext uri="{FF2B5EF4-FFF2-40B4-BE49-F238E27FC236}">
                <a16:creationId xmlns:a16="http://schemas.microsoft.com/office/drawing/2014/main" id="{B57E46C5-21FD-443F-AD1F-8FDFFCAECC23}"/>
              </a:ext>
            </a:extLst>
          </p:cNvPr>
          <p:cNvSpPr txBox="1">
            <a:spLocks/>
          </p:cNvSpPr>
          <p:nvPr/>
        </p:nvSpPr>
        <p:spPr>
          <a:xfrm>
            <a:off x="628650" y="665167"/>
            <a:ext cx="7886700" cy="1014411"/>
          </a:xfrm>
          <a:prstGeom prst="roundRect">
            <a:avLst/>
          </a:prstGeom>
          <a:solidFill>
            <a:srgbClr val="96B09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4400" dirty="0">
                <a:latin typeface="KFGQPC Uthman Taha Naskh" panose="02000000000000000000" pitchFamily="2" charset="-78"/>
                <a:cs typeface="KFGQPC Uthman Taha Naskh" panose="02000000000000000000" pitchFamily="2" charset="-78"/>
              </a:rPr>
              <a:t>اِهْدِنَا الصِّرَٰطَ الْمُسْتَقِيْمَ</a:t>
            </a:r>
            <a:endParaRPr lang="en-GB" sz="4400" dirty="0"/>
          </a:p>
        </p:txBody>
      </p:sp>
    </p:spTree>
    <p:extLst>
      <p:ext uri="{BB962C8B-B14F-4D97-AF65-F5344CB8AC3E}">
        <p14:creationId xmlns:p14="http://schemas.microsoft.com/office/powerpoint/2010/main" val="269892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8EDD-F777-46B9-86A1-390248F6B3D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8DEEB1B-E418-42F4-8C57-573821CDF898}"/>
              </a:ext>
            </a:extLst>
          </p:cNvPr>
          <p:cNvSpPr>
            <a:spLocks noGrp="1"/>
          </p:cNvSpPr>
          <p:nvPr>
            <p:ph idx="1"/>
          </p:nvPr>
        </p:nvSpPr>
        <p:spPr/>
        <p:txBody>
          <a:bodyPr>
            <a:normAutofit fontScale="77500" lnSpcReduction="20000"/>
          </a:bodyPr>
          <a:lstStyle/>
          <a:p>
            <a:pPr marL="0" indent="0" algn="r" rtl="1">
              <a:buNone/>
            </a:pPr>
            <a:endParaRPr lang="en-GB" dirty="0"/>
          </a:p>
          <a:p>
            <a:pPr marL="0" indent="0" algn="r" rtl="1">
              <a:buNone/>
            </a:pPr>
            <a:endParaRPr lang="en-GB" dirty="0"/>
          </a:p>
          <a:p>
            <a:pPr marL="0" indent="0" rtl="1">
              <a:buNone/>
            </a:pPr>
            <a:r>
              <a:rPr lang="en-US" b="1" dirty="0"/>
              <a:t>The blessed people </a:t>
            </a:r>
          </a:p>
          <a:p>
            <a:r>
              <a:rPr lang="en-US" dirty="0"/>
              <a:t>Good company</a:t>
            </a:r>
          </a:p>
          <a:p>
            <a:r>
              <a:rPr lang="en-US" dirty="0"/>
              <a:t>An antidote to loneliness. </a:t>
            </a:r>
          </a:p>
          <a:p>
            <a:pPr marL="0" indent="0">
              <a:buNone/>
            </a:pPr>
            <a:r>
              <a:rPr lang="en-US" b="1" dirty="0"/>
              <a:t>Those who incurred anger </a:t>
            </a:r>
          </a:p>
          <a:p>
            <a:r>
              <a:rPr lang="en-US" dirty="0"/>
              <a:t>Had the knowledge but did not act upon it</a:t>
            </a:r>
          </a:p>
          <a:p>
            <a:r>
              <a:rPr lang="en-US" dirty="0"/>
              <a:t>Jews</a:t>
            </a:r>
          </a:p>
          <a:p>
            <a:pPr marL="0" indent="0">
              <a:buNone/>
            </a:pPr>
            <a:r>
              <a:rPr lang="en-US" b="1" dirty="0"/>
              <a:t>The misguided</a:t>
            </a:r>
          </a:p>
          <a:p>
            <a:r>
              <a:rPr lang="en-US" dirty="0"/>
              <a:t>Lacked the knowledge and hence veered </a:t>
            </a:r>
          </a:p>
          <a:p>
            <a:pPr marL="0" indent="0">
              <a:buNone/>
            </a:pPr>
            <a:r>
              <a:rPr lang="en-US" dirty="0"/>
              <a:t>off the Straight Path.</a:t>
            </a:r>
          </a:p>
          <a:p>
            <a:r>
              <a:rPr lang="en-US" dirty="0"/>
              <a:t>Christians</a:t>
            </a:r>
          </a:p>
          <a:p>
            <a:pPr marL="0" indent="0">
              <a:buNone/>
            </a:pPr>
            <a:endParaRPr lang="en-GB" dirty="0"/>
          </a:p>
        </p:txBody>
      </p:sp>
      <p:sp>
        <p:nvSpPr>
          <p:cNvPr id="4" name="Title 1">
            <a:extLst>
              <a:ext uri="{FF2B5EF4-FFF2-40B4-BE49-F238E27FC236}">
                <a16:creationId xmlns:a16="http://schemas.microsoft.com/office/drawing/2014/main" id="{7C2422C2-CF00-479B-A64A-18FD3D7AA960}"/>
              </a:ext>
            </a:extLst>
          </p:cNvPr>
          <p:cNvSpPr txBox="1">
            <a:spLocks/>
          </p:cNvSpPr>
          <p:nvPr/>
        </p:nvSpPr>
        <p:spPr>
          <a:xfrm>
            <a:off x="628650" y="520700"/>
            <a:ext cx="7886700" cy="1676399"/>
          </a:xfrm>
          <a:prstGeom prst="roundRect">
            <a:avLst/>
          </a:prstGeom>
          <a:solidFill>
            <a:srgbClr val="96B090"/>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buNone/>
            </a:pPr>
            <a:r>
              <a:rPr lang="ar-SA" sz="4400" dirty="0">
                <a:latin typeface="KFGQPC Uthman Taha Naskh" panose="02000000000000000000" pitchFamily="2" charset="-78"/>
                <a:cs typeface="KFGQPC Uthman Taha Naskh" panose="02000000000000000000" pitchFamily="2" charset="-78"/>
              </a:rPr>
              <a:t>صِرَٰطَ الَّذِينَ أَنْعَمْتَ عَلَيْهِمْ </a:t>
            </a:r>
            <a:endParaRPr lang="en-GB" sz="4400" dirty="0">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ar-SA" sz="4400" dirty="0">
                <a:latin typeface="KFGQPC Uthman Taha Naskh" panose="02000000000000000000" pitchFamily="2" charset="-78"/>
                <a:cs typeface="KFGQPC Uthman Taha Naskh" panose="02000000000000000000" pitchFamily="2" charset="-78"/>
              </a:rPr>
              <a:t>غَيْرِ الْمَغْضُوْبِ عَلَيْهِمْ وَلَا الضَّآلِّيْنَ</a:t>
            </a:r>
            <a:endParaRPr lang="en-GB" sz="4400" dirty="0"/>
          </a:p>
        </p:txBody>
      </p:sp>
      <p:sp>
        <p:nvSpPr>
          <p:cNvPr id="5" name="TextBox 4">
            <a:extLst>
              <a:ext uri="{FF2B5EF4-FFF2-40B4-BE49-F238E27FC236}">
                <a16:creationId xmlns:a16="http://schemas.microsoft.com/office/drawing/2014/main" id="{AB06B7CC-CD3B-E051-DAC5-AF876D8E8A5A}"/>
              </a:ext>
            </a:extLst>
          </p:cNvPr>
          <p:cNvSpPr txBox="1"/>
          <p:nvPr/>
        </p:nvSpPr>
        <p:spPr>
          <a:xfrm>
            <a:off x="3935185" y="5534561"/>
            <a:ext cx="5208815" cy="1323439"/>
          </a:xfrm>
          <a:prstGeom prst="homePlate">
            <a:avLst/>
          </a:prstGeom>
          <a:solidFill>
            <a:srgbClr val="314E37"/>
          </a:solidFill>
        </p:spPr>
        <p:txBody>
          <a:bodyPr wrap="square" rtlCol="0">
            <a:spAutoFit/>
          </a:bodyPr>
          <a:lstStyle/>
          <a:p>
            <a:pPr algn="ctr"/>
            <a:r>
              <a:rPr lang="ar-EG" sz="4000" dirty="0">
                <a:solidFill>
                  <a:srgbClr val="C1CCB4"/>
                </a:solidFill>
                <a:latin typeface="Sakkal Majalla" panose="02000000000000000000" pitchFamily="2" charset="-78"/>
                <a:cs typeface="Sakkal Majalla" panose="02000000000000000000" pitchFamily="2" charset="-78"/>
              </a:rPr>
              <a:t>علم</a:t>
            </a:r>
          </a:p>
          <a:p>
            <a:pPr algn="ctr"/>
            <a:r>
              <a:rPr lang="ar-EG" sz="4000" dirty="0">
                <a:solidFill>
                  <a:srgbClr val="C1CCB4"/>
                </a:solidFill>
                <a:latin typeface="Sakkal Majalla" panose="02000000000000000000" pitchFamily="2" charset="-78"/>
                <a:cs typeface="Sakkal Majalla" panose="02000000000000000000" pitchFamily="2" charset="-78"/>
              </a:rPr>
              <a:t>عمل</a:t>
            </a:r>
            <a:endParaRPr lang="en-GB" sz="4000" dirty="0">
              <a:solidFill>
                <a:srgbClr val="C1CCB4"/>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606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3AE3-AC72-4230-A856-5D6059282101}"/>
              </a:ext>
            </a:extLst>
          </p:cNvPr>
          <p:cNvSpPr>
            <a:spLocks noGrp="1"/>
          </p:cNvSpPr>
          <p:nvPr>
            <p:ph type="title"/>
          </p:nvPr>
        </p:nvSpPr>
        <p:spPr/>
        <p:txBody>
          <a:bodyPr/>
          <a:lstStyle/>
          <a:p>
            <a:r>
              <a:rPr lang="en-US" dirty="0"/>
              <a:t>My </a:t>
            </a:r>
            <a:r>
              <a:rPr lang="en-US" dirty="0" err="1"/>
              <a:t>Adhkar</a:t>
            </a:r>
            <a:r>
              <a:rPr lang="en-US" dirty="0"/>
              <a:t> Bank</a:t>
            </a:r>
            <a:endParaRPr lang="en-GB" dirty="0"/>
          </a:p>
        </p:txBody>
      </p:sp>
      <p:sp>
        <p:nvSpPr>
          <p:cNvPr id="3" name="Content Placeholder 2">
            <a:extLst>
              <a:ext uri="{FF2B5EF4-FFF2-40B4-BE49-F238E27FC236}">
                <a16:creationId xmlns:a16="http://schemas.microsoft.com/office/drawing/2014/main" id="{C0E453BE-29A8-47FF-BE77-074D3C23401A}"/>
              </a:ext>
            </a:extLst>
          </p:cNvPr>
          <p:cNvSpPr>
            <a:spLocks noGrp="1"/>
          </p:cNvSpPr>
          <p:nvPr>
            <p:ph idx="1"/>
          </p:nvPr>
        </p:nvSpPr>
        <p:spPr>
          <a:xfrm>
            <a:off x="628650" y="1545770"/>
            <a:ext cx="7886700" cy="4947103"/>
          </a:xfrm>
        </p:spPr>
        <p:txBody>
          <a:bodyPr>
            <a:normAutofit fontScale="70000" lnSpcReduction="20000"/>
          </a:bodyPr>
          <a:lstStyle/>
          <a:p>
            <a:pPr marL="0" indent="0" algn="ctr">
              <a:buNone/>
            </a:pPr>
            <a:r>
              <a:rPr lang="en-US" dirty="0" err="1">
                <a:effectLst/>
              </a:rPr>
              <a:t>Adhkar</a:t>
            </a:r>
            <a:r>
              <a:rPr lang="en-US" dirty="0">
                <a:effectLst/>
              </a:rPr>
              <a:t> of Standing Up From </a:t>
            </a:r>
            <a:r>
              <a:rPr lang="en-US" dirty="0" err="1">
                <a:effectLst/>
              </a:rPr>
              <a:t>Ruku</a:t>
            </a:r>
            <a:r>
              <a:rPr lang="en-US" dirty="0">
                <a:effectLst/>
              </a:rPr>
              <a:t>‘</a:t>
            </a:r>
          </a:p>
          <a:p>
            <a:pPr marL="0" lvl="0" indent="0" algn="ctr" rtl="1">
              <a:lnSpc>
                <a:spcPct val="107000"/>
              </a:lnSpc>
              <a:spcAft>
                <a:spcPts val="800"/>
              </a:spcAft>
              <a:buSzPts val="1100"/>
              <a:buNone/>
            </a:pPr>
            <a:r>
              <a:rPr lang="ar-SA" sz="2900" dirty="0">
                <a:latin typeface="KFGQPC Uthman Taha Naskh" panose="02000000000000000000" pitchFamily="2" charset="-78"/>
                <a:cs typeface="KFGQPC Uthman Taha Naskh" panose="02000000000000000000" pitchFamily="2" charset="-78"/>
              </a:rPr>
              <a:t>اَللّٰهُمَّ رَبَّنَا لَكَ الْحَمْدُ مِلْءَ السَّمَاوَاتِ وَمِلْءَ الْأَرْضِ وَمِلْءَ مَا بَيْنَهُمَا وَمِلْءَ مَا شِئْتَ مِنْ شَيْءٍ بَعْدُ</a:t>
            </a:r>
            <a:r>
              <a:rPr lang="ar-SA" sz="2900" dirty="0">
                <a:latin typeface="KFGQPC Uthman Taha Naskh" panose="02000000000000000000" pitchFamily="2" charset="-78"/>
                <a:ea typeface="Calibri" panose="020F0502020204030204" pitchFamily="34" charset="0"/>
                <a:cs typeface="KFGQPC Uthman Taha Naskh" panose="02000000000000000000" pitchFamily="2" charset="-78"/>
              </a:rPr>
              <a:t>.</a:t>
            </a:r>
            <a:endParaRPr lang="en-GB" sz="2900" dirty="0">
              <a:solidFill>
                <a:srgbClr val="96B090"/>
              </a:solidFill>
              <a:latin typeface="KFGQPC Uthman Taha Naskh" panose="02000000000000000000" pitchFamily="2" charset="-78"/>
              <a:ea typeface="Calibri" panose="020F0502020204030204" pitchFamily="34" charset="0"/>
              <a:cs typeface="KFGQPC Uthman Taha Naskh" panose="02000000000000000000" pitchFamily="2" charset="-78"/>
            </a:endParaRPr>
          </a:p>
          <a:p>
            <a:pPr marL="0" indent="0" algn="ctr">
              <a:lnSpc>
                <a:spcPct val="107000"/>
              </a:lnSpc>
              <a:spcAft>
                <a:spcPts val="800"/>
              </a:spcAft>
              <a:buNone/>
            </a:pPr>
            <a:r>
              <a:rPr lang="en-GB" sz="2900" dirty="0">
                <a:solidFill>
                  <a:srgbClr val="96B090"/>
                </a:solidFill>
                <a:ea typeface="Calibri" panose="020F0502020204030204" pitchFamily="34" charset="0"/>
                <a:cs typeface="Arial" panose="020B0604020202020204" pitchFamily="34" charset="0"/>
              </a:rPr>
              <a:t>O Allah, Our Lord, for You Alone is all praise; praise which fills the heavens, which fills the earth, which fills whatever is in between them, and which fills whatever You wish after that (Muslim).</a:t>
            </a:r>
            <a:endParaRPr lang="en-US" sz="2900" dirty="0">
              <a:solidFill>
                <a:srgbClr val="96B090"/>
              </a:solidFill>
              <a:effectLst/>
            </a:endParaRPr>
          </a:p>
          <a:p>
            <a:pPr marL="0" lvl="0" indent="0" algn="ctr" rtl="1">
              <a:lnSpc>
                <a:spcPct val="160000"/>
              </a:lnSpc>
              <a:spcAft>
                <a:spcPts val="800"/>
              </a:spcAft>
              <a:buSzPts val="1100"/>
              <a:buNone/>
            </a:pPr>
            <a:r>
              <a:rPr lang="ar-SA" sz="2900" dirty="0">
                <a:effectLst/>
                <a:latin typeface="KFGQPC Uthman Taha Naskh" panose="02000000000000000000" pitchFamily="2" charset="-78"/>
                <a:ea typeface="Calibri" panose="020F0502020204030204" pitchFamily="34" charset="0"/>
                <a:cs typeface="KFGQPC Uthman Taha Naskh" panose="02000000000000000000" pitchFamily="2" charset="-78"/>
              </a:rPr>
              <a:t>رَبَّنَا لَكَ الْحَمْدُ مِلْءَ السَّمَاوَاتِ وَالأَرْضِ وَمِلْءَ مَا شِئْتَ مِنْ شَىْءٍ بعْدُ ، أَهْلَ الثَّنَاءِ وَالْمَجْدِ ، أَحَقُّ مَا قَالَ الْعَبْدُ - وَكُلُّنَا لَكَ عَبْدٌ - اَللّٰهُمَّ لَا مَانِعَ لِمَا أَعْطَيْتَ ، وَلَا مُعْطِيَ لِمَا مَنَعْتَ ، وَلَا يَنْفَعُ ذَا الْجَدِّ مِنْكَ الْجَدُّ.</a:t>
            </a:r>
            <a:endParaRPr lang="en-GB" sz="2900" dirty="0">
              <a:effectLst/>
              <a:latin typeface="KFGQPC Uthman Taha Naskh" panose="02000000000000000000" pitchFamily="2" charset="-78"/>
              <a:ea typeface="Calibri" panose="020F0502020204030204" pitchFamily="34" charset="0"/>
              <a:cs typeface="KFGQPC Uthman Taha Naskh" panose="02000000000000000000" pitchFamily="2" charset="-78"/>
            </a:endParaRPr>
          </a:p>
          <a:p>
            <a:pPr marL="0" indent="0" algn="ctr">
              <a:lnSpc>
                <a:spcPct val="107000"/>
              </a:lnSpc>
              <a:spcAft>
                <a:spcPts val="800"/>
              </a:spcAft>
              <a:buNone/>
            </a:pPr>
            <a:r>
              <a:rPr lang="en-GB" sz="2900" dirty="0">
                <a:solidFill>
                  <a:srgbClr val="96B090"/>
                </a:solidFill>
                <a:cs typeface="Arial" panose="020B0604020202020204" pitchFamily="34" charset="0"/>
              </a:rPr>
              <a:t>Our Lord, for You Alone is all praise; praise which fills the heavens and the earth, and which fills whatever You wish after that. You are most worthy of praise and glory. The greatest truth the slave can utter is – and we are all Your slaves- O Allah, there is none who can withhold what You give, and none can give what You withhold; and the wealth of the wealthy does not avail him from You (Muslim).</a:t>
            </a:r>
          </a:p>
        </p:txBody>
      </p:sp>
      <p:pic>
        <p:nvPicPr>
          <p:cNvPr id="4" name="Picture 3">
            <a:extLst>
              <a:ext uri="{FF2B5EF4-FFF2-40B4-BE49-F238E27FC236}">
                <a16:creationId xmlns:a16="http://schemas.microsoft.com/office/drawing/2014/main" id="{96424800-0B09-42F6-BC04-06A1EDD8D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672" y="265545"/>
            <a:ext cx="1401460" cy="1098000"/>
          </a:xfrm>
          <a:prstGeom prst="rect">
            <a:avLst/>
          </a:prstGeom>
        </p:spPr>
      </p:pic>
    </p:spTree>
    <p:extLst>
      <p:ext uri="{BB962C8B-B14F-4D97-AF65-F5344CB8AC3E}">
        <p14:creationId xmlns:p14="http://schemas.microsoft.com/office/powerpoint/2010/main" val="345519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6E86-7559-441F-B5BA-8B83F37DF2CD}"/>
              </a:ext>
            </a:extLst>
          </p:cNvPr>
          <p:cNvSpPr>
            <a:spLocks noGrp="1"/>
          </p:cNvSpPr>
          <p:nvPr>
            <p:ph type="title"/>
          </p:nvPr>
        </p:nvSpPr>
        <p:spPr/>
        <p:txBody>
          <a:bodyPr/>
          <a:lstStyle/>
          <a:p>
            <a:r>
              <a:rPr lang="en-GB" dirty="0"/>
              <a:t>Infographic</a:t>
            </a:r>
          </a:p>
        </p:txBody>
      </p:sp>
      <p:pic>
        <p:nvPicPr>
          <p:cNvPr id="5" name="Content Placeholder 4">
            <a:extLst>
              <a:ext uri="{FF2B5EF4-FFF2-40B4-BE49-F238E27FC236}">
                <a16:creationId xmlns:a16="http://schemas.microsoft.com/office/drawing/2014/main" id="{1D1B440E-A923-439B-B5FB-0C1CD43A7D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8919" y="98873"/>
            <a:ext cx="4455081" cy="3117771"/>
          </a:xfrm>
        </p:spPr>
      </p:pic>
      <p:pic>
        <p:nvPicPr>
          <p:cNvPr id="4" name="Picture 3">
            <a:extLst>
              <a:ext uri="{FF2B5EF4-FFF2-40B4-BE49-F238E27FC236}">
                <a16:creationId xmlns:a16="http://schemas.microsoft.com/office/drawing/2014/main" id="{67775AF4-4B20-40EE-AE55-9958AE216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216644"/>
            <a:ext cx="5937112" cy="3641356"/>
          </a:xfrm>
          <a:prstGeom prst="rect">
            <a:avLst/>
          </a:prstGeom>
        </p:spPr>
      </p:pic>
      <p:sp>
        <p:nvSpPr>
          <p:cNvPr id="6" name="TextBox 5">
            <a:extLst>
              <a:ext uri="{FF2B5EF4-FFF2-40B4-BE49-F238E27FC236}">
                <a16:creationId xmlns:a16="http://schemas.microsoft.com/office/drawing/2014/main" id="{884499E3-5A92-417B-B0CD-A5B93FEF9ECF}"/>
              </a:ext>
            </a:extLst>
          </p:cNvPr>
          <p:cNvSpPr txBox="1"/>
          <p:nvPr/>
        </p:nvSpPr>
        <p:spPr>
          <a:xfrm>
            <a:off x="6092890" y="3778896"/>
            <a:ext cx="2883158" cy="2246769"/>
          </a:xfrm>
          <a:prstGeom prst="rect">
            <a:avLst/>
          </a:prstGeom>
          <a:noFill/>
        </p:spPr>
        <p:txBody>
          <a:bodyPr wrap="square" rtlCol="0">
            <a:spAutoFit/>
          </a:bodyPr>
          <a:lstStyle/>
          <a:p>
            <a:pPr algn="ctr"/>
            <a:r>
              <a:rPr lang="en-GB" sz="2800" dirty="0">
                <a:latin typeface="Mulish Light" pitchFamily="2" charset="0"/>
              </a:rPr>
              <a:t>Design an infographic summarising Surah al-</a:t>
            </a:r>
            <a:r>
              <a:rPr lang="en-GB" sz="2800" dirty="0" err="1">
                <a:latin typeface="Mulish Light" pitchFamily="2" charset="0"/>
              </a:rPr>
              <a:t>Fatihah</a:t>
            </a:r>
            <a:endParaRPr lang="en-GB" sz="2800" dirty="0">
              <a:latin typeface="Mulish Light" pitchFamily="2" charset="0"/>
            </a:endParaRPr>
          </a:p>
        </p:txBody>
      </p:sp>
    </p:spTree>
    <p:extLst>
      <p:ext uri="{BB962C8B-B14F-4D97-AF65-F5344CB8AC3E}">
        <p14:creationId xmlns:p14="http://schemas.microsoft.com/office/powerpoint/2010/main" val="166035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7432-1198-2D4D-A371-C63F262043A4}"/>
              </a:ext>
            </a:extLst>
          </p:cNvPr>
          <p:cNvSpPr>
            <a:spLocks noGrp="1"/>
          </p:cNvSpPr>
          <p:nvPr>
            <p:ph type="title"/>
          </p:nvPr>
        </p:nvSpPr>
        <p:spPr/>
        <p:txBody>
          <a:bodyPr/>
          <a:lstStyle/>
          <a:p>
            <a:r>
              <a:rPr lang="en-GB" dirty="0"/>
              <a:t>Practising What We’re Learning</a:t>
            </a:r>
          </a:p>
        </p:txBody>
      </p:sp>
      <p:sp>
        <p:nvSpPr>
          <p:cNvPr id="3" name="Content Placeholder 2">
            <a:extLst>
              <a:ext uri="{FF2B5EF4-FFF2-40B4-BE49-F238E27FC236}">
                <a16:creationId xmlns:a16="http://schemas.microsoft.com/office/drawing/2014/main" id="{A1702528-638B-85F3-1177-C799C7637DC1}"/>
              </a:ext>
            </a:extLst>
          </p:cNvPr>
          <p:cNvSpPr>
            <a:spLocks noGrp="1"/>
          </p:cNvSpPr>
          <p:nvPr>
            <p:ph idx="1"/>
          </p:nvPr>
        </p:nvSpPr>
        <p:spPr/>
        <p:txBody>
          <a:bodyPr>
            <a:normAutofit/>
          </a:bodyPr>
          <a:lstStyle/>
          <a:p>
            <a:pPr marL="0" indent="0">
              <a:buNone/>
            </a:pPr>
            <a:endParaRPr lang="en-GB" sz="4000" dirty="0"/>
          </a:p>
          <a:p>
            <a:pPr marL="0" indent="0">
              <a:lnSpc>
                <a:spcPct val="100000"/>
              </a:lnSpc>
              <a:buNone/>
            </a:pPr>
            <a:r>
              <a:rPr lang="en-GB" sz="4000" dirty="0"/>
              <a:t>Let us </a:t>
            </a:r>
            <a:r>
              <a:rPr lang="en-GB" sz="4000" dirty="0" err="1"/>
              <a:t>pray_______with</a:t>
            </a:r>
            <a:r>
              <a:rPr lang="en-GB" sz="4000" dirty="0"/>
              <a:t> the highest level of khushu we can, with the help of Allah </a:t>
            </a:r>
            <a:r>
              <a:rPr lang="en-GB" sz="4000" dirty="0">
                <a:latin typeface="KFGQPC Arabic Symbols 01" panose="02000000000000000000" pitchFamily="2" charset="2"/>
              </a:rPr>
              <a:t>b</a:t>
            </a:r>
          </a:p>
        </p:txBody>
      </p:sp>
    </p:spTree>
    <p:extLst>
      <p:ext uri="{BB962C8B-B14F-4D97-AF65-F5344CB8AC3E}">
        <p14:creationId xmlns:p14="http://schemas.microsoft.com/office/powerpoint/2010/main" val="277752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96B09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96FC-2DBA-4E9C-940D-FCD698042059}"/>
              </a:ext>
            </a:extLst>
          </p:cNvPr>
          <p:cNvSpPr>
            <a:spLocks noGrp="1"/>
          </p:cNvSpPr>
          <p:nvPr>
            <p:ph type="title"/>
          </p:nvPr>
        </p:nvSpPr>
        <p:spPr>
          <a:xfrm>
            <a:off x="3316287" y="984251"/>
            <a:ext cx="2511425" cy="730249"/>
          </a:xfrm>
        </p:spPr>
        <p:txBody>
          <a:bodyPr>
            <a:normAutofit/>
          </a:bodyPr>
          <a:lstStyle/>
          <a:p>
            <a:pPr algn="ctr"/>
            <a:r>
              <a:rPr lang="en-GB" sz="4000" dirty="0">
                <a:solidFill>
                  <a:schemeClr val="tx1">
                    <a:lumMod val="95000"/>
                    <a:lumOff val="5000"/>
                  </a:schemeClr>
                </a:solidFill>
                <a:latin typeface="Mulish Light" pitchFamily="2" charset="0"/>
              </a:rPr>
              <a:t>Lesson 4</a:t>
            </a:r>
          </a:p>
        </p:txBody>
      </p:sp>
      <p:sp>
        <p:nvSpPr>
          <p:cNvPr id="3" name="Content Placeholder 2">
            <a:extLst>
              <a:ext uri="{FF2B5EF4-FFF2-40B4-BE49-F238E27FC236}">
                <a16:creationId xmlns:a16="http://schemas.microsoft.com/office/drawing/2014/main" id="{C5051710-C9B9-4409-9FE3-055FC197E598}"/>
              </a:ext>
            </a:extLst>
          </p:cNvPr>
          <p:cNvSpPr>
            <a:spLocks noGrp="1"/>
          </p:cNvSpPr>
          <p:nvPr>
            <p:ph idx="1"/>
          </p:nvPr>
        </p:nvSpPr>
        <p:spPr>
          <a:xfrm>
            <a:off x="-1" y="1349375"/>
            <a:ext cx="9144000" cy="3152272"/>
          </a:xfrm>
        </p:spPr>
        <p:txBody>
          <a:bodyPr>
            <a:normAutofit fontScale="92500" lnSpcReduction="10000"/>
          </a:bodyPr>
          <a:lstStyle/>
          <a:p>
            <a:pPr marL="0" indent="0" algn="ctr">
              <a:buNone/>
            </a:pPr>
            <a:endParaRPr lang="en-US" sz="8800" dirty="0">
              <a:solidFill>
                <a:srgbClr val="314E37"/>
              </a:solidFill>
              <a:latin typeface="Cabin Medium" panose="00000600000000000000" pitchFamily="2" charset="0"/>
            </a:endParaRPr>
          </a:p>
          <a:p>
            <a:pPr marL="0" indent="0" algn="ctr">
              <a:buNone/>
            </a:pPr>
            <a:r>
              <a:rPr lang="en-US" sz="9500" dirty="0">
                <a:solidFill>
                  <a:srgbClr val="314E37"/>
                </a:solidFill>
                <a:latin typeface="Cabin Medium" panose="00000600000000000000" pitchFamily="2" charset="0"/>
              </a:rPr>
              <a:t>Surah al-</a:t>
            </a:r>
            <a:r>
              <a:rPr lang="en-US" sz="9500" dirty="0" err="1">
                <a:solidFill>
                  <a:srgbClr val="314E37"/>
                </a:solidFill>
                <a:latin typeface="Cabin Medium" panose="00000600000000000000" pitchFamily="2" charset="0"/>
              </a:rPr>
              <a:t>Fatihah</a:t>
            </a:r>
            <a:endParaRPr lang="en-US" sz="9500" dirty="0">
              <a:solidFill>
                <a:srgbClr val="314E37"/>
              </a:solidFill>
              <a:latin typeface="Cabin Medium" panose="00000600000000000000" pitchFamily="2" charset="0"/>
            </a:endParaRPr>
          </a:p>
          <a:p>
            <a:pPr marL="0" indent="0" algn="ctr">
              <a:buNone/>
            </a:pPr>
            <a:r>
              <a:rPr lang="en-GB" sz="6300" dirty="0">
                <a:solidFill>
                  <a:schemeClr val="bg1">
                    <a:lumMod val="95000"/>
                  </a:schemeClr>
                </a:solidFill>
              </a:rPr>
              <a:t>The Mother of the Book</a:t>
            </a:r>
          </a:p>
        </p:txBody>
      </p:sp>
      <p:pic>
        <p:nvPicPr>
          <p:cNvPr id="4" name="Picture 3">
            <a:extLst>
              <a:ext uri="{FF2B5EF4-FFF2-40B4-BE49-F238E27FC236}">
                <a16:creationId xmlns:a16="http://schemas.microsoft.com/office/drawing/2014/main" id="{64C3B49E-53B2-4C50-809F-943EF79B5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924" y="5514472"/>
            <a:ext cx="1401461" cy="1098000"/>
          </a:xfrm>
          <a:prstGeom prst="rect">
            <a:avLst/>
          </a:prstGeom>
        </p:spPr>
      </p:pic>
      <p:sp>
        <p:nvSpPr>
          <p:cNvPr id="5" name="TextBox 4">
            <a:extLst>
              <a:ext uri="{FF2B5EF4-FFF2-40B4-BE49-F238E27FC236}">
                <a16:creationId xmlns:a16="http://schemas.microsoft.com/office/drawing/2014/main" id="{2C6AD197-0B0C-4CB6-8422-9775D55BA86B}"/>
              </a:ext>
            </a:extLst>
          </p:cNvPr>
          <p:cNvSpPr txBox="1"/>
          <p:nvPr/>
        </p:nvSpPr>
        <p:spPr>
          <a:xfrm>
            <a:off x="7524328" y="336550"/>
            <a:ext cx="1619672" cy="408623"/>
          </a:xfrm>
          <a:prstGeom prst="roundRect">
            <a:avLst/>
          </a:prstGeom>
          <a:solidFill>
            <a:srgbClr val="314E37"/>
          </a:solidFill>
        </p:spPr>
        <p:txBody>
          <a:bodyPr wrap="square" rtlCol="0">
            <a:spAutoFit/>
          </a:bodyPr>
          <a:lstStyle/>
          <a:p>
            <a:pPr algn="ctr"/>
            <a:r>
              <a:rPr lang="en-US" dirty="0">
                <a:solidFill>
                  <a:schemeClr val="bg1"/>
                </a:solidFill>
                <a:latin typeface="Cabin" panose="00000500000000000000" pitchFamily="2" charset="0"/>
              </a:rPr>
              <a:t>Year 10</a:t>
            </a:r>
            <a:endParaRPr lang="en-GB" dirty="0">
              <a:solidFill>
                <a:schemeClr val="bg1"/>
              </a:solidFill>
              <a:latin typeface="Cabin" panose="00000500000000000000" pitchFamily="2" charset="0"/>
            </a:endParaRPr>
          </a:p>
        </p:txBody>
      </p:sp>
    </p:spTree>
    <p:extLst>
      <p:ext uri="{BB962C8B-B14F-4D97-AF65-F5344CB8AC3E}">
        <p14:creationId xmlns:p14="http://schemas.microsoft.com/office/powerpoint/2010/main" val="9331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147F-7EC7-4D30-9FCD-49CA6CC61F75}"/>
              </a:ext>
            </a:extLst>
          </p:cNvPr>
          <p:cNvSpPr>
            <a:spLocks noGrp="1"/>
          </p:cNvSpPr>
          <p:nvPr>
            <p:ph type="title"/>
          </p:nvPr>
        </p:nvSpPr>
        <p:spPr/>
        <p:txBody>
          <a:bodyPr/>
          <a:lstStyle/>
          <a:p>
            <a:r>
              <a:rPr lang="en-GB" dirty="0"/>
              <a:t>LOs</a:t>
            </a:r>
          </a:p>
        </p:txBody>
      </p:sp>
      <p:sp>
        <p:nvSpPr>
          <p:cNvPr id="3" name="Content Placeholder 2">
            <a:extLst>
              <a:ext uri="{FF2B5EF4-FFF2-40B4-BE49-F238E27FC236}">
                <a16:creationId xmlns:a16="http://schemas.microsoft.com/office/drawing/2014/main" id="{21FECDB5-A938-4B5C-80E0-F009D0B4894C}"/>
              </a:ext>
            </a:extLst>
          </p:cNvPr>
          <p:cNvSpPr>
            <a:spLocks noGrp="1"/>
          </p:cNvSpPr>
          <p:nvPr>
            <p:ph idx="1"/>
          </p:nvPr>
        </p:nvSpPr>
        <p:spPr/>
        <p:txBody>
          <a:bodyPr/>
          <a:lstStyle/>
          <a:p>
            <a:r>
              <a:rPr lang="en-GB" dirty="0"/>
              <a:t>To review and memorise the Surah al-Fatihah conversation hadith</a:t>
            </a:r>
          </a:p>
          <a:p>
            <a:r>
              <a:rPr lang="en-GB" dirty="0"/>
              <a:t>To explain the meaning of Surah al-Fatihah </a:t>
            </a:r>
          </a:p>
          <a:p>
            <a:r>
              <a:rPr lang="en-GB" dirty="0"/>
              <a:t>To identify the significance of Surah al-Fatihah</a:t>
            </a:r>
          </a:p>
        </p:txBody>
      </p:sp>
    </p:spTree>
    <p:extLst>
      <p:ext uri="{BB962C8B-B14F-4D97-AF65-F5344CB8AC3E}">
        <p14:creationId xmlns:p14="http://schemas.microsoft.com/office/powerpoint/2010/main" val="228718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4897-0834-4E69-A1EA-58363BE05DC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99754D-BF84-44B7-B92E-1E2798F3C48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86ADF8C-DA23-4546-9F32-1C4F6622C784}"/>
              </a:ext>
            </a:extLst>
          </p:cNvPr>
          <p:cNvPicPr>
            <a:picLocks noChangeAspect="1"/>
          </p:cNvPicPr>
          <p:nvPr/>
        </p:nvPicPr>
        <p:blipFill rotWithShape="1">
          <a:blip r:embed="rId2">
            <a:grayscl/>
          </a:blip>
          <a:srcRect l="39053" t="12778" r="26626" b="53703"/>
          <a:stretch/>
        </p:blipFill>
        <p:spPr>
          <a:xfrm>
            <a:off x="1701800" y="178108"/>
            <a:ext cx="5927042" cy="6501783"/>
          </a:xfrm>
          <a:prstGeom prst="rect">
            <a:avLst/>
          </a:prstGeom>
        </p:spPr>
      </p:pic>
    </p:spTree>
    <p:extLst>
      <p:ext uri="{BB962C8B-B14F-4D97-AF65-F5344CB8AC3E}">
        <p14:creationId xmlns:p14="http://schemas.microsoft.com/office/powerpoint/2010/main" val="424952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F69E-3467-4BE0-BC8F-E0188309E979}"/>
              </a:ext>
            </a:extLst>
          </p:cNvPr>
          <p:cNvSpPr>
            <a:spLocks noGrp="1"/>
          </p:cNvSpPr>
          <p:nvPr>
            <p:ph type="title"/>
          </p:nvPr>
        </p:nvSpPr>
        <p:spPr/>
        <p:txBody>
          <a:bodyPr/>
          <a:lstStyle/>
          <a:p>
            <a:r>
              <a:rPr lang="en-GB" dirty="0"/>
              <a:t>Group Activity</a:t>
            </a:r>
          </a:p>
        </p:txBody>
      </p:sp>
      <p:pic>
        <p:nvPicPr>
          <p:cNvPr id="7" name="Picture 6">
            <a:extLst>
              <a:ext uri="{FF2B5EF4-FFF2-40B4-BE49-F238E27FC236}">
                <a16:creationId xmlns:a16="http://schemas.microsoft.com/office/drawing/2014/main" id="{FD92AE3D-0D55-4388-AE84-BD706EB07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87" y="2586037"/>
            <a:ext cx="2714625" cy="1685925"/>
          </a:xfrm>
          <a:prstGeom prst="rect">
            <a:avLst/>
          </a:prstGeom>
        </p:spPr>
      </p:pic>
      <p:pic>
        <p:nvPicPr>
          <p:cNvPr id="4" name="Content Placeholder 3" descr="Volume">
            <a:extLst>
              <a:ext uri="{FF2B5EF4-FFF2-40B4-BE49-F238E27FC236}">
                <a16:creationId xmlns:a16="http://schemas.microsoft.com/office/drawing/2014/main" id="{BB258D28-7956-4B0F-A56B-D69010C98D13}"/>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2200" y="470694"/>
            <a:ext cx="914400" cy="914400"/>
          </a:xfrm>
        </p:spPr>
      </p:pic>
    </p:spTree>
    <p:extLst>
      <p:ext uri="{BB962C8B-B14F-4D97-AF65-F5344CB8AC3E}">
        <p14:creationId xmlns:p14="http://schemas.microsoft.com/office/powerpoint/2010/main" val="361331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3C1A-A5A7-48B7-8302-7F6B91781403}"/>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535F9051-A938-4619-9F13-BF0E5B8E166D}"/>
              </a:ext>
            </a:extLst>
          </p:cNvPr>
          <p:cNvSpPr txBox="1">
            <a:spLocks/>
          </p:cNvSpPr>
          <p:nvPr/>
        </p:nvSpPr>
        <p:spPr>
          <a:xfrm>
            <a:off x="628650" y="652467"/>
            <a:ext cx="7886700" cy="1014411"/>
          </a:xfrm>
          <a:prstGeom prst="roundRect">
            <a:avLst/>
          </a:prstGeom>
          <a:solidFill>
            <a:srgbClr val="96B09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ar-SA" sz="4400" dirty="0">
                <a:effectLst/>
                <a:latin typeface="KFGQPC Uthman Taha Naskh" panose="02000000000000000000" pitchFamily="2" charset="-78"/>
                <a:ea typeface="Calibri" panose="020F0502020204030204" pitchFamily="34" charset="0"/>
                <a:cs typeface="KFGQPC Uthman Taha Naskh" panose="02000000000000000000" pitchFamily="2" charset="-78"/>
              </a:rPr>
              <a:t>بِسْمِ اللهِ الرَّحْمَـٰنِ الرَّحِيْمِ</a:t>
            </a:r>
            <a:endParaRPr lang="en-GB" sz="4400" dirty="0"/>
          </a:p>
        </p:txBody>
      </p:sp>
      <p:sp>
        <p:nvSpPr>
          <p:cNvPr id="6" name="Content Placeholder 5">
            <a:extLst>
              <a:ext uri="{FF2B5EF4-FFF2-40B4-BE49-F238E27FC236}">
                <a16:creationId xmlns:a16="http://schemas.microsoft.com/office/drawing/2014/main" id="{2B2882DA-6B8B-44D0-A247-2621BF70F510}"/>
              </a:ext>
            </a:extLst>
          </p:cNvPr>
          <p:cNvSpPr>
            <a:spLocks noGrp="1"/>
          </p:cNvSpPr>
          <p:nvPr>
            <p:ph idx="1"/>
          </p:nvPr>
        </p:nvSpPr>
        <p:spPr/>
        <p:txBody>
          <a:bodyPr/>
          <a:lstStyle/>
          <a:p>
            <a:r>
              <a:rPr lang="en-GB" dirty="0" err="1"/>
              <a:t>Iqra</a:t>
            </a:r>
            <a:r>
              <a:rPr lang="en-GB" dirty="0"/>
              <a:t> </a:t>
            </a:r>
            <a:r>
              <a:rPr lang="en-GB" dirty="0" err="1"/>
              <a:t>bismi</a:t>
            </a:r>
            <a:r>
              <a:rPr lang="en-GB" dirty="0"/>
              <a:t> – 1</a:t>
            </a:r>
            <a:r>
              <a:rPr lang="en-GB" baseline="30000" dirty="0"/>
              <a:t>st</a:t>
            </a:r>
            <a:r>
              <a:rPr lang="en-GB" dirty="0"/>
              <a:t> revelation</a:t>
            </a:r>
          </a:p>
          <a:p>
            <a:r>
              <a:rPr lang="en-GB" dirty="0"/>
              <a:t>Start with Allah’s name for every action = becomes worship</a:t>
            </a:r>
          </a:p>
          <a:p>
            <a:r>
              <a:rPr lang="en-GB" dirty="0"/>
              <a:t>Bi= seeking help; seeking blessing</a:t>
            </a:r>
          </a:p>
          <a:p>
            <a:r>
              <a:rPr lang="en-GB" dirty="0"/>
              <a:t>Al-Rahman: exclusive for Allah (hence no plural)</a:t>
            </a:r>
          </a:p>
          <a:p>
            <a:r>
              <a:rPr lang="en-GB" dirty="0" err="1"/>
              <a:t>Rahmah</a:t>
            </a:r>
            <a:r>
              <a:rPr lang="en-GB" dirty="0"/>
              <a:t>: mercy, compassion, kindness, tenderness, love </a:t>
            </a:r>
          </a:p>
          <a:p>
            <a:endParaRPr lang="en-GB" dirty="0"/>
          </a:p>
        </p:txBody>
      </p:sp>
    </p:spTree>
    <p:extLst>
      <p:ext uri="{BB962C8B-B14F-4D97-AF65-F5344CB8AC3E}">
        <p14:creationId xmlns:p14="http://schemas.microsoft.com/office/powerpoint/2010/main" val="193006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3C1A-A5A7-48B7-8302-7F6B91781403}"/>
              </a:ext>
            </a:extLst>
          </p:cNvPr>
          <p:cNvSpPr>
            <a:spLocks noGrp="1"/>
          </p:cNvSpPr>
          <p:nvPr>
            <p:ph type="title"/>
          </p:nvPr>
        </p:nvSpPr>
        <p:spPr/>
        <p:txBody>
          <a:bodyPr/>
          <a:lstStyle/>
          <a:p>
            <a:endParaRPr lang="en-GB" dirty="0">
              <a:solidFill>
                <a:srgbClr val="C1CCB4"/>
              </a:solidFill>
            </a:endParaRPr>
          </a:p>
        </p:txBody>
      </p:sp>
      <p:pic>
        <p:nvPicPr>
          <p:cNvPr id="5" name="Picture 4">
            <a:extLst>
              <a:ext uri="{FF2B5EF4-FFF2-40B4-BE49-F238E27FC236}">
                <a16:creationId xmlns:a16="http://schemas.microsoft.com/office/drawing/2014/main" id="{E9FF6CFE-44D3-404A-BCD3-DC74D339BF56}"/>
              </a:ext>
            </a:extLst>
          </p:cNvPr>
          <p:cNvPicPr>
            <a:picLocks noChangeAspect="1"/>
          </p:cNvPicPr>
          <p:nvPr/>
        </p:nvPicPr>
        <p:blipFill>
          <a:blip r:embed="rId3"/>
          <a:stretch>
            <a:fillRect/>
          </a:stretch>
        </p:blipFill>
        <p:spPr>
          <a:xfrm>
            <a:off x="-1" y="0"/>
            <a:ext cx="4572001" cy="6858000"/>
          </a:xfrm>
          <a:prstGeom prst="rect">
            <a:avLst/>
          </a:prstGeom>
        </p:spPr>
      </p:pic>
      <p:sp>
        <p:nvSpPr>
          <p:cNvPr id="6" name="Title 1">
            <a:extLst>
              <a:ext uri="{FF2B5EF4-FFF2-40B4-BE49-F238E27FC236}">
                <a16:creationId xmlns:a16="http://schemas.microsoft.com/office/drawing/2014/main" id="{E6582126-FD39-4B66-B317-2217621CCCF7}"/>
              </a:ext>
            </a:extLst>
          </p:cNvPr>
          <p:cNvSpPr txBox="1">
            <a:spLocks/>
          </p:cNvSpPr>
          <p:nvPr/>
        </p:nvSpPr>
        <p:spPr>
          <a:xfrm>
            <a:off x="4660900" y="203200"/>
            <a:ext cx="4381500" cy="1046162"/>
          </a:xfrm>
          <a:prstGeom prst="roundRect">
            <a:avLst/>
          </a:prstGeom>
          <a:solidFill>
            <a:srgbClr val="96B090"/>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ar-SA" sz="4400" dirty="0">
                <a:latin typeface="Sakkal Majalla" panose="02000000000000000000" pitchFamily="2" charset="-78"/>
                <a:cs typeface="KFGQPC Uthmanic Script HAFS" panose="02000000000000000000" pitchFamily="2" charset="-78"/>
              </a:rPr>
              <a:t>اَلْحَمْدُ لِلّٰهِ رَبِّ الْعَـٰلَمِينَ</a:t>
            </a:r>
            <a:endParaRPr lang="en-GB" sz="4400" dirty="0">
              <a:latin typeface="Sakkal Majalla" panose="02000000000000000000" pitchFamily="2" charset="-78"/>
              <a:cs typeface="KFGQPC Uthmanic Script HAFS" panose="02000000000000000000" pitchFamily="2" charset="-78"/>
            </a:endParaRPr>
          </a:p>
        </p:txBody>
      </p:sp>
      <p:sp>
        <p:nvSpPr>
          <p:cNvPr id="3" name="TextBox 2">
            <a:extLst>
              <a:ext uri="{FF2B5EF4-FFF2-40B4-BE49-F238E27FC236}">
                <a16:creationId xmlns:a16="http://schemas.microsoft.com/office/drawing/2014/main" id="{82FF92E9-BEC9-57BA-E554-C92BC81F7850}"/>
              </a:ext>
            </a:extLst>
          </p:cNvPr>
          <p:cNvSpPr txBox="1"/>
          <p:nvPr/>
        </p:nvSpPr>
        <p:spPr>
          <a:xfrm>
            <a:off x="4660900" y="1411288"/>
            <a:ext cx="4254500" cy="5477397"/>
          </a:xfrm>
          <a:prstGeom prst="rect">
            <a:avLst/>
          </a:prstGeom>
          <a:noFill/>
        </p:spPr>
        <p:txBody>
          <a:bodyPr wrap="square" rtlCol="0">
            <a:spAutoFit/>
          </a:bodyPr>
          <a:lstStyle/>
          <a:p>
            <a:pPr marL="228600" indent="-228600" defTabSz="914400">
              <a:lnSpc>
                <a:spcPct val="90000"/>
              </a:lnSpc>
              <a:spcBef>
                <a:spcPts val="1000"/>
              </a:spcBef>
              <a:buFont typeface="Arial" panose="020B0604020202020204" pitchFamily="34" charset="0"/>
              <a:buChar char="•"/>
            </a:pPr>
            <a:r>
              <a:rPr lang="en-GB" sz="2400" dirty="0">
                <a:latin typeface="Mulish Light" pitchFamily="2" charset="0"/>
                <a:ea typeface="Open Sans Light" panose="020B0306030504020204" pitchFamily="34" charset="0"/>
                <a:cs typeface="Open Sans Light" panose="020B0306030504020204" pitchFamily="34" charset="0"/>
              </a:rPr>
              <a:t>1</a:t>
            </a:r>
            <a:r>
              <a:rPr lang="en-GB" sz="2400" baseline="30000" dirty="0">
                <a:latin typeface="Mulish Light" pitchFamily="2" charset="0"/>
                <a:ea typeface="Open Sans Light" panose="020B0306030504020204" pitchFamily="34" charset="0"/>
                <a:cs typeface="Open Sans Light" panose="020B0306030504020204" pitchFamily="34" charset="0"/>
              </a:rPr>
              <a:t>st</a:t>
            </a:r>
            <a:r>
              <a:rPr lang="en-GB" sz="2400" dirty="0">
                <a:latin typeface="Mulish Light" pitchFamily="2" charset="0"/>
                <a:ea typeface="Open Sans Light" panose="020B0306030504020204" pitchFamily="34" charset="0"/>
                <a:cs typeface="Open Sans Light" panose="020B0306030504020204" pitchFamily="34" charset="0"/>
              </a:rPr>
              <a:t> ayah: we learn the most important thing we can ever learn. Knowledge of Allah.</a:t>
            </a:r>
          </a:p>
          <a:p>
            <a:pPr marL="228600" indent="-228600" defTabSz="914400">
              <a:lnSpc>
                <a:spcPct val="90000"/>
              </a:lnSpc>
              <a:spcBef>
                <a:spcPts val="1000"/>
              </a:spcBef>
              <a:buFont typeface="Arial" panose="020B0604020202020204" pitchFamily="34" charset="0"/>
              <a:buChar char="•"/>
            </a:pPr>
            <a:r>
              <a:rPr lang="en-GB" sz="2400" dirty="0">
                <a:latin typeface="Mulish Light" pitchFamily="2" charset="0"/>
                <a:ea typeface="Open Sans Light" panose="020B0306030504020204" pitchFamily="34" charset="0"/>
                <a:cs typeface="Open Sans Light" panose="020B0306030504020204" pitchFamily="34" charset="0"/>
              </a:rPr>
              <a:t>Al- </a:t>
            </a:r>
            <a:r>
              <a:rPr lang="en-GB" sz="2400" dirty="0" err="1">
                <a:latin typeface="Mulish Light" pitchFamily="2" charset="0"/>
                <a:ea typeface="Open Sans Light" panose="020B0306030504020204" pitchFamily="34" charset="0"/>
                <a:cs typeface="Open Sans Light" panose="020B0306030504020204" pitchFamily="34" charset="0"/>
              </a:rPr>
              <a:t>lil-istighraq</a:t>
            </a:r>
            <a:r>
              <a:rPr lang="en-GB" sz="2400" dirty="0">
                <a:latin typeface="Mulish Light" pitchFamily="2" charset="0"/>
                <a:ea typeface="Open Sans Light" panose="020B0306030504020204" pitchFamily="34" charset="0"/>
                <a:cs typeface="Open Sans Light" panose="020B0306030504020204" pitchFamily="34" charset="0"/>
              </a:rPr>
              <a:t>. All. </a:t>
            </a:r>
          </a:p>
          <a:p>
            <a:pPr marL="228600" indent="-228600" defTabSz="914400">
              <a:lnSpc>
                <a:spcPct val="90000"/>
              </a:lnSpc>
              <a:spcBef>
                <a:spcPts val="1000"/>
              </a:spcBef>
              <a:buFont typeface="Arial" panose="020B0604020202020204" pitchFamily="34" charset="0"/>
              <a:buChar char="•"/>
            </a:pPr>
            <a:r>
              <a:rPr lang="en-GB" sz="2400" dirty="0">
                <a:latin typeface="Mulish Light" pitchFamily="2" charset="0"/>
                <a:ea typeface="Open Sans Light" panose="020B0306030504020204" pitchFamily="34" charset="0"/>
                <a:cs typeface="Open Sans Light" panose="020B0306030504020204" pitchFamily="34" charset="0"/>
              </a:rPr>
              <a:t>Allah is most deserving of praise</a:t>
            </a:r>
          </a:p>
          <a:p>
            <a:pPr marL="228600" indent="-228600" defTabSz="914400">
              <a:lnSpc>
                <a:spcPct val="90000"/>
              </a:lnSpc>
              <a:spcBef>
                <a:spcPts val="1000"/>
              </a:spcBef>
              <a:buFont typeface="Arial" panose="020B0604020202020204" pitchFamily="34" charset="0"/>
              <a:buChar char="•"/>
            </a:pPr>
            <a:r>
              <a:rPr lang="en-GB" sz="2400" dirty="0" err="1">
                <a:latin typeface="Mulish Light" pitchFamily="2" charset="0"/>
                <a:ea typeface="Open Sans Light" panose="020B0306030504020204" pitchFamily="34" charset="0"/>
                <a:cs typeface="Open Sans Light" panose="020B0306030504020204" pitchFamily="34" charset="0"/>
              </a:rPr>
              <a:t>Hamd</a:t>
            </a:r>
            <a:r>
              <a:rPr lang="en-GB" sz="2400" dirty="0">
                <a:latin typeface="Mulish Light" pitchFamily="2" charset="0"/>
                <a:ea typeface="Open Sans Light" panose="020B0306030504020204" pitchFamily="34" charset="0"/>
                <a:cs typeface="Open Sans Light" panose="020B0306030504020204" pitchFamily="34" charset="0"/>
              </a:rPr>
              <a:t>: </a:t>
            </a:r>
          </a:p>
          <a:p>
            <a:pPr marL="685800" lvl="1" indent="-228600" defTabSz="914400">
              <a:lnSpc>
                <a:spcPct val="90000"/>
              </a:lnSpc>
              <a:spcBef>
                <a:spcPts val="1000"/>
              </a:spcBef>
              <a:buFont typeface="Arial" panose="020B0604020202020204" pitchFamily="34" charset="0"/>
              <a:buChar char="•"/>
            </a:pPr>
            <a:r>
              <a:rPr lang="en-GB" dirty="0">
                <a:latin typeface="Mulish Light" pitchFamily="2" charset="0"/>
                <a:ea typeface="Open Sans Light" panose="020B0306030504020204" pitchFamily="34" charset="0"/>
                <a:cs typeface="Open Sans Light" panose="020B0306030504020204" pitchFamily="34" charset="0"/>
              </a:rPr>
              <a:t>Praise</a:t>
            </a:r>
          </a:p>
          <a:p>
            <a:pPr marL="685800" lvl="1" indent="-228600" defTabSz="914400">
              <a:lnSpc>
                <a:spcPct val="90000"/>
              </a:lnSpc>
              <a:spcBef>
                <a:spcPts val="1000"/>
              </a:spcBef>
              <a:buFont typeface="Arial" panose="020B0604020202020204" pitchFamily="34" charset="0"/>
              <a:buChar char="•"/>
            </a:pPr>
            <a:r>
              <a:rPr lang="en-GB" dirty="0">
                <a:latin typeface="Mulish Light" pitchFamily="2" charset="0"/>
                <a:ea typeface="Open Sans Light" panose="020B0306030504020204" pitchFamily="34" charset="0"/>
                <a:cs typeface="Open Sans Light" panose="020B0306030504020204" pitchFamily="34" charset="0"/>
              </a:rPr>
              <a:t>Gratitude</a:t>
            </a:r>
          </a:p>
          <a:p>
            <a:pPr marL="228600" indent="-228600" defTabSz="914400">
              <a:lnSpc>
                <a:spcPct val="90000"/>
              </a:lnSpc>
              <a:spcBef>
                <a:spcPts val="1000"/>
              </a:spcBef>
              <a:buFont typeface="Arial" panose="020B0604020202020204" pitchFamily="34" charset="0"/>
              <a:buChar char="•"/>
            </a:pPr>
            <a:r>
              <a:rPr lang="en-GB" sz="2400" dirty="0">
                <a:latin typeface="Mulish Light" pitchFamily="2" charset="0"/>
                <a:ea typeface="Open Sans Light" panose="020B0306030504020204" pitchFamily="34" charset="0"/>
                <a:cs typeface="Open Sans Light" panose="020B0306030504020204" pitchFamily="34" charset="0"/>
              </a:rPr>
              <a:t>Negates shirk</a:t>
            </a:r>
          </a:p>
          <a:p>
            <a:pPr marL="228600" indent="-228600" defTabSz="914400">
              <a:lnSpc>
                <a:spcPct val="90000"/>
              </a:lnSpc>
              <a:spcBef>
                <a:spcPts val="1000"/>
              </a:spcBef>
              <a:buFont typeface="Arial" panose="020B0604020202020204" pitchFamily="34" charset="0"/>
              <a:buChar char="•"/>
            </a:pPr>
            <a:r>
              <a:rPr lang="en-GB" sz="2400" dirty="0">
                <a:latin typeface="Mulish Light" pitchFamily="2" charset="0"/>
                <a:ea typeface="Open Sans Light" panose="020B0306030504020204" pitchFamily="34" charset="0"/>
                <a:cs typeface="Open Sans Light" panose="020B0306030504020204" pitchFamily="34" charset="0"/>
              </a:rPr>
              <a:t>Rabb: Nurtures, Takes care, Creates, Provides, Gives life and death.</a:t>
            </a:r>
          </a:p>
        </p:txBody>
      </p:sp>
    </p:spTree>
    <p:extLst>
      <p:ext uri="{BB962C8B-B14F-4D97-AF65-F5344CB8AC3E}">
        <p14:creationId xmlns:p14="http://schemas.microsoft.com/office/powerpoint/2010/main" val="215950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EE13-2395-493B-AAAD-2AABEB5029C0}"/>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809D4807-841D-45B3-9D27-34DEC61E954A}"/>
              </a:ext>
            </a:extLst>
          </p:cNvPr>
          <p:cNvSpPr txBox="1">
            <a:spLocks/>
          </p:cNvSpPr>
          <p:nvPr/>
        </p:nvSpPr>
        <p:spPr>
          <a:xfrm>
            <a:off x="628650" y="652467"/>
            <a:ext cx="7886700" cy="1014411"/>
          </a:xfrm>
          <a:prstGeom prst="roundRect">
            <a:avLst/>
          </a:prstGeom>
          <a:solidFill>
            <a:srgbClr val="96B09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ar-SA" sz="4400" dirty="0">
                <a:latin typeface="KFGQPC Uthman Taha Naskh" panose="02000000000000000000" pitchFamily="2" charset="-78"/>
                <a:cs typeface="KFGQPC Uthman Taha Naskh" panose="02000000000000000000" pitchFamily="2" charset="-78"/>
              </a:rPr>
              <a:t>الرَّحْمَـٰنِ الرَّحِيْمِ</a:t>
            </a:r>
            <a:endParaRPr lang="en-GB" sz="4400" dirty="0"/>
          </a:p>
        </p:txBody>
      </p:sp>
      <p:sp>
        <p:nvSpPr>
          <p:cNvPr id="9" name="Content Placeholder 8">
            <a:extLst>
              <a:ext uri="{FF2B5EF4-FFF2-40B4-BE49-F238E27FC236}">
                <a16:creationId xmlns:a16="http://schemas.microsoft.com/office/drawing/2014/main" id="{2AA656B4-7E9D-40D8-B589-90AEFC1BABE5}"/>
              </a:ext>
            </a:extLst>
          </p:cNvPr>
          <p:cNvSpPr>
            <a:spLocks noGrp="1"/>
          </p:cNvSpPr>
          <p:nvPr>
            <p:ph idx="1"/>
          </p:nvPr>
        </p:nvSpPr>
        <p:spPr/>
        <p:txBody>
          <a:bodyPr>
            <a:normAutofit fontScale="70000" lnSpcReduction="20000"/>
          </a:bodyPr>
          <a:lstStyle/>
          <a:p>
            <a:pPr>
              <a:lnSpc>
                <a:spcPct val="120000"/>
              </a:lnSpc>
            </a:pPr>
            <a:r>
              <a:rPr lang="en-GB" sz="3000" dirty="0"/>
              <a:t>What kind of Rabb is He?</a:t>
            </a:r>
          </a:p>
          <a:p>
            <a:pPr>
              <a:lnSpc>
                <a:spcPct val="120000"/>
              </a:lnSpc>
            </a:pPr>
            <a:r>
              <a:rPr lang="en-GB" sz="3000" dirty="0"/>
              <a:t>The difference between the 2.</a:t>
            </a:r>
          </a:p>
          <a:p>
            <a:pPr>
              <a:lnSpc>
                <a:spcPct val="120000"/>
              </a:lnSpc>
            </a:pPr>
            <a:r>
              <a:rPr lang="en-GB" sz="3000" dirty="0"/>
              <a:t>Allah  sustains us, not because He needs us; rather, He sustains us out of His mercy. </a:t>
            </a:r>
          </a:p>
          <a:p>
            <a:pPr>
              <a:lnSpc>
                <a:spcPct val="120000"/>
              </a:lnSpc>
            </a:pPr>
            <a:r>
              <a:rPr lang="en-GB" sz="3000" dirty="0"/>
              <a:t>Every blessing we have stems from His mercy. We were created through His mercy; the Messengers and the Books were sent down to guide us towards the truth through His Mercy and Paradise was created through His Mercy.</a:t>
            </a:r>
          </a:p>
          <a:p>
            <a:pPr>
              <a:lnSpc>
                <a:spcPct val="120000"/>
              </a:lnSpc>
            </a:pPr>
            <a:r>
              <a:rPr lang="en-GB" sz="3000" dirty="0"/>
              <a:t>It is because of His mercy that we are invited to stand before Him, and become more aware of and closer to Him.</a:t>
            </a:r>
          </a:p>
        </p:txBody>
      </p:sp>
    </p:spTree>
    <p:extLst>
      <p:ext uri="{BB962C8B-B14F-4D97-AF65-F5344CB8AC3E}">
        <p14:creationId xmlns:p14="http://schemas.microsoft.com/office/powerpoint/2010/main" val="412761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EE13-2395-493B-AAAD-2AABEB5029C0}"/>
              </a:ext>
            </a:extLst>
          </p:cNvPr>
          <p:cNvSpPr>
            <a:spLocks noGrp="1"/>
          </p:cNvSpPr>
          <p:nvPr>
            <p:ph type="title"/>
          </p:nvPr>
        </p:nvSpPr>
        <p:spPr/>
        <p:txBody>
          <a:bodyPr/>
          <a:lstStyle/>
          <a:p>
            <a:endParaRPr lang="en-GB" dirty="0"/>
          </a:p>
        </p:txBody>
      </p:sp>
      <p:sp>
        <p:nvSpPr>
          <p:cNvPr id="5" name="Title 1">
            <a:extLst>
              <a:ext uri="{FF2B5EF4-FFF2-40B4-BE49-F238E27FC236}">
                <a16:creationId xmlns:a16="http://schemas.microsoft.com/office/drawing/2014/main" id="{809D4807-841D-45B3-9D27-34DEC61E954A}"/>
              </a:ext>
            </a:extLst>
          </p:cNvPr>
          <p:cNvSpPr txBox="1">
            <a:spLocks/>
          </p:cNvSpPr>
          <p:nvPr/>
        </p:nvSpPr>
        <p:spPr>
          <a:xfrm>
            <a:off x="628650" y="652467"/>
            <a:ext cx="7886700" cy="1014411"/>
          </a:xfrm>
          <a:prstGeom prst="roundRect">
            <a:avLst/>
          </a:prstGeom>
          <a:solidFill>
            <a:srgbClr val="96B09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sz="4400" dirty="0">
                <a:effectLst/>
                <a:latin typeface="KFGQPC Uthman Taha Naskh" panose="02000000000000000000" pitchFamily="2" charset="-78"/>
                <a:cs typeface="KFGQPC Uthman Taha Naskh" panose="02000000000000000000" pitchFamily="2" charset="-78"/>
              </a:rPr>
              <a:t>مَـٰلِكِ يَوْمِ الدِّيْنِ</a:t>
            </a:r>
            <a:endParaRPr lang="en-GB" sz="4400" dirty="0"/>
          </a:p>
        </p:txBody>
      </p:sp>
      <p:sp>
        <p:nvSpPr>
          <p:cNvPr id="9" name="Content Placeholder 8">
            <a:extLst>
              <a:ext uri="{FF2B5EF4-FFF2-40B4-BE49-F238E27FC236}">
                <a16:creationId xmlns:a16="http://schemas.microsoft.com/office/drawing/2014/main" id="{2AA656B4-7E9D-40D8-B589-90AEFC1BABE5}"/>
              </a:ext>
            </a:extLst>
          </p:cNvPr>
          <p:cNvSpPr>
            <a:spLocks noGrp="1"/>
          </p:cNvSpPr>
          <p:nvPr>
            <p:ph idx="1"/>
          </p:nvPr>
        </p:nvSpPr>
        <p:spPr/>
        <p:txBody>
          <a:bodyPr>
            <a:normAutofit lnSpcReduction="10000"/>
          </a:bodyPr>
          <a:lstStyle/>
          <a:p>
            <a:pPr>
              <a:lnSpc>
                <a:spcPct val="100000"/>
              </a:lnSpc>
            </a:pPr>
            <a:r>
              <a:rPr lang="en-US" dirty="0"/>
              <a:t>Previous ayah could make you complacent</a:t>
            </a:r>
          </a:p>
          <a:p>
            <a:pPr>
              <a:lnSpc>
                <a:spcPct val="100000"/>
              </a:lnSpc>
            </a:pPr>
            <a:r>
              <a:rPr lang="en-US" dirty="0"/>
              <a:t>Belief in hereafter</a:t>
            </a:r>
          </a:p>
          <a:p>
            <a:pPr>
              <a:lnSpc>
                <a:spcPct val="100000"/>
              </a:lnSpc>
            </a:pPr>
            <a:r>
              <a:rPr lang="en-US" dirty="0"/>
              <a:t>The Prophet </a:t>
            </a:r>
            <a:r>
              <a:rPr lang="en-US" dirty="0">
                <a:latin typeface="KFGQPC Arabic Symbols 01" panose="02000000000000000000" pitchFamily="2" charset="2"/>
              </a:rPr>
              <a:t>g</a:t>
            </a:r>
            <a:r>
              <a:rPr lang="en-US" dirty="0"/>
              <a:t> said, “Allah will hold the whole earth, and roll up the heavens in His Right Hand. Then He will say, ‘I am the King! Where are the kings of the earth?’” (Bukhārī).</a:t>
            </a:r>
          </a:p>
          <a:p>
            <a:pPr>
              <a:lnSpc>
                <a:spcPct val="100000"/>
              </a:lnSpc>
            </a:pPr>
            <a:r>
              <a:rPr lang="en-US" dirty="0"/>
              <a:t>Ayah which makes you tremble &amp; humble yourself</a:t>
            </a:r>
          </a:p>
          <a:p>
            <a:pPr>
              <a:lnSpc>
                <a:spcPct val="100000"/>
              </a:lnSpc>
            </a:pPr>
            <a:r>
              <a:rPr lang="en-US" dirty="0" err="1"/>
              <a:t>Visualise</a:t>
            </a:r>
            <a:r>
              <a:rPr lang="en-US" dirty="0"/>
              <a:t> yourself standing in front of Allah!</a:t>
            </a:r>
            <a:endParaRPr lang="en-GB" dirty="0"/>
          </a:p>
        </p:txBody>
      </p:sp>
    </p:spTree>
    <p:extLst>
      <p:ext uri="{BB962C8B-B14F-4D97-AF65-F5344CB8AC3E}">
        <p14:creationId xmlns:p14="http://schemas.microsoft.com/office/powerpoint/2010/main" val="34832748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18336</TotalTime>
  <Words>1533</Words>
  <Application>Microsoft Office PowerPoint</Application>
  <PresentationFormat>On-screen Show (4:3)</PresentationFormat>
  <Paragraphs>130</Paragraphs>
  <Slides>15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Mulish Light</vt:lpstr>
      <vt:lpstr>KFGQPC Arabic Symbols 01</vt:lpstr>
      <vt:lpstr>KFGQPC Uthman Taha Naskh</vt:lpstr>
      <vt:lpstr>Times New Roman</vt:lpstr>
      <vt:lpstr>Sakkal Majalla</vt:lpstr>
      <vt:lpstr>Cabin Medium</vt:lpstr>
      <vt:lpstr>Arial</vt:lpstr>
      <vt:lpstr>Cabin</vt:lpstr>
      <vt:lpstr>Calibri</vt:lpstr>
      <vt:lpstr>Office Theme</vt:lpstr>
      <vt:lpstr>Starter</vt:lpstr>
      <vt:lpstr>Lesson 4</vt:lpstr>
      <vt:lpstr>LOs</vt:lpstr>
      <vt:lpstr>PowerPoint Presentation</vt:lpstr>
      <vt:lpstr>Group Activity</vt:lpstr>
      <vt:lpstr>PowerPoint Presentation</vt:lpstr>
      <vt:lpstr>PowerPoint Presentation</vt:lpstr>
      <vt:lpstr>PowerPoint Presentation</vt:lpstr>
      <vt:lpstr>PowerPoint Presentation</vt:lpstr>
      <vt:lpstr>4</vt:lpstr>
      <vt:lpstr>PowerPoint Presentation</vt:lpstr>
      <vt:lpstr>PowerPoint Presentation</vt:lpstr>
      <vt:lpstr>My Adhkar Bank</vt:lpstr>
      <vt:lpstr>Infographic</vt:lpstr>
      <vt:lpstr>Practising What We’re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UH</dc:creator>
  <cp:lastModifiedBy>UH</cp:lastModifiedBy>
  <cp:revision>70</cp:revision>
  <dcterms:created xsi:type="dcterms:W3CDTF">2020-11-25T11:56:11Z</dcterms:created>
  <dcterms:modified xsi:type="dcterms:W3CDTF">2022-06-11T10:00:55Z</dcterms:modified>
</cp:coreProperties>
</file>