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6"/>
  </p:notesMasterIdLst>
  <p:sldIdLst>
    <p:sldId id="292" r:id="rId2"/>
    <p:sldId id="298" r:id="rId3"/>
    <p:sldId id="283" r:id="rId4"/>
    <p:sldId id="299" r:id="rId5"/>
    <p:sldId id="285" r:id="rId6"/>
    <p:sldId id="287" r:id="rId7"/>
    <p:sldId id="296" r:id="rId8"/>
    <p:sldId id="290" r:id="rId9"/>
    <p:sldId id="297" r:id="rId10"/>
    <p:sldId id="291" r:id="rId11"/>
    <p:sldId id="294" r:id="rId12"/>
    <p:sldId id="268" r:id="rId13"/>
    <p:sldId id="293" r:id="rId14"/>
    <p:sldId id="301" r:id="rId15"/>
  </p:sldIdLst>
  <p:sldSz cx="9144000" cy="6858000" type="screen4x3"/>
  <p:notesSz cx="6858000" cy="9144000"/>
  <p:embeddedFontLst>
    <p:embeddedFont>
      <p:font typeface="Arial Rounded MT Bold" panose="020F0704030504030204" pitchFamily="34" charset="0"/>
      <p:regular r:id="rId17"/>
    </p:embeddedFont>
    <p:embeddedFont>
      <p:font typeface="Cabin" panose="00000500000000000000" pitchFamily="2" charset="0"/>
      <p:regular r:id="rId18"/>
      <p:bold r:id="rId19"/>
      <p:italic r:id="rId20"/>
      <p:boldItalic r:id="rId21"/>
    </p:embeddedFont>
    <p:embeddedFont>
      <p:font typeface="Cabin Medium" panose="00000600000000000000" pitchFamily="2" charset="0"/>
      <p:regular r:id="rId22"/>
      <p:italic r:id="rId23"/>
    </p:embeddedFont>
    <p:embeddedFont>
      <p:font typeface="Calibri" panose="020F0502020204030204" pitchFamily="34" charset="0"/>
      <p:regular r:id="rId24"/>
      <p:bold r:id="rId25"/>
    </p:embeddedFont>
    <p:embeddedFont>
      <p:font typeface="Calibri Light" panose="020F0302020204030204" pitchFamily="34" charset="0"/>
      <p:regular r:id="rId26"/>
    </p:embeddedFont>
    <p:embeddedFont>
      <p:font typeface="Dubai" panose="020B0503030403030204" pitchFamily="34" charset="-78"/>
      <p:regular r:id="rId27"/>
      <p:bold r:id="rId28"/>
    </p:embeddedFont>
    <p:embeddedFont>
      <p:font typeface="KFGQPC Arabic Symbols 01" panose="02000000000000000000" pitchFamily="2" charset="2"/>
      <p:regular r:id="rId29"/>
    </p:embeddedFont>
    <p:embeddedFont>
      <p:font typeface="Mulish" pitchFamily="2" charset="0"/>
      <p:regular r:id="rId30"/>
      <p:bold r:id="rId31"/>
      <p:italic r:id="rId32"/>
      <p:boldItalic r:id="rId33"/>
    </p:embeddedFont>
    <p:embeddedFont>
      <p:font typeface="Mulish Light" pitchFamily="2" charset="0"/>
      <p:regular r:id="rId34"/>
      <p:italic r:id="rId35"/>
    </p:embeddedFont>
    <p:embeddedFont>
      <p:font typeface="Sakkal Majalla" panose="02000000000000000000" pitchFamily="2" charset="-78"/>
      <p:regular r:id="rId36"/>
      <p:bold r:id="rId37"/>
    </p:embeddedFont>
    <p:embeddedFont>
      <p:font typeface="Source Sans 3" panose="020B0303030403020204" pitchFamily="34" charset="0"/>
      <p:regular r:id="rId38"/>
      <p:bold r:id="rId3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5D72"/>
    <a:srgbClr val="014D4B"/>
    <a:srgbClr val="1C4255"/>
    <a:srgbClr val="AEC5E0"/>
    <a:srgbClr val="ECEEF0"/>
    <a:srgbClr val="F0E1C4"/>
    <a:srgbClr val="EFB164"/>
    <a:srgbClr val="133446"/>
    <a:srgbClr val="466571"/>
    <a:srgbClr val="6E88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62597" autoAdjust="0"/>
  </p:normalViewPr>
  <p:slideViewPr>
    <p:cSldViewPr snapToGrid="0">
      <p:cViewPr varScale="1">
        <p:scale>
          <a:sx n="31" d="100"/>
          <a:sy n="31" d="100"/>
        </p:scale>
        <p:origin x="1910" y="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9" Type="http://schemas.openxmlformats.org/officeDocument/2006/relationships/font" Target="fonts/font23.fntdata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37" Type="http://schemas.openxmlformats.org/officeDocument/2006/relationships/font" Target="fonts/font21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36" Type="http://schemas.openxmlformats.org/officeDocument/2006/relationships/font" Target="fonts/font20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openxmlformats.org/officeDocument/2006/relationships/font" Target="fonts/font19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38" Type="http://schemas.openxmlformats.org/officeDocument/2006/relationships/font" Target="fonts/font22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DBB473-83B0-445F-8C73-9EA87D90FF6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7A11C3F-532F-406C-A2E9-DD469F5B248B}">
      <dgm:prSet phldrT="[Text]" custT="1"/>
      <dgm:spPr>
        <a:solidFill>
          <a:schemeClr val="bg1"/>
        </a:solidFill>
        <a:ln w="57150">
          <a:solidFill>
            <a:srgbClr val="1C4255"/>
          </a:solidFill>
        </a:ln>
      </dgm:spPr>
      <dgm:t>
        <a:bodyPr/>
        <a:lstStyle/>
        <a:p>
          <a:r>
            <a:rPr lang="en-GB" sz="2000" b="1" dirty="0">
              <a:solidFill>
                <a:srgbClr val="1C4255"/>
              </a:solidFill>
              <a:latin typeface="Mulish Light" pitchFamily="2" charset="0"/>
            </a:rPr>
            <a:t>Greatness of Allah</a:t>
          </a:r>
        </a:p>
      </dgm:t>
    </dgm:pt>
    <dgm:pt modelId="{8B738F9E-150C-4667-BE22-4E49C385ABF1}" type="parTrans" cxnId="{E7FE531C-6F5B-4086-A3CA-BE7D8752B1B9}">
      <dgm:prSet/>
      <dgm:spPr/>
      <dgm:t>
        <a:bodyPr/>
        <a:lstStyle/>
        <a:p>
          <a:endParaRPr lang="en-GB"/>
        </a:p>
      </dgm:t>
    </dgm:pt>
    <dgm:pt modelId="{35DE6D63-1620-49A4-A369-40F7C118C77F}" type="sibTrans" cxnId="{E7FE531C-6F5B-4086-A3CA-BE7D8752B1B9}">
      <dgm:prSet/>
      <dgm:spPr/>
      <dgm:t>
        <a:bodyPr/>
        <a:lstStyle/>
        <a:p>
          <a:endParaRPr lang="en-GB"/>
        </a:p>
      </dgm:t>
    </dgm:pt>
    <dgm:pt modelId="{980016F4-92AF-4C7D-B652-F6744C3078D8}">
      <dgm:prSet phldrT="[Text]" phldr="1" custT="1"/>
      <dgm:spPr>
        <a:solidFill>
          <a:schemeClr val="bg1"/>
        </a:solidFill>
        <a:ln w="57150">
          <a:solidFill>
            <a:srgbClr val="1C4255"/>
          </a:solidFill>
        </a:ln>
      </dgm:spPr>
      <dgm:t>
        <a:bodyPr/>
        <a:lstStyle/>
        <a:p>
          <a:endParaRPr lang="en-GB" sz="2000" b="1" dirty="0">
            <a:solidFill>
              <a:srgbClr val="1C4255"/>
            </a:solidFill>
            <a:latin typeface="Mulish Light" pitchFamily="2" charset="0"/>
          </a:endParaRPr>
        </a:p>
      </dgm:t>
    </dgm:pt>
    <dgm:pt modelId="{1E850122-478D-4CC4-B634-53A54FA75B4A}" type="parTrans" cxnId="{083BD5A9-C529-43FC-9FFB-92909F9551C1}">
      <dgm:prSet/>
      <dgm:spPr/>
      <dgm:t>
        <a:bodyPr/>
        <a:lstStyle/>
        <a:p>
          <a:endParaRPr lang="en-GB"/>
        </a:p>
      </dgm:t>
    </dgm:pt>
    <dgm:pt modelId="{2C082238-A136-4F01-803A-3BC54D5E5784}" type="sibTrans" cxnId="{083BD5A9-C529-43FC-9FFB-92909F9551C1}">
      <dgm:prSet/>
      <dgm:spPr/>
      <dgm:t>
        <a:bodyPr/>
        <a:lstStyle/>
        <a:p>
          <a:endParaRPr lang="en-GB"/>
        </a:p>
      </dgm:t>
    </dgm:pt>
    <dgm:pt modelId="{AEB14358-21DA-4C54-80D8-CEC7344FCF96}">
      <dgm:prSet phldrT="[Text]" phldr="1" custT="1"/>
      <dgm:spPr>
        <a:solidFill>
          <a:schemeClr val="bg1"/>
        </a:solidFill>
        <a:ln w="57150">
          <a:solidFill>
            <a:srgbClr val="1C4255"/>
          </a:solidFill>
        </a:ln>
      </dgm:spPr>
      <dgm:t>
        <a:bodyPr/>
        <a:lstStyle/>
        <a:p>
          <a:endParaRPr lang="en-GB" sz="2000" b="1" dirty="0">
            <a:solidFill>
              <a:srgbClr val="1C4255"/>
            </a:solidFill>
            <a:latin typeface="Mulish Light" pitchFamily="2" charset="0"/>
          </a:endParaRPr>
        </a:p>
      </dgm:t>
    </dgm:pt>
    <dgm:pt modelId="{FFBEBB06-0B15-4F7A-8EDB-F2782829E556}" type="parTrans" cxnId="{EA6D0EF0-CF32-4B6D-ABBF-710C46306813}">
      <dgm:prSet/>
      <dgm:spPr/>
      <dgm:t>
        <a:bodyPr/>
        <a:lstStyle/>
        <a:p>
          <a:endParaRPr lang="en-GB"/>
        </a:p>
      </dgm:t>
    </dgm:pt>
    <dgm:pt modelId="{511FECF9-5D6A-4E42-A91D-36175B16C33D}" type="sibTrans" cxnId="{EA6D0EF0-CF32-4B6D-ABBF-710C46306813}">
      <dgm:prSet/>
      <dgm:spPr/>
      <dgm:t>
        <a:bodyPr/>
        <a:lstStyle/>
        <a:p>
          <a:endParaRPr lang="en-GB"/>
        </a:p>
      </dgm:t>
    </dgm:pt>
    <dgm:pt modelId="{AF411F06-B160-4DB7-B6B0-CFC3D9B12135}">
      <dgm:prSet phldrT="[Text]" custT="1"/>
      <dgm:spPr>
        <a:solidFill>
          <a:schemeClr val="bg1"/>
        </a:solidFill>
        <a:ln w="57150">
          <a:solidFill>
            <a:srgbClr val="1C4255"/>
          </a:solidFill>
        </a:ln>
      </dgm:spPr>
      <dgm:t>
        <a:bodyPr/>
        <a:lstStyle/>
        <a:p>
          <a:r>
            <a:rPr lang="en-GB" sz="2000" b="1" dirty="0">
              <a:solidFill>
                <a:srgbClr val="1C4255"/>
              </a:solidFill>
              <a:latin typeface="Mulish Light" pitchFamily="2" charset="0"/>
            </a:rPr>
            <a:t>Love &amp; Respect Allah</a:t>
          </a:r>
        </a:p>
      </dgm:t>
    </dgm:pt>
    <dgm:pt modelId="{D92B0350-6732-42FB-B8FB-0414CED7F98A}" type="parTrans" cxnId="{7912355A-E494-4FC8-8A1D-DEA87A829EB4}">
      <dgm:prSet/>
      <dgm:spPr/>
      <dgm:t>
        <a:bodyPr/>
        <a:lstStyle/>
        <a:p>
          <a:endParaRPr lang="en-GB"/>
        </a:p>
      </dgm:t>
    </dgm:pt>
    <dgm:pt modelId="{6A9055E8-4BEE-49ED-A4A0-51337DF001A3}" type="sibTrans" cxnId="{7912355A-E494-4FC8-8A1D-DEA87A829EB4}">
      <dgm:prSet/>
      <dgm:spPr/>
      <dgm:t>
        <a:bodyPr/>
        <a:lstStyle/>
        <a:p>
          <a:endParaRPr lang="en-GB"/>
        </a:p>
      </dgm:t>
    </dgm:pt>
    <dgm:pt modelId="{F8D1C8CE-5DE9-4D2C-8D18-311BD9840D2E}">
      <dgm:prSet phldrT="[Text]" phldr="1" custT="1"/>
      <dgm:spPr>
        <a:solidFill>
          <a:schemeClr val="bg1"/>
        </a:solidFill>
        <a:ln w="57150">
          <a:solidFill>
            <a:srgbClr val="1C4255"/>
          </a:solidFill>
        </a:ln>
      </dgm:spPr>
      <dgm:t>
        <a:bodyPr/>
        <a:lstStyle/>
        <a:p>
          <a:endParaRPr lang="en-GB" sz="2000" b="1" dirty="0">
            <a:solidFill>
              <a:srgbClr val="1C4255"/>
            </a:solidFill>
            <a:latin typeface="Mulish Light" pitchFamily="2" charset="0"/>
          </a:endParaRPr>
        </a:p>
      </dgm:t>
    </dgm:pt>
    <dgm:pt modelId="{CF32278B-B1D4-4413-B4E3-9694DB286DA8}" type="parTrans" cxnId="{2F79F552-7FAA-45B0-A164-C846CE50597E}">
      <dgm:prSet/>
      <dgm:spPr/>
      <dgm:t>
        <a:bodyPr/>
        <a:lstStyle/>
        <a:p>
          <a:endParaRPr lang="en-GB"/>
        </a:p>
      </dgm:t>
    </dgm:pt>
    <dgm:pt modelId="{F03F0A7D-8485-43B2-B807-33CA1BC1D6C7}" type="sibTrans" cxnId="{2F79F552-7FAA-45B0-A164-C846CE50597E}">
      <dgm:prSet/>
      <dgm:spPr/>
      <dgm:t>
        <a:bodyPr/>
        <a:lstStyle/>
        <a:p>
          <a:endParaRPr lang="en-GB"/>
        </a:p>
      </dgm:t>
    </dgm:pt>
    <dgm:pt modelId="{2BC5E8D0-5D22-4933-971A-FA7654BAF27C}">
      <dgm:prSet phldrT="[Text]" phldr="1" custT="1"/>
      <dgm:spPr>
        <a:solidFill>
          <a:schemeClr val="bg1"/>
        </a:solidFill>
        <a:ln w="57150">
          <a:solidFill>
            <a:srgbClr val="1C4255"/>
          </a:solidFill>
        </a:ln>
      </dgm:spPr>
      <dgm:t>
        <a:bodyPr/>
        <a:lstStyle/>
        <a:p>
          <a:endParaRPr lang="en-GB" sz="2000" b="1" dirty="0">
            <a:solidFill>
              <a:srgbClr val="1C4255"/>
            </a:solidFill>
            <a:latin typeface="Mulish Light" pitchFamily="2" charset="0"/>
          </a:endParaRPr>
        </a:p>
      </dgm:t>
    </dgm:pt>
    <dgm:pt modelId="{13E22DDC-A4FD-426D-8D6D-D68E7AE7295B}" type="parTrans" cxnId="{8FBFDDD0-252C-4C99-8A42-274AB050BFF2}">
      <dgm:prSet/>
      <dgm:spPr/>
      <dgm:t>
        <a:bodyPr/>
        <a:lstStyle/>
        <a:p>
          <a:endParaRPr lang="en-GB"/>
        </a:p>
      </dgm:t>
    </dgm:pt>
    <dgm:pt modelId="{ED9FDAE0-F9E8-4C74-94BB-5FE3AF23C3DD}" type="sibTrans" cxnId="{8FBFDDD0-252C-4C99-8A42-274AB050BFF2}">
      <dgm:prSet/>
      <dgm:spPr/>
      <dgm:t>
        <a:bodyPr/>
        <a:lstStyle/>
        <a:p>
          <a:endParaRPr lang="en-GB"/>
        </a:p>
      </dgm:t>
    </dgm:pt>
    <dgm:pt modelId="{FF543AC3-2FDC-4065-87CF-354BBB4E48E3}">
      <dgm:prSet phldrT="[Text]"/>
      <dgm:spPr>
        <a:solidFill>
          <a:schemeClr val="bg1"/>
        </a:solidFill>
        <a:ln w="57150">
          <a:solidFill>
            <a:srgbClr val="1C4255"/>
          </a:solidFill>
        </a:ln>
      </dgm:spPr>
      <dgm:t>
        <a:bodyPr/>
        <a:lstStyle/>
        <a:p>
          <a:endParaRPr lang="en-GB" sz="1700" dirty="0"/>
        </a:p>
      </dgm:t>
    </dgm:pt>
    <dgm:pt modelId="{A1D8D36D-5AC6-4019-BBBF-A45BE9B5B16E}" type="parTrans" cxnId="{CA3A4377-6C58-4DB6-B7B1-96C194537836}">
      <dgm:prSet/>
      <dgm:spPr/>
      <dgm:t>
        <a:bodyPr/>
        <a:lstStyle/>
        <a:p>
          <a:endParaRPr lang="en-GB"/>
        </a:p>
      </dgm:t>
    </dgm:pt>
    <dgm:pt modelId="{A6D780CA-C9FE-4F72-8B87-1780B55D64B8}" type="sibTrans" cxnId="{CA3A4377-6C58-4DB6-B7B1-96C194537836}">
      <dgm:prSet/>
      <dgm:spPr/>
      <dgm:t>
        <a:bodyPr/>
        <a:lstStyle/>
        <a:p>
          <a:endParaRPr lang="en-GB"/>
        </a:p>
      </dgm:t>
    </dgm:pt>
    <dgm:pt modelId="{866FC324-18AD-4EB3-B9E8-16C8E217A6F5}">
      <dgm:prSet phldrT="[Text]" custT="1"/>
      <dgm:spPr>
        <a:solidFill>
          <a:schemeClr val="bg1"/>
        </a:solidFill>
        <a:ln w="57150">
          <a:solidFill>
            <a:srgbClr val="1C4255"/>
          </a:solidFill>
        </a:ln>
      </dgm:spPr>
      <dgm:t>
        <a:bodyPr/>
        <a:lstStyle/>
        <a:p>
          <a:endParaRPr lang="en-GB" sz="2000" b="1" dirty="0">
            <a:solidFill>
              <a:srgbClr val="1C4255"/>
            </a:solidFill>
            <a:latin typeface="Mulish Light" pitchFamily="2" charset="0"/>
          </a:endParaRPr>
        </a:p>
      </dgm:t>
    </dgm:pt>
    <dgm:pt modelId="{9EC79746-D7CD-470B-8B3C-5DF977243604}" type="parTrans" cxnId="{4EF4ECF8-8748-465D-B56F-2F556B79A618}">
      <dgm:prSet/>
      <dgm:spPr/>
      <dgm:t>
        <a:bodyPr/>
        <a:lstStyle/>
        <a:p>
          <a:endParaRPr lang="en-GB"/>
        </a:p>
      </dgm:t>
    </dgm:pt>
    <dgm:pt modelId="{1A07B861-CB14-4687-9743-D803A059728F}" type="sibTrans" cxnId="{4EF4ECF8-8748-465D-B56F-2F556B79A618}">
      <dgm:prSet/>
      <dgm:spPr/>
      <dgm:t>
        <a:bodyPr/>
        <a:lstStyle/>
        <a:p>
          <a:endParaRPr lang="en-GB"/>
        </a:p>
      </dgm:t>
    </dgm:pt>
    <dgm:pt modelId="{AA62A3F6-B690-427E-93B9-6EC2B45C63C1}">
      <dgm:prSet phldrT="[Text]" custT="1"/>
      <dgm:spPr>
        <a:solidFill>
          <a:schemeClr val="bg1"/>
        </a:solidFill>
        <a:ln w="57150">
          <a:solidFill>
            <a:srgbClr val="1C4255"/>
          </a:solidFill>
        </a:ln>
      </dgm:spPr>
      <dgm:t>
        <a:bodyPr/>
        <a:lstStyle/>
        <a:p>
          <a:endParaRPr lang="en-GB" sz="2000" b="1" dirty="0">
            <a:solidFill>
              <a:srgbClr val="1C4255"/>
            </a:solidFill>
            <a:latin typeface="Mulish Light" pitchFamily="2" charset="0"/>
          </a:endParaRPr>
        </a:p>
      </dgm:t>
    </dgm:pt>
    <dgm:pt modelId="{1247A7A2-29A5-4141-8841-C676DD58D0A3}" type="parTrans" cxnId="{B6CFD7EC-695F-416F-B7CB-B36E7917E404}">
      <dgm:prSet/>
      <dgm:spPr/>
      <dgm:t>
        <a:bodyPr/>
        <a:lstStyle/>
        <a:p>
          <a:endParaRPr lang="en-GB"/>
        </a:p>
      </dgm:t>
    </dgm:pt>
    <dgm:pt modelId="{87C70B85-086A-4507-A983-8267B23783DC}" type="sibTrans" cxnId="{B6CFD7EC-695F-416F-B7CB-B36E7917E404}">
      <dgm:prSet/>
      <dgm:spPr/>
      <dgm:t>
        <a:bodyPr/>
        <a:lstStyle/>
        <a:p>
          <a:endParaRPr lang="en-GB"/>
        </a:p>
      </dgm:t>
    </dgm:pt>
    <dgm:pt modelId="{9C2AD8C4-4F15-43D0-819F-B9DFAFEE6A28}">
      <dgm:prSet phldrT="[Text]" custT="1"/>
      <dgm:spPr>
        <a:solidFill>
          <a:schemeClr val="bg1"/>
        </a:solidFill>
        <a:ln w="57150">
          <a:solidFill>
            <a:srgbClr val="1C4255"/>
          </a:solidFill>
        </a:ln>
      </dgm:spPr>
      <dgm:t>
        <a:bodyPr/>
        <a:lstStyle/>
        <a:p>
          <a:endParaRPr lang="en-GB" sz="2000" b="1" dirty="0">
            <a:solidFill>
              <a:srgbClr val="1C4255"/>
            </a:solidFill>
            <a:latin typeface="Mulish Light" pitchFamily="2" charset="0"/>
          </a:endParaRPr>
        </a:p>
      </dgm:t>
    </dgm:pt>
    <dgm:pt modelId="{504FE3CB-77A2-4926-9575-C008A1F4BE42}" type="parTrans" cxnId="{200D88FD-95D1-4B6F-9056-B5FC9D2C22EE}">
      <dgm:prSet/>
      <dgm:spPr/>
      <dgm:t>
        <a:bodyPr/>
        <a:lstStyle/>
        <a:p>
          <a:endParaRPr lang="en-GB"/>
        </a:p>
      </dgm:t>
    </dgm:pt>
    <dgm:pt modelId="{7D36B991-BC5C-4A12-B57C-9911194D7989}" type="sibTrans" cxnId="{200D88FD-95D1-4B6F-9056-B5FC9D2C22EE}">
      <dgm:prSet/>
      <dgm:spPr/>
      <dgm:t>
        <a:bodyPr/>
        <a:lstStyle/>
        <a:p>
          <a:endParaRPr lang="en-GB"/>
        </a:p>
      </dgm:t>
    </dgm:pt>
    <dgm:pt modelId="{CD1A4E92-AE00-49C0-911E-7CE03DDAF4B1}" type="pres">
      <dgm:prSet presAssocID="{06DBB473-83B0-445F-8C73-9EA87D90FF6C}" presName="Name0" presStyleCnt="0">
        <dgm:presLayoutVars>
          <dgm:dir/>
          <dgm:animLvl val="lvl"/>
          <dgm:resizeHandles val="exact"/>
        </dgm:presLayoutVars>
      </dgm:prSet>
      <dgm:spPr/>
    </dgm:pt>
    <dgm:pt modelId="{8E373150-3596-4368-AFB1-68F4668E6E5B}" type="pres">
      <dgm:prSet presAssocID="{07A11C3F-532F-406C-A2E9-DD469F5B248B}" presName="linNode" presStyleCnt="0"/>
      <dgm:spPr/>
    </dgm:pt>
    <dgm:pt modelId="{590AC464-9D09-4ADB-80BB-F4A279DDC083}" type="pres">
      <dgm:prSet presAssocID="{07A11C3F-532F-406C-A2E9-DD469F5B248B}" presName="parentText" presStyleLbl="node1" presStyleIdx="0" presStyleCnt="2" custScaleX="2000000">
        <dgm:presLayoutVars>
          <dgm:chMax val="1"/>
          <dgm:bulletEnabled val="1"/>
        </dgm:presLayoutVars>
      </dgm:prSet>
      <dgm:spPr/>
    </dgm:pt>
    <dgm:pt modelId="{28E3BAAD-4678-4B13-ADC1-7A4F36636EF9}" type="pres">
      <dgm:prSet presAssocID="{07A11C3F-532F-406C-A2E9-DD469F5B248B}" presName="descendantText" presStyleLbl="alignAccFollowNode1" presStyleIdx="0" presStyleCnt="2" custScaleX="2000000">
        <dgm:presLayoutVars>
          <dgm:bulletEnabled val="1"/>
        </dgm:presLayoutVars>
      </dgm:prSet>
      <dgm:spPr/>
    </dgm:pt>
    <dgm:pt modelId="{4E64C441-BC9A-45D2-997B-382951831CFF}" type="pres">
      <dgm:prSet presAssocID="{35DE6D63-1620-49A4-A369-40F7C118C77F}" presName="sp" presStyleCnt="0"/>
      <dgm:spPr/>
    </dgm:pt>
    <dgm:pt modelId="{01C652DC-3D22-470C-B013-AE7F4A9483E8}" type="pres">
      <dgm:prSet presAssocID="{AF411F06-B160-4DB7-B6B0-CFC3D9B12135}" presName="linNode" presStyleCnt="0"/>
      <dgm:spPr/>
    </dgm:pt>
    <dgm:pt modelId="{44BD799C-BF2A-43FD-BC05-3C2A01FCD51E}" type="pres">
      <dgm:prSet presAssocID="{AF411F06-B160-4DB7-B6B0-CFC3D9B12135}" presName="parentText" presStyleLbl="node1" presStyleIdx="1" presStyleCnt="2" custScaleX="2000000">
        <dgm:presLayoutVars>
          <dgm:chMax val="1"/>
          <dgm:bulletEnabled val="1"/>
        </dgm:presLayoutVars>
      </dgm:prSet>
      <dgm:spPr/>
    </dgm:pt>
    <dgm:pt modelId="{F915B416-C8D5-4274-BD18-A2864F87673C}" type="pres">
      <dgm:prSet presAssocID="{AF411F06-B160-4DB7-B6B0-CFC3D9B12135}" presName="descendantText" presStyleLbl="alignAccFollowNode1" presStyleIdx="1" presStyleCnt="2" custScaleX="2000000">
        <dgm:presLayoutVars>
          <dgm:bulletEnabled val="1"/>
        </dgm:presLayoutVars>
      </dgm:prSet>
      <dgm:spPr/>
    </dgm:pt>
  </dgm:ptLst>
  <dgm:cxnLst>
    <dgm:cxn modelId="{E7FE531C-6F5B-4086-A3CA-BE7D8752B1B9}" srcId="{06DBB473-83B0-445F-8C73-9EA87D90FF6C}" destId="{07A11C3F-532F-406C-A2E9-DD469F5B248B}" srcOrd="0" destOrd="0" parTransId="{8B738F9E-150C-4667-BE22-4E49C385ABF1}" sibTransId="{35DE6D63-1620-49A4-A369-40F7C118C77F}"/>
    <dgm:cxn modelId="{22FF2127-4EB6-43FD-B750-A195615552C1}" type="presOf" srcId="{07A11C3F-532F-406C-A2E9-DD469F5B248B}" destId="{590AC464-9D09-4ADB-80BB-F4A279DDC083}" srcOrd="0" destOrd="0" presId="urn:microsoft.com/office/officeart/2005/8/layout/vList5"/>
    <dgm:cxn modelId="{7D50652E-D2C0-4E2D-9E07-1F79E02707CD}" type="presOf" srcId="{866FC324-18AD-4EB3-B9E8-16C8E217A6F5}" destId="{F915B416-C8D5-4274-BD18-A2864F87673C}" srcOrd="0" destOrd="2" presId="urn:microsoft.com/office/officeart/2005/8/layout/vList5"/>
    <dgm:cxn modelId="{E579BD3F-B5B0-4A75-AB2B-23C788A7C3BE}" type="presOf" srcId="{F8D1C8CE-5DE9-4D2C-8D18-311BD9840D2E}" destId="{F915B416-C8D5-4274-BD18-A2864F87673C}" srcOrd="0" destOrd="0" presId="urn:microsoft.com/office/officeart/2005/8/layout/vList5"/>
    <dgm:cxn modelId="{2F79F552-7FAA-45B0-A164-C846CE50597E}" srcId="{AF411F06-B160-4DB7-B6B0-CFC3D9B12135}" destId="{F8D1C8CE-5DE9-4D2C-8D18-311BD9840D2E}" srcOrd="0" destOrd="0" parTransId="{CF32278B-B1D4-4413-B4E3-9694DB286DA8}" sibTransId="{F03F0A7D-8485-43B2-B807-33CA1BC1D6C7}"/>
    <dgm:cxn modelId="{A4D80456-8705-4365-BB19-A4AC1E92AB7E}" type="presOf" srcId="{06DBB473-83B0-445F-8C73-9EA87D90FF6C}" destId="{CD1A4E92-AE00-49C0-911E-7CE03DDAF4B1}" srcOrd="0" destOrd="0" presId="urn:microsoft.com/office/officeart/2005/8/layout/vList5"/>
    <dgm:cxn modelId="{CA3A4377-6C58-4DB6-B7B1-96C194537836}" srcId="{AF411F06-B160-4DB7-B6B0-CFC3D9B12135}" destId="{FF543AC3-2FDC-4065-87CF-354BBB4E48E3}" srcOrd="3" destOrd="0" parTransId="{A1D8D36D-5AC6-4019-BBBF-A45BE9B5B16E}" sibTransId="{A6D780CA-C9FE-4F72-8B87-1780B55D64B8}"/>
    <dgm:cxn modelId="{7912355A-E494-4FC8-8A1D-DEA87A829EB4}" srcId="{06DBB473-83B0-445F-8C73-9EA87D90FF6C}" destId="{AF411F06-B160-4DB7-B6B0-CFC3D9B12135}" srcOrd="1" destOrd="0" parTransId="{D92B0350-6732-42FB-B8FB-0414CED7F98A}" sibTransId="{6A9055E8-4BEE-49ED-A4A0-51337DF001A3}"/>
    <dgm:cxn modelId="{EC935782-09E3-418F-97B3-F443E9FAB875}" type="presOf" srcId="{AF411F06-B160-4DB7-B6B0-CFC3D9B12135}" destId="{44BD799C-BF2A-43FD-BC05-3C2A01FCD51E}" srcOrd="0" destOrd="0" presId="urn:microsoft.com/office/officeart/2005/8/layout/vList5"/>
    <dgm:cxn modelId="{60683A91-5DF1-4BFA-9C5A-4ED47926CAEF}" type="presOf" srcId="{AEB14358-21DA-4C54-80D8-CEC7344FCF96}" destId="{28E3BAAD-4678-4B13-ADC1-7A4F36636EF9}" srcOrd="0" destOrd="1" presId="urn:microsoft.com/office/officeart/2005/8/layout/vList5"/>
    <dgm:cxn modelId="{FF5E4798-9565-421E-992B-FC2CD9DF7C10}" type="presOf" srcId="{AA62A3F6-B690-427E-93B9-6EC2B45C63C1}" destId="{28E3BAAD-4678-4B13-ADC1-7A4F36636EF9}" srcOrd="0" destOrd="3" presId="urn:microsoft.com/office/officeart/2005/8/layout/vList5"/>
    <dgm:cxn modelId="{083BD5A9-C529-43FC-9FFB-92909F9551C1}" srcId="{07A11C3F-532F-406C-A2E9-DD469F5B248B}" destId="{980016F4-92AF-4C7D-B652-F6744C3078D8}" srcOrd="0" destOrd="0" parTransId="{1E850122-478D-4CC4-B634-53A54FA75B4A}" sibTransId="{2C082238-A136-4F01-803A-3BC54D5E5784}"/>
    <dgm:cxn modelId="{6FC7E3B1-3EE0-4177-80C3-95745EAF5AFA}" type="presOf" srcId="{2BC5E8D0-5D22-4933-971A-FA7654BAF27C}" destId="{F915B416-C8D5-4274-BD18-A2864F87673C}" srcOrd="0" destOrd="1" presId="urn:microsoft.com/office/officeart/2005/8/layout/vList5"/>
    <dgm:cxn modelId="{799694B7-827F-4CF3-9A6D-4694D30CE8C6}" type="presOf" srcId="{980016F4-92AF-4C7D-B652-F6744C3078D8}" destId="{28E3BAAD-4678-4B13-ADC1-7A4F36636EF9}" srcOrd="0" destOrd="0" presId="urn:microsoft.com/office/officeart/2005/8/layout/vList5"/>
    <dgm:cxn modelId="{8FBFDDD0-252C-4C99-8A42-274AB050BFF2}" srcId="{AF411F06-B160-4DB7-B6B0-CFC3D9B12135}" destId="{2BC5E8D0-5D22-4933-971A-FA7654BAF27C}" srcOrd="1" destOrd="0" parTransId="{13E22DDC-A4FD-426D-8D6D-D68E7AE7295B}" sibTransId="{ED9FDAE0-F9E8-4C74-94BB-5FE3AF23C3DD}"/>
    <dgm:cxn modelId="{3FF9A5E4-C07E-4424-9851-6B3C0A5F77E4}" type="presOf" srcId="{9C2AD8C4-4F15-43D0-819F-B9DFAFEE6A28}" destId="{28E3BAAD-4678-4B13-ADC1-7A4F36636EF9}" srcOrd="0" destOrd="2" presId="urn:microsoft.com/office/officeart/2005/8/layout/vList5"/>
    <dgm:cxn modelId="{B6CFD7EC-695F-416F-B7CB-B36E7917E404}" srcId="{07A11C3F-532F-406C-A2E9-DD469F5B248B}" destId="{AA62A3F6-B690-427E-93B9-6EC2B45C63C1}" srcOrd="3" destOrd="0" parTransId="{1247A7A2-29A5-4141-8841-C676DD58D0A3}" sibTransId="{87C70B85-086A-4507-A983-8267B23783DC}"/>
    <dgm:cxn modelId="{EA6D0EF0-CF32-4B6D-ABBF-710C46306813}" srcId="{07A11C3F-532F-406C-A2E9-DD469F5B248B}" destId="{AEB14358-21DA-4C54-80D8-CEC7344FCF96}" srcOrd="1" destOrd="0" parTransId="{FFBEBB06-0B15-4F7A-8EDB-F2782829E556}" sibTransId="{511FECF9-5D6A-4E42-A91D-36175B16C33D}"/>
    <dgm:cxn modelId="{8236D6F7-7CBE-4083-8736-894D1D3C7097}" type="presOf" srcId="{FF543AC3-2FDC-4065-87CF-354BBB4E48E3}" destId="{F915B416-C8D5-4274-BD18-A2864F87673C}" srcOrd="0" destOrd="3" presId="urn:microsoft.com/office/officeart/2005/8/layout/vList5"/>
    <dgm:cxn modelId="{4EF4ECF8-8748-465D-B56F-2F556B79A618}" srcId="{AF411F06-B160-4DB7-B6B0-CFC3D9B12135}" destId="{866FC324-18AD-4EB3-B9E8-16C8E217A6F5}" srcOrd="2" destOrd="0" parTransId="{9EC79746-D7CD-470B-8B3C-5DF977243604}" sibTransId="{1A07B861-CB14-4687-9743-D803A059728F}"/>
    <dgm:cxn modelId="{200D88FD-95D1-4B6F-9056-B5FC9D2C22EE}" srcId="{07A11C3F-532F-406C-A2E9-DD469F5B248B}" destId="{9C2AD8C4-4F15-43D0-819F-B9DFAFEE6A28}" srcOrd="2" destOrd="0" parTransId="{504FE3CB-77A2-4926-9575-C008A1F4BE42}" sibTransId="{7D36B991-BC5C-4A12-B57C-9911194D7989}"/>
    <dgm:cxn modelId="{682B4D8B-DE51-4CA2-8051-3B29AAD47705}" type="presParOf" srcId="{CD1A4E92-AE00-49C0-911E-7CE03DDAF4B1}" destId="{8E373150-3596-4368-AFB1-68F4668E6E5B}" srcOrd="0" destOrd="0" presId="urn:microsoft.com/office/officeart/2005/8/layout/vList5"/>
    <dgm:cxn modelId="{FF5BA8A4-67BC-402F-ACA6-CFB7862D61B0}" type="presParOf" srcId="{8E373150-3596-4368-AFB1-68F4668E6E5B}" destId="{590AC464-9D09-4ADB-80BB-F4A279DDC083}" srcOrd="0" destOrd="0" presId="urn:microsoft.com/office/officeart/2005/8/layout/vList5"/>
    <dgm:cxn modelId="{34DFE343-65B5-48BC-B094-B9729FA8639C}" type="presParOf" srcId="{8E373150-3596-4368-AFB1-68F4668E6E5B}" destId="{28E3BAAD-4678-4B13-ADC1-7A4F36636EF9}" srcOrd="1" destOrd="0" presId="urn:microsoft.com/office/officeart/2005/8/layout/vList5"/>
    <dgm:cxn modelId="{9F96025C-0F58-4A27-B1CC-3B4056FE43F0}" type="presParOf" srcId="{CD1A4E92-AE00-49C0-911E-7CE03DDAF4B1}" destId="{4E64C441-BC9A-45D2-997B-382951831CFF}" srcOrd="1" destOrd="0" presId="urn:microsoft.com/office/officeart/2005/8/layout/vList5"/>
    <dgm:cxn modelId="{E91FAF0E-7A39-4B8C-B745-2EBA979C41BA}" type="presParOf" srcId="{CD1A4E92-AE00-49C0-911E-7CE03DDAF4B1}" destId="{01C652DC-3D22-470C-B013-AE7F4A9483E8}" srcOrd="2" destOrd="0" presId="urn:microsoft.com/office/officeart/2005/8/layout/vList5"/>
    <dgm:cxn modelId="{E9DE6ABB-1E14-4DDE-95F1-A436F46EB160}" type="presParOf" srcId="{01C652DC-3D22-470C-B013-AE7F4A9483E8}" destId="{44BD799C-BF2A-43FD-BC05-3C2A01FCD51E}" srcOrd="0" destOrd="0" presId="urn:microsoft.com/office/officeart/2005/8/layout/vList5"/>
    <dgm:cxn modelId="{7B73337D-FABF-42F6-9473-93C21AFD1FE5}" type="presParOf" srcId="{01C652DC-3D22-470C-B013-AE7F4A9483E8}" destId="{F915B416-C8D5-4274-BD18-A2864F87673C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E3BAAD-4678-4B13-ADC1-7A4F36636EF9}">
      <dsp:nvSpPr>
        <dsp:cNvPr id="0" name=""/>
        <dsp:cNvSpPr/>
      </dsp:nvSpPr>
      <dsp:spPr>
        <a:xfrm rot="5400000">
          <a:off x="2020169" y="-374102"/>
          <a:ext cx="1478772" cy="2596762"/>
        </a:xfrm>
        <a:prstGeom prst="round2SameRect">
          <a:avLst/>
        </a:prstGeom>
        <a:solidFill>
          <a:schemeClr val="bg1"/>
        </a:solidFill>
        <a:ln w="57150" cap="flat" cmpd="sng" algn="ctr">
          <a:solidFill>
            <a:srgbClr val="1C425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b="1" kern="1200" dirty="0">
            <a:solidFill>
              <a:srgbClr val="1C4255"/>
            </a:solidFill>
            <a:latin typeface="Mulish Light" pitchFamily="2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b="1" kern="1200" dirty="0">
            <a:solidFill>
              <a:srgbClr val="1C4255"/>
            </a:solidFill>
            <a:latin typeface="Mulish Light" pitchFamily="2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b="1" kern="1200" dirty="0">
            <a:solidFill>
              <a:srgbClr val="1C4255"/>
            </a:solidFill>
            <a:latin typeface="Mulish Light" pitchFamily="2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b="1" kern="1200" dirty="0">
            <a:solidFill>
              <a:srgbClr val="1C4255"/>
            </a:solidFill>
            <a:latin typeface="Mulish Light" pitchFamily="2" charset="0"/>
          </a:endParaRPr>
        </a:p>
      </dsp:txBody>
      <dsp:txXfrm rot="-5400000">
        <a:off x="1461174" y="257081"/>
        <a:ext cx="2524574" cy="1334396"/>
      </dsp:txXfrm>
    </dsp:sp>
    <dsp:sp modelId="{590AC464-9D09-4ADB-80BB-F4A279DDC083}">
      <dsp:nvSpPr>
        <dsp:cNvPr id="0" name=""/>
        <dsp:cNvSpPr/>
      </dsp:nvSpPr>
      <dsp:spPr>
        <a:xfrm>
          <a:off x="495" y="46"/>
          <a:ext cx="1460678" cy="1848465"/>
        </a:xfrm>
        <a:prstGeom prst="roundRect">
          <a:avLst/>
        </a:prstGeom>
        <a:solidFill>
          <a:schemeClr val="bg1"/>
        </a:solidFill>
        <a:ln w="57150" cap="flat" cmpd="sng" algn="ctr">
          <a:solidFill>
            <a:srgbClr val="1C425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>
              <a:solidFill>
                <a:srgbClr val="1C4255"/>
              </a:solidFill>
              <a:latin typeface="Mulish Light" pitchFamily="2" charset="0"/>
            </a:rPr>
            <a:t>Greatness of Allah</a:t>
          </a:r>
        </a:p>
      </dsp:txBody>
      <dsp:txXfrm>
        <a:off x="71799" y="71350"/>
        <a:ext cx="1318070" cy="1705857"/>
      </dsp:txXfrm>
    </dsp:sp>
    <dsp:sp modelId="{F915B416-C8D5-4274-BD18-A2864F87673C}">
      <dsp:nvSpPr>
        <dsp:cNvPr id="0" name=""/>
        <dsp:cNvSpPr/>
      </dsp:nvSpPr>
      <dsp:spPr>
        <a:xfrm rot="5400000">
          <a:off x="2020169" y="1566786"/>
          <a:ext cx="1478772" cy="2596762"/>
        </a:xfrm>
        <a:prstGeom prst="round2SameRect">
          <a:avLst/>
        </a:prstGeom>
        <a:solidFill>
          <a:schemeClr val="bg1"/>
        </a:solidFill>
        <a:ln w="57150" cap="flat" cmpd="sng" algn="ctr">
          <a:solidFill>
            <a:srgbClr val="1C425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b="1" kern="1200" dirty="0">
            <a:solidFill>
              <a:srgbClr val="1C4255"/>
            </a:solidFill>
            <a:latin typeface="Mulish Light" pitchFamily="2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b="1" kern="1200" dirty="0">
            <a:solidFill>
              <a:srgbClr val="1C4255"/>
            </a:solidFill>
            <a:latin typeface="Mulish Light" pitchFamily="2" charset="0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2000" b="1" kern="1200" dirty="0">
            <a:solidFill>
              <a:srgbClr val="1C4255"/>
            </a:solidFill>
            <a:latin typeface="Mulish Light" pitchFamily="2" charset="0"/>
          </a:endParaRP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GB" sz="1700" kern="1200" dirty="0"/>
        </a:p>
      </dsp:txBody>
      <dsp:txXfrm rot="-5400000">
        <a:off x="1461174" y="2197969"/>
        <a:ext cx="2524574" cy="1334396"/>
      </dsp:txXfrm>
    </dsp:sp>
    <dsp:sp modelId="{44BD799C-BF2A-43FD-BC05-3C2A01FCD51E}">
      <dsp:nvSpPr>
        <dsp:cNvPr id="0" name=""/>
        <dsp:cNvSpPr/>
      </dsp:nvSpPr>
      <dsp:spPr>
        <a:xfrm>
          <a:off x="495" y="1940935"/>
          <a:ext cx="1460678" cy="1848465"/>
        </a:xfrm>
        <a:prstGeom prst="roundRect">
          <a:avLst/>
        </a:prstGeom>
        <a:solidFill>
          <a:schemeClr val="bg1"/>
        </a:solidFill>
        <a:ln w="57150" cap="flat" cmpd="sng" algn="ctr">
          <a:solidFill>
            <a:srgbClr val="1C4255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 dirty="0">
              <a:solidFill>
                <a:srgbClr val="1C4255"/>
              </a:solidFill>
              <a:latin typeface="Mulish Light" pitchFamily="2" charset="0"/>
            </a:rPr>
            <a:t>Love &amp; Respect Allah</a:t>
          </a:r>
        </a:p>
      </dsp:txBody>
      <dsp:txXfrm>
        <a:off x="71799" y="2012239"/>
        <a:ext cx="1318070" cy="17058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45887-54B2-4734-807D-F2204D959812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866EDD-B9C2-46E4-8727-C4EA0228B05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6214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i="1" dirty="0" err="1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Maʿrifah</a:t>
            </a:r>
            <a:r>
              <a:rPr lang="en-US" sz="1800" i="1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=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deep awareness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knowledge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Allah.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dirty="0">
              <a:solidFill>
                <a:srgbClr val="231F2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Names, Ayat (Universe &amp; Qur’an), Worship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dirty="0">
              <a:solidFill>
                <a:srgbClr val="231F2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Once you get to know Him b - through His signs, through His Names,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through His Book and through worshipping Him - your </a:t>
            </a:r>
            <a:r>
              <a:rPr lang="en-US" sz="18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awe (fear w/respect), veneration (ta3dhim/respect) and love</a:t>
            </a:r>
            <a:r>
              <a:rPr lang="en-US" sz="1800" b="1" spc="-2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Him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will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increase.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Your</a:t>
            </a:r>
            <a:r>
              <a:rPr lang="en-US" sz="1800" b="1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own</a:t>
            </a:r>
            <a:r>
              <a:rPr lang="en-US" sz="1800" b="1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self-importance</a:t>
            </a:r>
            <a:r>
              <a:rPr lang="en-US" sz="1800" b="1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will</a:t>
            </a:r>
            <a:r>
              <a:rPr lang="en-US" sz="1800" b="1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meanwhile</a:t>
            </a:r>
            <a:r>
              <a:rPr lang="en-US" sz="1800" b="1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decrease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Both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these</a:t>
            </a:r>
            <a:r>
              <a:rPr lang="en-US" sz="1800" spc="-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will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help</a:t>
            </a:r>
            <a:r>
              <a:rPr lang="en-US" sz="1800" spc="-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your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body</a:t>
            </a:r>
            <a:r>
              <a:rPr lang="en-US" sz="1800" b="1" spc="-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</a:t>
            </a:r>
            <a:r>
              <a:rPr lang="en-US" sz="1800" b="1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heart</a:t>
            </a:r>
            <a:r>
              <a:rPr lang="en-US" sz="1800" b="1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</a:t>
            </a:r>
            <a:r>
              <a:rPr lang="en-US" sz="1800" b="1" spc="-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humble</a:t>
            </a:r>
            <a:r>
              <a:rPr lang="en-US" sz="1800" b="1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b="1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themselves</a:t>
            </a:r>
            <a:r>
              <a:rPr lang="en-US" sz="1800" b="1" spc="-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Allah</a:t>
            </a:r>
            <a:r>
              <a:rPr lang="en-US" sz="1800" spc="-1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</a:t>
            </a:r>
            <a:r>
              <a:rPr lang="en-US" sz="1800" spc="-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allow </a:t>
            </a:r>
            <a:r>
              <a:rPr lang="en-US" sz="1800" spc="-2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you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to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taste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sweetness</a:t>
            </a:r>
            <a:r>
              <a:rPr lang="en-US" sz="1800" spc="-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</a:t>
            </a:r>
            <a:r>
              <a:rPr lang="en-US" sz="1800" spc="-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khushūʿ.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66EDD-B9C2-46E4-8727-C4EA0228B05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5661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Let’s remind ourselves about the importance of Salah</a:t>
            </a:r>
          </a:p>
          <a:p>
            <a:r>
              <a:rPr lang="en-GB" dirty="0"/>
              <a:t>Draw a mind-map on the board and go round the class asking pupils to tell you one different thing about the importance of salah</a:t>
            </a:r>
          </a:p>
          <a:p>
            <a:endParaRPr lang="en-GB" dirty="0"/>
          </a:p>
          <a:p>
            <a:r>
              <a:rPr lang="en-GB" dirty="0"/>
              <a:t>2</a:t>
            </a:r>
            <a:r>
              <a:rPr lang="en-GB" baseline="30000" dirty="0"/>
              <a:t>nd</a:t>
            </a:r>
            <a:r>
              <a:rPr lang="en-GB" dirty="0"/>
              <a:t> pillar of </a:t>
            </a:r>
            <a:r>
              <a:rPr lang="en-GB" dirty="0" err="1"/>
              <a:t>islam</a:t>
            </a:r>
            <a:endParaRPr lang="en-GB" dirty="0"/>
          </a:p>
          <a:p>
            <a:r>
              <a:rPr lang="en-GB" dirty="0"/>
              <a:t>Difference between </a:t>
            </a:r>
            <a:r>
              <a:rPr lang="en-GB" dirty="0" err="1"/>
              <a:t>iman</a:t>
            </a:r>
            <a:r>
              <a:rPr lang="en-GB" dirty="0"/>
              <a:t> and kufr</a:t>
            </a:r>
          </a:p>
          <a:p>
            <a:r>
              <a:rPr lang="en-GB" dirty="0"/>
              <a:t>First thing you will be accounted about. If it’s good, rest of deeds will be good.  </a:t>
            </a:r>
          </a:p>
          <a:p>
            <a:r>
              <a:rPr lang="en-GB" dirty="0"/>
              <a:t>Gift from Allah – private 1-1 conversation with Him</a:t>
            </a:r>
          </a:p>
          <a:p>
            <a:r>
              <a:rPr lang="en-GB" dirty="0"/>
              <a:t>Essential act of worship to show your servitude to Allah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66EDD-B9C2-46E4-8727-C4EA0228B05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4145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 ‘</a:t>
            </a:r>
            <a:r>
              <a:rPr lang="en-US" sz="1800" dirty="0" err="1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nūr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’ of the heart is extinguished through sins, especially the sins of the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eyes. The sins block goodness and </a:t>
            </a:r>
            <a:r>
              <a:rPr lang="en-US" sz="1800" dirty="0" err="1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nūr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from penetrating into the heart. This is</a:t>
            </a:r>
            <a:r>
              <a:rPr lang="en-US" sz="1800" spc="-2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1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why the Messenger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 Allah g said, “Verily, when the slave commits a sin, a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black</a:t>
            </a:r>
            <a:r>
              <a:rPr lang="en-US" sz="1800" spc="-6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dot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appears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on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his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heart.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When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desists,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seeks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forgiveness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repents,</a:t>
            </a:r>
            <a:r>
              <a:rPr lang="en-US" sz="1800" spc="-2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his heart is polished clean. But if he sins again, it increases until it covers his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heart. And that is the </a:t>
            </a:r>
            <a:r>
              <a:rPr lang="en-US" sz="1800" i="1" dirty="0" err="1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rān</a:t>
            </a:r>
            <a:r>
              <a:rPr lang="en-US" sz="1800" i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(rust) which Allah mentioned: ‘No indeed! Rather what</a:t>
            </a:r>
            <a:r>
              <a:rPr lang="en-US" sz="1800" spc="-2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they</a:t>
            </a:r>
            <a:r>
              <a:rPr lang="en-US" sz="1800" spc="-6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have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been</a:t>
            </a:r>
            <a:r>
              <a:rPr lang="en-US" sz="1800" spc="-6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doing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has</a:t>
            </a:r>
            <a:r>
              <a:rPr lang="en-US" sz="1800" spc="-6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rusted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their</a:t>
            </a:r>
            <a:r>
              <a:rPr lang="en-US" sz="1800" spc="-6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hearts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(83:14)’”</a:t>
            </a:r>
            <a:r>
              <a:rPr lang="en-US" sz="1800" spc="-6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1800" dirty="0" err="1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Tirmidhī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800" dirty="0">
              <a:solidFill>
                <a:srgbClr val="231F2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Ibn Rajab  explains that the accumulation of rust on their hearts veils them</a:t>
            </a:r>
            <a:r>
              <a:rPr lang="en-US" sz="1800" spc="-2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from His </a:t>
            </a:r>
            <a:r>
              <a:rPr lang="en-US" sz="1800" i="1" dirty="0" err="1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maʿrifah</a:t>
            </a:r>
            <a:r>
              <a:rPr lang="en-US" sz="1800" i="1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(knowledge and deep awareness of Him), thereby, preventing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them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from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becoming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acquainted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Him.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It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hinders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them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from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having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vigilance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en-US" sz="1800" i="1" spc="-5" dirty="0" err="1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murāqabah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)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Him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b,</a:t>
            </a:r>
            <a:r>
              <a:rPr lang="en-US" sz="1800" spc="-6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being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mindful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Him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and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being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aware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His</a:t>
            </a:r>
            <a:r>
              <a:rPr lang="en-US" sz="1800" spc="-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presence</a:t>
            </a:r>
            <a:r>
              <a:rPr lang="en-US" sz="1800" spc="-2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world.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consequence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their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hearts</a:t>
            </a:r>
            <a:r>
              <a:rPr lang="en-US" sz="1800" spc="-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being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veiled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this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world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is</a:t>
            </a:r>
            <a:r>
              <a:rPr lang="en-US" sz="1800" spc="-4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that</a:t>
            </a:r>
            <a:r>
              <a:rPr lang="en-US" sz="1800" spc="-25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they will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 ‘veiled’ and blocked from seeing Him in the next. Hence why Allah </a:t>
            </a:r>
            <a:r>
              <a:rPr lang="en-US" sz="1800" spc="-23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 says in the next āyah, “No indeed! They will surely be veiled on that Day from</a:t>
            </a:r>
            <a:r>
              <a:rPr lang="en-US" sz="1800" spc="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their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Lord”</a:t>
            </a:r>
            <a:r>
              <a:rPr lang="en-US" sz="1800" spc="-4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(83:15).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dirty="0"/>
          </a:p>
          <a:p>
            <a:endParaRPr lang="en-GB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Al-</a:t>
            </a:r>
            <a:r>
              <a:rPr lang="en-US" sz="18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Rabīʿ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b. </a:t>
            </a:r>
            <a:r>
              <a:rPr lang="en-US" sz="18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Khuthaym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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 so strict in keeping his gaze lowered</a:t>
            </a:r>
            <a:r>
              <a:rPr lang="en-US" sz="1800" spc="-2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that</a:t>
            </a:r>
            <a:r>
              <a:rPr lang="en-US" sz="1800" spc="-3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some</a:t>
            </a:r>
            <a:r>
              <a:rPr lang="en-US" sz="1800" spc="-2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people</a:t>
            </a:r>
            <a:r>
              <a:rPr lang="en-US" sz="1800" spc="-2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thought</a:t>
            </a:r>
            <a:r>
              <a:rPr lang="en-US" sz="1800" spc="-2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sz="1800" spc="-2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1800" spc="-2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blind.</a:t>
            </a:r>
            <a:r>
              <a:rPr lang="en-US" sz="1800" spc="-2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r>
              <a:rPr lang="en-US" sz="1800" spc="-2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twenty</a:t>
            </a:r>
            <a:r>
              <a:rPr lang="en-US" sz="1800" spc="-2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years,</a:t>
            </a:r>
            <a:r>
              <a:rPr lang="en-US" sz="1800" spc="-2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sz="1800" spc="-2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was</a:t>
            </a:r>
            <a:r>
              <a:rPr lang="en-US" sz="1800" spc="-2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800" spc="-2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regular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visitor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house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ʿAbdullāh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Masʿūd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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Whenever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sz="1800" spc="-2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maidservant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him,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she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remark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Ibn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Masʿūd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“Your</a:t>
            </a:r>
            <a:r>
              <a:rPr lang="en-US" sz="1800" spc="-2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blind friend has come,” and Ibn </a:t>
            </a:r>
            <a:r>
              <a:rPr lang="en-US" sz="18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Masʿūd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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would laugh at her remark. </a:t>
            </a:r>
            <a:r>
              <a:rPr lang="en-US" sz="1800" spc="-25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US" sz="1800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Rabīʿ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would knock on the door, the maidservant would go</a:t>
            </a:r>
            <a:r>
              <a:rPr lang="en-US" sz="1800" spc="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out and see him, head down and with his gaze lowered. When Ibn</a:t>
            </a:r>
            <a:r>
              <a:rPr lang="en-US" sz="1800" spc="-2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Masʿūd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</a:t>
            </a:r>
            <a:r>
              <a:rPr lang="en-US" sz="1800" spc="-35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see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 err="1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Rabīʿ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say,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quoting</a:t>
            </a:r>
            <a:r>
              <a:rPr lang="en-US" sz="1800" spc="-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Qur’ān,</a:t>
            </a:r>
            <a:r>
              <a:rPr lang="en-US" sz="1800" spc="-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“‘And </a:t>
            </a:r>
            <a:r>
              <a:rPr lang="en-US" sz="1800" spc="-26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spc="-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give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good news to the humble.’ (22:34). If Muḥammad </a:t>
            </a:r>
            <a:r>
              <a:rPr lang="en-US" sz="1800" dirty="0"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g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had seen</a:t>
            </a:r>
            <a:r>
              <a:rPr lang="en-US" sz="1800" spc="-26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you,</a:t>
            </a:r>
            <a:r>
              <a:rPr lang="en-US" sz="1800" spc="-3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</a:t>
            </a:r>
            <a:r>
              <a:rPr lang="en-US" sz="1800" spc="-3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would</a:t>
            </a:r>
            <a:r>
              <a:rPr lang="en-US" sz="1800" spc="-3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have</a:t>
            </a:r>
            <a:r>
              <a:rPr lang="en-US" sz="1800" spc="-3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loved</a:t>
            </a:r>
            <a:r>
              <a:rPr lang="en-US" sz="1800" spc="-35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you.”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66EDD-B9C2-46E4-8727-C4EA0228B05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0437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Performing the sunnah prayers </a:t>
            </a:r>
            <a:r>
              <a:rPr lang="en-GB" sz="18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before</a:t>
            </a:r>
            <a:r>
              <a:rPr lang="en-GB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GB" sz="180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farḍ</a:t>
            </a:r>
            <a:r>
              <a:rPr lang="en-GB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prayers is akin to stretching before exercising. Starting with the sunnah prayers awakens your heart and prepares you for attaining greater khushūʿ in the </a:t>
            </a:r>
            <a:r>
              <a:rPr lang="en-GB" sz="180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fard</a:t>
            </a:r>
            <a:r>
              <a:rPr lang="en-GB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prayers. Performing sunnah prayers </a:t>
            </a:r>
            <a:r>
              <a:rPr lang="en-GB" sz="1800" b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after</a:t>
            </a:r>
            <a:r>
              <a:rPr lang="en-GB" sz="1800" i="1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</a:t>
            </a:r>
            <a:r>
              <a:rPr lang="en-GB" sz="180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farḍ</a:t>
            </a:r>
            <a:r>
              <a:rPr lang="en-GB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prayers compensates for deficiencies in the </a:t>
            </a:r>
            <a:r>
              <a:rPr lang="en-GB" sz="1800" dirty="0" err="1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farḍ</a:t>
            </a:r>
            <a:r>
              <a:rPr lang="en-GB" sz="1800" dirty="0">
                <a:effectLst/>
                <a:latin typeface="Calibri Light" panose="020F03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prayers. 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GB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“The first action which a servant of Allah will be held accountable for on the Day of Judgement will be his ṣalāh. If it is complete, he will triumph and succeed; if it is defective, he will fail and be doomed. If there is something defective in his </a:t>
            </a:r>
            <a:r>
              <a:rPr lang="en-GB" sz="18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farḍ</a:t>
            </a:r>
            <a:r>
              <a:rPr lang="en-GB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prayers, then the Almighty Lord will say, ‘</a:t>
            </a:r>
            <a:r>
              <a:rPr lang="en-GB" sz="1800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See if my servant has any voluntary prayers that can make up for the shortcomings in his </a:t>
            </a:r>
            <a:r>
              <a:rPr lang="en-GB" sz="1800" b="1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farḍ</a:t>
            </a:r>
            <a:r>
              <a:rPr lang="en-GB" sz="1800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prayers</a:t>
            </a:r>
            <a:r>
              <a:rPr lang="en-GB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.’ Then, the rest of his deeds will be [judged] like that” (</a:t>
            </a:r>
            <a:r>
              <a:rPr lang="en-GB" sz="180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Tirmidhī</a:t>
            </a:r>
            <a:r>
              <a:rPr lang="en-GB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GB" sz="1800" dirty="0">
              <a:effectLst/>
              <a:latin typeface="Calibri Light" panose="020F03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66EDD-B9C2-46E4-8727-C4EA0228B05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43961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algn="just">
              <a:spcBef>
                <a:spcPts val="1030"/>
              </a:spcBef>
              <a:spcAft>
                <a:spcPts val="0"/>
              </a:spcAft>
            </a:pPr>
            <a:r>
              <a:rPr lang="en-US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</a:rPr>
              <a:t>The Messenger of Allah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231F20"/>
                </a:solidFill>
                <a:effectLst/>
                <a:latin typeface="KFGQPC Arabic Symbols 01" panose="02000000000000000000" pitchFamily="2" charset="2"/>
                <a:ea typeface="Times New Roman" panose="02020603050405020304" pitchFamily="18" charset="0"/>
              </a:rPr>
              <a:t>g</a:t>
            </a:r>
            <a:r>
              <a:rPr lang="en-US" sz="1800" spc="-55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</a:rPr>
              <a:t>said,</a:t>
            </a:r>
            <a:r>
              <a:rPr lang="en-US" sz="1800" dirty="0">
                <a:solidFill>
                  <a:srgbClr val="231F2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</a:rPr>
              <a:t>“There is no Muslim slave who prays twelve </a:t>
            </a:r>
            <a:r>
              <a:rPr lang="en-US" sz="1800" dirty="0" err="1">
                <a:effectLst/>
                <a:latin typeface="Source Sans 3" panose="020B0303030403020204" pitchFamily="34" charset="0"/>
                <a:ea typeface="Calibri" panose="020F0502020204030204" pitchFamily="34" charset="0"/>
              </a:rPr>
              <a:t>rakʿahs</a:t>
            </a:r>
            <a:r>
              <a:rPr lang="en-US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</a:rPr>
              <a:t> for Allah every day voluntarily, apart from the </a:t>
            </a:r>
            <a:r>
              <a:rPr lang="en-US" sz="1800" dirty="0" err="1">
                <a:effectLst/>
                <a:latin typeface="Source Sans 3" panose="020B0303030403020204" pitchFamily="34" charset="0"/>
                <a:ea typeface="Calibri" panose="020F0502020204030204" pitchFamily="34" charset="0"/>
              </a:rPr>
              <a:t>farḍ</a:t>
            </a:r>
            <a:r>
              <a:rPr lang="en-US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</a:rPr>
              <a:t> prayers, except that Allah will build a house for him in Paradise” (Muslim).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algn="just">
              <a:spcBef>
                <a:spcPts val="103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 algn="just">
              <a:spcBef>
                <a:spcPts val="1030"/>
              </a:spcBef>
              <a:spcAft>
                <a:spcPts val="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en-GB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Messenger of Allah</a:t>
            </a:r>
            <a:r>
              <a:rPr lang="en-GB" sz="1800" spc="-55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solidFill>
                  <a:srgbClr val="231F20"/>
                </a:solidFill>
                <a:effectLst/>
                <a:latin typeface="KFGQPC Arabic Symbols 01" panose="02000000000000000000" pitchFamily="2" charset="2"/>
                <a:ea typeface="Calibri" panose="020F0502020204030204" pitchFamily="34" charset="0"/>
                <a:cs typeface="Arial" panose="020B0604020202020204" pitchFamily="34" charset="0"/>
              </a:rPr>
              <a:t>g</a:t>
            </a:r>
            <a:r>
              <a:rPr lang="en-GB" sz="1800" spc="-55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said,</a:t>
            </a:r>
            <a:r>
              <a:rPr lang="en-GB" sz="18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“Whoever maintains four </a:t>
            </a:r>
            <a:r>
              <a:rPr lang="en-GB" sz="1800" dirty="0" err="1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rakʿahs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before </a:t>
            </a:r>
            <a:r>
              <a:rPr lang="en-GB" sz="1800" dirty="0" err="1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Ẓuhr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and four after it, Allah g will make the Hell-fire unlawful for him” (Abū Dāwūd).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Messenger of Allah</a:t>
            </a:r>
            <a:r>
              <a:rPr lang="en-GB" sz="1800" spc="-55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solidFill>
                  <a:srgbClr val="231F20"/>
                </a:solidFill>
                <a:effectLst/>
                <a:latin typeface="KFGQPC Arabic Symbols 01" panose="02000000000000000000" pitchFamily="2" charset="2"/>
                <a:ea typeface="Calibri" panose="020F0502020204030204" pitchFamily="34" charset="0"/>
                <a:cs typeface="Arial" panose="020B0604020202020204" pitchFamily="34" charset="0"/>
              </a:rPr>
              <a:t>g</a:t>
            </a:r>
            <a:r>
              <a:rPr lang="en-GB" sz="1800" spc="-55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said,</a:t>
            </a:r>
            <a:r>
              <a:rPr lang="en-GB" sz="18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“The two [sunnah] </a:t>
            </a:r>
            <a:r>
              <a:rPr lang="en-GB" sz="1800" dirty="0" err="1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rakʿahs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of </a:t>
            </a:r>
            <a:r>
              <a:rPr lang="en-GB" sz="1800" dirty="0" err="1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Fajr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are better than the world and everything it contains” (Muslim).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228600">
              <a:lnSpc>
                <a:spcPct val="107000"/>
              </a:lnSpc>
              <a:spcAft>
                <a:spcPts val="800"/>
              </a:spcAft>
            </a:pPr>
            <a:r>
              <a:rPr lang="ar-SA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‏</a:t>
            </a:r>
            <a:r>
              <a:rPr lang="ar-SA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Source Sans 3" panose="020B0303030403020204" pitchFamily="34" charset="0"/>
              </a:rPr>
              <a:t> 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Messenger of Allah</a:t>
            </a:r>
            <a:r>
              <a:rPr lang="en-GB" sz="1800" spc="-55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solidFill>
                  <a:srgbClr val="231F20"/>
                </a:solidFill>
                <a:effectLst/>
                <a:latin typeface="KFGQPC Arabic Symbols 01" panose="02000000000000000000" pitchFamily="2" charset="2"/>
                <a:ea typeface="Calibri" panose="020F0502020204030204" pitchFamily="34" charset="0"/>
                <a:cs typeface="Arial" panose="020B0604020202020204" pitchFamily="34" charset="0"/>
              </a:rPr>
              <a:t>g</a:t>
            </a:r>
            <a:r>
              <a:rPr lang="en-GB" sz="1800" spc="-55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made a special duʿā’ for the one who prays the sunnah prayers before </a:t>
            </a:r>
            <a:r>
              <a:rPr lang="en-GB" sz="1800" dirty="0" err="1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ʿAṣr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 “May Allah have mercy upon a person who prays four </a:t>
            </a:r>
            <a:r>
              <a:rPr lang="en-GB" sz="1800" dirty="0" err="1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rakʿahs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before </a:t>
            </a:r>
            <a:r>
              <a:rPr lang="en-GB" sz="1800" dirty="0" err="1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ʿAṣr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”</a:t>
            </a:r>
            <a:r>
              <a:rPr lang="en-GB" sz="1800" i="1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en-GB" sz="1800" dirty="0" err="1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Aḥmad</a:t>
            </a:r>
            <a:r>
              <a:rPr lang="en-GB" sz="1800" dirty="0">
                <a:effectLst/>
                <a:latin typeface="Source Sans 3" panose="020B0303030403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66EDD-B9C2-46E4-8727-C4EA0228B05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9186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learners for what distracts them and come up with solutions together</a:t>
            </a:r>
          </a:p>
          <a:p>
            <a:endParaRPr lang="en-GB" dirty="0"/>
          </a:p>
          <a:p>
            <a:r>
              <a:rPr lang="en-GB" dirty="0"/>
              <a:t>Bathroom, Eating – Do it before</a:t>
            </a:r>
          </a:p>
          <a:p>
            <a:endParaRPr lang="en-GB" dirty="0"/>
          </a:p>
          <a:p>
            <a:r>
              <a:rPr lang="en-GB" dirty="0"/>
              <a:t>Phone notifications – put on silent. Don’t look at it in between sunnah and </a:t>
            </a:r>
            <a:r>
              <a:rPr lang="en-GB" dirty="0" err="1"/>
              <a:t>fard</a:t>
            </a:r>
            <a:endParaRPr lang="en-GB" dirty="0"/>
          </a:p>
          <a:p>
            <a:endParaRPr lang="en-GB" dirty="0"/>
          </a:p>
          <a:p>
            <a:r>
              <a:rPr lang="en-GB" dirty="0"/>
              <a:t>People talking – pray in a quiet space</a:t>
            </a:r>
          </a:p>
          <a:p>
            <a:endParaRPr lang="en-GB" dirty="0"/>
          </a:p>
          <a:p>
            <a:r>
              <a:rPr lang="en-GB" dirty="0" err="1"/>
              <a:t>Wasawis</a:t>
            </a:r>
            <a:r>
              <a:rPr lang="en-GB" dirty="0"/>
              <a:t> – </a:t>
            </a:r>
            <a:r>
              <a:rPr lang="en-GB" dirty="0" err="1"/>
              <a:t>Ta’awwudh</a:t>
            </a:r>
            <a:r>
              <a:rPr lang="en-GB" dirty="0"/>
              <a:t> and spitting to left</a:t>
            </a:r>
          </a:p>
          <a:p>
            <a:endParaRPr lang="en-GB" dirty="0"/>
          </a:p>
          <a:p>
            <a:r>
              <a:rPr lang="en-GB" dirty="0"/>
              <a:t>Working on removing love of world from heart and filling it with love and awe of Allah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66EDD-B9C2-46E4-8727-C4EA0228B052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73887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My </a:t>
            </a:r>
            <a:r>
              <a:rPr lang="en-US" dirty="0" err="1"/>
              <a:t>Adhkar</a:t>
            </a:r>
            <a:r>
              <a:rPr lang="en-US" dirty="0"/>
              <a:t> Bank</a:t>
            </a:r>
          </a:p>
          <a:p>
            <a:pPr marL="0" indent="0">
              <a:buNone/>
            </a:pPr>
            <a:r>
              <a:rPr lang="en-US" dirty="0"/>
              <a:t>This slide in all of the salah PPTs aims to gradually add to the learners’ collection of </a:t>
            </a:r>
            <a:r>
              <a:rPr lang="en-US" dirty="0" err="1"/>
              <a:t>adhakr</a:t>
            </a:r>
            <a:r>
              <a:rPr lang="en-US" dirty="0"/>
              <a:t> &amp; </a:t>
            </a:r>
            <a:r>
              <a:rPr lang="en-US" dirty="0" err="1"/>
              <a:t>du’as</a:t>
            </a:r>
            <a:r>
              <a:rPr lang="en-US" dirty="0"/>
              <a:t>, which they can </a:t>
            </a:r>
            <a:r>
              <a:rPr lang="en-US" dirty="0" err="1"/>
              <a:t>memorise</a:t>
            </a:r>
            <a:r>
              <a:rPr lang="en-US" dirty="0"/>
              <a:t> and recite in their salah. Some learners may find this difficult, so this step can be skipped/adapted to their learning needs. An incentive (e.g. rewards/merits/treat/competition) may also be used to encourage students to </a:t>
            </a:r>
            <a:r>
              <a:rPr lang="en-US" dirty="0" err="1"/>
              <a:t>memorise</a:t>
            </a:r>
            <a:r>
              <a:rPr lang="en-US" dirty="0"/>
              <a:t> the </a:t>
            </a:r>
            <a:r>
              <a:rPr lang="en-US" dirty="0" err="1"/>
              <a:t>adhkar</a:t>
            </a:r>
            <a:r>
              <a:rPr lang="en-US" dirty="0"/>
              <a:t>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66EDD-B9C2-46E4-8727-C4EA0228B052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33762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Pray Salah al-</a:t>
            </a:r>
            <a:r>
              <a:rPr lang="en-GB" dirty="0" err="1"/>
              <a:t>Duha</a:t>
            </a:r>
            <a:r>
              <a:rPr lang="en-GB" dirty="0"/>
              <a:t>/upcoming </a:t>
            </a:r>
            <a:r>
              <a:rPr lang="en-GB" dirty="0" err="1"/>
              <a:t>fard</a:t>
            </a:r>
            <a:r>
              <a:rPr lang="en-GB" dirty="0"/>
              <a:t> prayer/2 </a:t>
            </a:r>
            <a:r>
              <a:rPr lang="en-GB" dirty="0" err="1"/>
              <a:t>rak’ah</a:t>
            </a:r>
            <a:r>
              <a:rPr lang="en-GB" dirty="0"/>
              <a:t> </a:t>
            </a:r>
            <a:r>
              <a:rPr lang="en-GB" dirty="0" err="1"/>
              <a:t>nafl</a:t>
            </a:r>
            <a:r>
              <a:rPr lang="en-GB" dirty="0"/>
              <a:t> etc with a full focus on Allah, and try to practice something we </a:t>
            </a:r>
            <a:r>
              <a:rPr lang="en-GB"/>
              <a:t>have learnt today.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866EDD-B9C2-46E4-8727-C4EA0228B052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213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4795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4861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3400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291448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6655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0103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4078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>
        <p:tmplLst>
          <p:tmpl lvl="1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" grpId="0" build="p">
        <p:tmplLst>
          <p:tmpl lvl="1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959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7866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890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9165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B973C-B174-4017-9BE1-ADAB9678EB57}" type="datetimeFigureOut">
              <a:rPr lang="en-GB" smtClean="0"/>
              <a:t>26/05/2022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071372-4FD6-402E-AE1B-BA47B741071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12492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2" presetClass="entr" presetSubtype="4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1+#ppt_h/2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1C4255"/>
          </a:solidFill>
          <a:latin typeface="Cabin Medium" panose="00000600000000000000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Mulish Light" pitchFamily="2" charset="0"/>
          <a:ea typeface="Open Sans Light" panose="020B0306030504020204" pitchFamily="34" charset="0"/>
          <a:cs typeface="Open Sans Light" panose="020B03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Mulish Light" pitchFamily="2" charset="0"/>
          <a:ea typeface="Open Sans Light" panose="020B0306030504020204" pitchFamily="34" charset="0"/>
          <a:cs typeface="Open Sans Light" panose="020B03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Mulish Light" pitchFamily="2" charset="0"/>
          <a:ea typeface="Open Sans Light" panose="020B0306030504020204" pitchFamily="34" charset="0"/>
          <a:cs typeface="Open Sans Light" panose="020B03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 Light" pitchFamily="2" charset="0"/>
          <a:ea typeface="Open Sans Light" panose="020B0306030504020204" pitchFamily="34" charset="0"/>
          <a:cs typeface="Open Sans Light" panose="020B03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Mulish Light" pitchFamily="2" charset="0"/>
          <a:ea typeface="Open Sans Light" panose="020B0306030504020204" pitchFamily="34" charset="0"/>
          <a:cs typeface="Open Sans Light" panose="020B03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2E5D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CF96FC-2DBA-4E9C-940D-FCD698042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6286" y="644995"/>
            <a:ext cx="2511425" cy="730249"/>
          </a:xfrm>
        </p:spPr>
        <p:txBody>
          <a:bodyPr>
            <a:normAutofit/>
          </a:bodyPr>
          <a:lstStyle/>
          <a:p>
            <a:pPr algn="ctr"/>
            <a:r>
              <a:rPr lang="en-GB" sz="2800" dirty="0">
                <a:solidFill>
                  <a:srgbClr val="ECEEF0"/>
                </a:solidFill>
                <a:latin typeface="Mulish Light" pitchFamily="2" charset="0"/>
              </a:rPr>
              <a:t>Lesson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51710-C9B9-4409-9FE3-055FC197E5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75244"/>
            <a:ext cx="7886700" cy="4351338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800" dirty="0">
                <a:solidFill>
                  <a:srgbClr val="ECEEF0"/>
                </a:solidFill>
                <a:latin typeface="Cabin Medium" panose="00000600000000000000" pitchFamily="2" charset="0"/>
              </a:rPr>
              <a:t>How to </a:t>
            </a:r>
          </a:p>
          <a:p>
            <a:pPr marL="0" indent="0" algn="ctr">
              <a:buNone/>
            </a:pPr>
            <a:r>
              <a:rPr lang="en-US" sz="8800" dirty="0">
                <a:solidFill>
                  <a:srgbClr val="ECEEF0"/>
                </a:solidFill>
                <a:latin typeface="Cabin Medium" panose="00000600000000000000" pitchFamily="2" charset="0"/>
              </a:rPr>
              <a:t>develop </a:t>
            </a:r>
          </a:p>
          <a:p>
            <a:pPr marL="0" indent="0" algn="ctr">
              <a:buNone/>
            </a:pPr>
            <a:r>
              <a:rPr lang="en-US" sz="8800" dirty="0" err="1">
                <a:solidFill>
                  <a:srgbClr val="ECEEF0"/>
                </a:solidFill>
                <a:latin typeface="Cabin Medium" panose="00000600000000000000" pitchFamily="2" charset="0"/>
              </a:rPr>
              <a:t>khushu</a:t>
            </a:r>
            <a:endParaRPr lang="en-US" sz="8800" dirty="0">
              <a:solidFill>
                <a:srgbClr val="ECEEF0"/>
              </a:solidFill>
              <a:latin typeface="Cabin Medium" panose="00000600000000000000" pitchFamily="2" charset="0"/>
            </a:endParaRPr>
          </a:p>
          <a:p>
            <a:pPr marL="0" indent="0" algn="ctr">
              <a:buNone/>
            </a:pPr>
            <a:r>
              <a:rPr lang="en-US" sz="3200" dirty="0">
                <a:solidFill>
                  <a:srgbClr val="ECEEF0"/>
                </a:solidFill>
              </a:rPr>
              <a:t>5 steps outside salah</a:t>
            </a:r>
            <a:endParaRPr lang="en-GB" sz="3200" dirty="0">
              <a:solidFill>
                <a:srgbClr val="ECEEF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0BDCA3-D22A-FA55-A823-7BAFBFCB6DC8}"/>
              </a:ext>
            </a:extLst>
          </p:cNvPr>
          <p:cNvSpPr txBox="1"/>
          <p:nvPr/>
        </p:nvSpPr>
        <p:spPr>
          <a:xfrm>
            <a:off x="7524328" y="247264"/>
            <a:ext cx="1619672" cy="408623"/>
          </a:xfrm>
          <a:prstGeom prst="roundRect">
            <a:avLst/>
          </a:prstGeom>
          <a:solidFill>
            <a:srgbClr val="C2D5D5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abin" panose="00000500000000000000" pitchFamily="2" charset="0"/>
              </a:rPr>
              <a:t>Year 10</a:t>
            </a:r>
            <a:endParaRPr lang="en-GB" dirty="0">
              <a:latin typeface="Cabin" panose="000005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6B3FEE7-1F7A-7142-0555-320A14476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1559" y="5529344"/>
            <a:ext cx="1400881" cy="109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0147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A4B0DD3-0F44-4DD3-B6CA-423ECCB1F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8818" y="188118"/>
            <a:ext cx="3240882" cy="324088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2577BF-14FA-419C-BF1C-EFADF9B1E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5. Eliminate distractions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118B36-338F-48CF-8054-166BD9CAB3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3617911"/>
            <a:ext cx="7886700" cy="2874963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en-GB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“Khushūʿ in ṣalāh is only attained by the one who has </a:t>
            </a:r>
            <a:r>
              <a:rPr lang="en-GB" sz="2400" b="1" dirty="0">
                <a:solidFill>
                  <a:srgbClr val="ECEEF0"/>
                </a:solidFill>
                <a:effectLst/>
                <a:highlight>
                  <a:srgbClr val="2E5D72"/>
                </a:highlight>
                <a:ea typeface="Calibri" panose="020F0502020204030204" pitchFamily="34" charset="0"/>
                <a:cs typeface="Arial" panose="020B0604020202020204" pitchFamily="34" charset="0"/>
              </a:rPr>
              <a:t>emptied his heart totally for it</a:t>
            </a:r>
            <a:r>
              <a:rPr lang="en-GB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, who occupies himself fully for it and does not pay attention to anything else besides it, and who </a:t>
            </a:r>
            <a:r>
              <a:rPr lang="en-GB" sz="2400" b="1" dirty="0">
                <a:solidFill>
                  <a:srgbClr val="ECEEF0"/>
                </a:solidFill>
                <a:effectLst/>
                <a:highlight>
                  <a:srgbClr val="2E5D72"/>
                </a:highlight>
                <a:ea typeface="Calibri" panose="020F0502020204030204" pitchFamily="34" charset="0"/>
                <a:cs typeface="Arial" panose="020B0604020202020204" pitchFamily="34" charset="0"/>
              </a:rPr>
              <a:t>prioritises it over everything else</a:t>
            </a:r>
            <a:r>
              <a:rPr lang="en-GB" sz="2400" dirty="0">
                <a:solidFill>
                  <a:srgbClr val="ECEEF0"/>
                </a:solidFill>
                <a:effectLst/>
                <a:highlight>
                  <a:srgbClr val="2E5D72"/>
                </a:highlight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en-GB" sz="24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At that point it becomes a source of comfort and intense joy.”</a:t>
            </a:r>
          </a:p>
          <a:p>
            <a:pPr marL="0" indent="0" algn="ctr">
              <a:buNone/>
            </a:pPr>
            <a:r>
              <a:rPr lang="en-GB" sz="2400" dirty="0">
                <a:ea typeface="Calibri" panose="020F0502020204030204" pitchFamily="34" charset="0"/>
                <a:cs typeface="Arial" panose="020B0604020202020204" pitchFamily="34" charset="0"/>
              </a:rPr>
              <a:t>(Ibn </a:t>
            </a:r>
            <a:r>
              <a:rPr lang="en-GB" sz="2400" dirty="0" err="1">
                <a:ea typeface="Calibri" panose="020F0502020204030204" pitchFamily="34" charset="0"/>
                <a:cs typeface="Arial" panose="020B0604020202020204" pitchFamily="34" charset="0"/>
              </a:rPr>
              <a:t>Kathīr</a:t>
            </a:r>
            <a:r>
              <a:rPr lang="en-GB" sz="2400" dirty="0">
                <a:ea typeface="Calibri" panose="020F0502020204030204" pitchFamily="34" charset="0"/>
                <a:cs typeface="Arial" panose="020B0604020202020204" pitchFamily="34" charset="0"/>
              </a:rPr>
              <a:t>)</a:t>
            </a:r>
            <a:endParaRPr lang="en-GB" sz="2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3D7B1D-C46E-457B-8A2D-FFFB979C207E}"/>
              </a:ext>
            </a:extLst>
          </p:cNvPr>
          <p:cNvSpPr txBox="1"/>
          <p:nvPr/>
        </p:nvSpPr>
        <p:spPr>
          <a:xfrm>
            <a:off x="3472482" y="1808559"/>
            <a:ext cx="231633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GB" sz="19900" dirty="0">
                <a:solidFill>
                  <a:srgbClr val="2E5D72"/>
                </a:solidFill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528822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1E28333-BECC-41E4-88F6-E4EB5136E4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[A]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273C9-44E9-4D0F-A218-74EF30F609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ln>
            <a:solidFill>
              <a:srgbClr val="014D4B"/>
            </a:solidFill>
            <a:prstDash val="dash"/>
          </a:ln>
        </p:spPr>
        <p:txBody>
          <a:bodyPr/>
          <a:lstStyle/>
          <a:p>
            <a:r>
              <a:rPr lang="en-US" dirty="0"/>
              <a:t>Common Distractions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606AC4-C6CC-48E7-B1A9-407BA5174E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ln>
            <a:solidFill>
              <a:srgbClr val="014D4B"/>
            </a:solidFill>
            <a:prstDash val="dash"/>
          </a:ln>
        </p:spPr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CE5C4D9-1217-42CC-AB70-0B871965D9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ln>
            <a:solidFill>
              <a:srgbClr val="014D4B"/>
            </a:solidFill>
            <a:prstDash val="dash"/>
          </a:ln>
        </p:spPr>
        <p:txBody>
          <a:bodyPr/>
          <a:lstStyle/>
          <a:p>
            <a:r>
              <a:rPr lang="en-US" dirty="0"/>
              <a:t>How to Eliminate Them</a:t>
            </a:r>
            <a:endParaRPr lang="en-GB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7B4B2B8-6825-4978-A4BC-B6F3EBC7A1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ln>
            <a:solidFill>
              <a:srgbClr val="014D4B"/>
            </a:solidFill>
            <a:prstDash val="dash"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0223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A6A729D2-37BC-48D9-B910-BBA397067D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9886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3EBEEF2-A56D-4510-8501-53419E1D7B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My </a:t>
            </a:r>
            <a:r>
              <a:rPr lang="en-GB" dirty="0" err="1"/>
              <a:t>Adhkar</a:t>
            </a:r>
            <a:r>
              <a:rPr lang="en-GB" dirty="0"/>
              <a:t> Bank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EEFC1-F1AD-493A-9997-AC6174D9D3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6"/>
            <a:ext cx="7886700" cy="2733848"/>
          </a:xfrm>
          <a:solidFill>
            <a:srgbClr val="F0E1C4"/>
          </a:solidFill>
        </p:spPr>
        <p:txBody>
          <a:bodyPr>
            <a:normAutofit fontScale="92500" lnSpcReduction="10000"/>
          </a:bodyPr>
          <a:lstStyle/>
          <a:p>
            <a:pPr marL="567055" marR="795655" indent="0" algn="ctr">
              <a:spcBef>
                <a:spcPts val="605"/>
              </a:spcBef>
              <a:buNone/>
            </a:pPr>
            <a:r>
              <a:rPr lang="en-US" sz="3600" dirty="0" err="1">
                <a:solidFill>
                  <a:srgbClr val="014D4B"/>
                </a:solidFill>
                <a:effectLst/>
                <a:ea typeface="Arial" panose="020B0604020202020204" pitchFamily="34" charset="0"/>
              </a:rPr>
              <a:t>Isti‘adhah</a:t>
            </a:r>
            <a:endParaRPr lang="en-GB" sz="6000" dirty="0">
              <a:solidFill>
                <a:srgbClr val="014D4B"/>
              </a:solidFill>
              <a:effectLst/>
              <a:ea typeface="Arial" panose="020B0604020202020204" pitchFamily="34" charset="0"/>
            </a:endParaRPr>
          </a:p>
          <a:p>
            <a:pPr marL="0" lvl="0" indent="0" algn="ctr" rtl="1">
              <a:lnSpc>
                <a:spcPct val="110000"/>
              </a:lnSpc>
              <a:buNone/>
            </a:pPr>
            <a:r>
              <a:rPr lang="ar-SA" sz="44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أَعُوْذُ بِاللّٰهِ السَّمِيْعِ الْعَلِيْمِ مِنَ الشَّيْطَانِ الرَّجِيْمِ، مِنْ هَمْزِهِ وَنَفْخِهِ وَنَفْثِهِ.</a:t>
            </a:r>
            <a:endParaRPr lang="en-GB" sz="3600" b="1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indent="0" algn="ctr">
              <a:buNone/>
            </a:pPr>
            <a:r>
              <a:rPr lang="en-GB" sz="2000" dirty="0"/>
              <a:t>I seek protection in Allah, the All-Hearing and All-Knowing from the rejected </a:t>
            </a:r>
            <a:r>
              <a:rPr lang="en-GB" sz="2000" dirty="0" err="1"/>
              <a:t>Shaytān</a:t>
            </a:r>
            <a:r>
              <a:rPr lang="en-GB" sz="2000" dirty="0"/>
              <a:t>; from him inciting madness, pride and reprehensible poetry (</a:t>
            </a:r>
            <a:r>
              <a:rPr lang="en-GB" sz="2000" dirty="0" err="1"/>
              <a:t>Aḥmad</a:t>
            </a:r>
            <a:r>
              <a:rPr lang="en-GB" sz="20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279041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0F1F9-6CC8-4DBB-9FDD-6F2B853A5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Plenary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42B95-2B3E-4B5C-825E-FB2BB47F66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What are the 5 steps (outside of salah) to develop </a:t>
            </a:r>
            <a:r>
              <a:rPr lang="en-US" dirty="0" err="1"/>
              <a:t>khushu</a:t>
            </a:r>
            <a:r>
              <a:rPr lang="en-US" dirty="0"/>
              <a:t>‘?</a:t>
            </a:r>
          </a:p>
          <a:p>
            <a:r>
              <a:rPr lang="en-US" dirty="0"/>
              <a:t>What is your biggest distraction and how are you going to work on removing it?</a:t>
            </a:r>
          </a:p>
          <a:p>
            <a:r>
              <a:rPr lang="en-US" dirty="0"/>
              <a:t>Which sunnah prayer are you currently not punctual with and are bi-</a:t>
            </a:r>
            <a:r>
              <a:rPr lang="en-US" dirty="0" err="1"/>
              <a:t>idhnillah</a:t>
            </a:r>
            <a:r>
              <a:rPr lang="en-US" dirty="0"/>
              <a:t> going to start praying regularly?</a:t>
            </a:r>
          </a:p>
          <a:p>
            <a:r>
              <a:rPr lang="en-US" dirty="0"/>
              <a:t>What is the connection between salah and </a:t>
            </a:r>
            <a:r>
              <a:rPr lang="en-US" dirty="0" err="1"/>
              <a:t>nur</a:t>
            </a:r>
            <a:r>
              <a:rPr lang="en-US" dirty="0"/>
              <a:t>?</a:t>
            </a:r>
          </a:p>
          <a:p>
            <a:r>
              <a:rPr lang="en-GB" dirty="0"/>
              <a:t>How does </a:t>
            </a:r>
            <a:r>
              <a:rPr lang="en-GB" dirty="0" err="1"/>
              <a:t>ma’rifah</a:t>
            </a:r>
            <a:r>
              <a:rPr lang="en-GB" dirty="0"/>
              <a:t> lead to an increase in </a:t>
            </a:r>
            <a:r>
              <a:rPr lang="en-GB" dirty="0" err="1"/>
              <a:t>khushu</a:t>
            </a:r>
            <a:r>
              <a:rPr lang="en-GB" dirty="0"/>
              <a:t>?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3310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C7432-1198-2D4D-A371-C63F26204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Practising What We’re Learning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702528-638B-85F3-1177-C799C7637D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sz="4000" dirty="0"/>
          </a:p>
          <a:p>
            <a:pPr marL="0" indent="0">
              <a:buNone/>
            </a:pPr>
            <a:r>
              <a:rPr lang="en-GB" sz="3600" dirty="0"/>
              <a:t>Let’s </a:t>
            </a:r>
            <a:r>
              <a:rPr lang="en-GB" sz="3600" dirty="0" err="1"/>
              <a:t>pray_______with</a:t>
            </a:r>
            <a:r>
              <a:rPr lang="en-GB" sz="3600" dirty="0"/>
              <a:t> the highest level of khushu we can, with the help of Allah </a:t>
            </a:r>
            <a:r>
              <a:rPr lang="en-GB" sz="3600" dirty="0">
                <a:latin typeface="KFGQPC Arabic Symbols 01" panose="02000000000000000000" pitchFamily="2" charset="2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1261586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12044-DE28-409E-9152-F7469CE54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Starter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EB2054-BFD5-4909-802D-BADFAF7288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093" y="1377863"/>
            <a:ext cx="7989257" cy="4799100"/>
          </a:xfrm>
        </p:spPr>
        <p:txBody>
          <a:bodyPr/>
          <a:lstStyle/>
          <a:p>
            <a:pPr marL="0" indent="0">
              <a:buNone/>
            </a:pPr>
            <a:r>
              <a:rPr lang="en-GB" sz="1800" dirty="0"/>
              <a:t>Sort the following Names according to the 2 categories</a:t>
            </a:r>
          </a:p>
          <a:p>
            <a:pPr marL="0" indent="0">
              <a:buNone/>
            </a:pPr>
            <a:r>
              <a:rPr lang="en-GB" sz="1800" dirty="0"/>
              <a:t>1) Names which inspire the greatness of Allah &amp; prompt us to exalt Him</a:t>
            </a:r>
          </a:p>
          <a:p>
            <a:pPr marL="0" indent="0">
              <a:buNone/>
            </a:pPr>
            <a:r>
              <a:rPr lang="en-GB" sz="1800" dirty="0"/>
              <a:t>2) Names which inspire us to love and respect Allah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F947E5D3-8F80-419D-AB20-59333AEADE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3708423"/>
              </p:ext>
            </p:extLst>
          </p:nvPr>
        </p:nvGraphicFramePr>
        <p:xfrm>
          <a:off x="4759891" y="2703426"/>
          <a:ext cx="4058432" cy="37894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B7794417-3E78-467F-92B0-75FB61FC86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238058"/>
              </p:ext>
            </p:extLst>
          </p:nvPr>
        </p:nvGraphicFramePr>
        <p:xfrm>
          <a:off x="223121" y="2652392"/>
          <a:ext cx="4348879" cy="3973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70353">
                  <a:extLst>
                    <a:ext uri="{9D8B030D-6E8A-4147-A177-3AD203B41FA5}">
                      <a16:colId xmlns:a16="http://schemas.microsoft.com/office/drawing/2014/main" val="3722250730"/>
                    </a:ext>
                  </a:extLst>
                </a:gridCol>
                <a:gridCol w="2078526">
                  <a:extLst>
                    <a:ext uri="{9D8B030D-6E8A-4147-A177-3AD203B41FA5}">
                      <a16:colId xmlns:a16="http://schemas.microsoft.com/office/drawing/2014/main" val="2000657557"/>
                    </a:ext>
                  </a:extLst>
                </a:gridCol>
              </a:tblGrid>
              <a:tr h="496734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+mj-lt"/>
                        </a:rPr>
                        <a:t>The Concealer of Sins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IQ" sz="2400" b="0" dirty="0">
                          <a:solidFill>
                            <a:schemeClr val="tx1"/>
                          </a:solidFill>
                          <a:latin typeface="Dubai" panose="020B0503030403030204" pitchFamily="34" charset="-78"/>
                          <a:cs typeface="Dubai" panose="020B0503030403030204" pitchFamily="34" charset="-78"/>
                        </a:rPr>
                        <a:t>اَلسِّتِّيْرُ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Dubai" panose="020B0503030403030204" pitchFamily="34" charset="-78"/>
                        <a:cs typeface="Dubai" panose="020B050303040303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463945"/>
                  </a:ext>
                </a:extLst>
              </a:tr>
              <a:tr h="496734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+mj-lt"/>
                        </a:rPr>
                        <a:t>The King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IQ" sz="2400" b="0" dirty="0">
                          <a:solidFill>
                            <a:schemeClr val="tx1"/>
                          </a:solidFill>
                          <a:latin typeface="Dubai" panose="020B0503030403030204" pitchFamily="34" charset="-78"/>
                          <a:cs typeface="Dubai" panose="020B0503030403030204" pitchFamily="34" charset="-78"/>
                        </a:rPr>
                        <a:t>اَلْمَلِكُ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Dubai" panose="020B0503030403030204" pitchFamily="34" charset="-78"/>
                        <a:cs typeface="Dubai" panose="020B050303040303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5099947"/>
                  </a:ext>
                </a:extLst>
              </a:tr>
              <a:tr h="496734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+mj-lt"/>
                        </a:rPr>
                        <a:t>The Most Loving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IQ" sz="2400" b="0" dirty="0">
                          <a:solidFill>
                            <a:schemeClr val="tx1"/>
                          </a:solidFill>
                          <a:latin typeface="Dubai" panose="020B0503030403030204" pitchFamily="34" charset="-78"/>
                          <a:cs typeface="Dubai" panose="020B0503030403030204" pitchFamily="34" charset="-78"/>
                        </a:rPr>
                        <a:t> اَلْوَدُوْدُ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Dubai" panose="020B0503030403030204" pitchFamily="34" charset="-78"/>
                        <a:cs typeface="Dubai" panose="020B050303040303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9881314"/>
                  </a:ext>
                </a:extLst>
              </a:tr>
              <a:tr h="496734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+mj-lt"/>
                        </a:rPr>
                        <a:t>The Most Beautiful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IQ" sz="2400" b="0" dirty="0">
                          <a:solidFill>
                            <a:schemeClr val="tx1"/>
                          </a:solidFill>
                          <a:latin typeface="Dubai" panose="020B0503030403030204" pitchFamily="34" charset="-78"/>
                          <a:cs typeface="Dubai" panose="020B0503030403030204" pitchFamily="34" charset="-78"/>
                        </a:rPr>
                        <a:t> اَلْجَمِيْلُ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Dubai" panose="020B0503030403030204" pitchFamily="34" charset="-78"/>
                        <a:cs typeface="Dubai" panose="020B050303040303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596632"/>
                  </a:ext>
                </a:extLst>
              </a:tr>
              <a:tr h="496734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+mj-lt"/>
                        </a:rPr>
                        <a:t>The All-Dominant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IQ" sz="2400" b="0" dirty="0">
                          <a:solidFill>
                            <a:schemeClr val="tx1"/>
                          </a:solidFill>
                          <a:latin typeface="Dubai" panose="020B0503030403030204" pitchFamily="34" charset="-78"/>
                          <a:cs typeface="Dubai" panose="020B0503030403030204" pitchFamily="34" charset="-78"/>
                        </a:rPr>
                        <a:t> اَلْقَهَّارُ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Dubai" panose="020B0503030403030204" pitchFamily="34" charset="-78"/>
                        <a:cs typeface="Dubai" panose="020B050303040303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6497220"/>
                  </a:ext>
                </a:extLst>
              </a:tr>
              <a:tr h="496734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+mj-lt"/>
                        </a:rPr>
                        <a:t>The Generous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IQ" sz="2400" b="0" dirty="0">
                          <a:solidFill>
                            <a:schemeClr val="tx1"/>
                          </a:solidFill>
                          <a:latin typeface="Dubai" panose="020B0503030403030204" pitchFamily="34" charset="-78"/>
                          <a:cs typeface="Dubai" panose="020B0503030403030204" pitchFamily="34" charset="-78"/>
                        </a:rPr>
                        <a:t> اَلْكَرِيْمُ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Dubai" panose="020B0503030403030204" pitchFamily="34" charset="-78"/>
                        <a:cs typeface="Dubai" panose="020B050303040303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027690"/>
                  </a:ext>
                </a:extLst>
              </a:tr>
              <a:tr h="496734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+mj-lt"/>
                        </a:rPr>
                        <a:t>The Magnificent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IQ" sz="2400" b="0" dirty="0">
                          <a:solidFill>
                            <a:schemeClr val="tx1"/>
                          </a:solidFill>
                          <a:latin typeface="Dubai" panose="020B0503030403030204" pitchFamily="34" charset="-78"/>
                          <a:cs typeface="Dubai" panose="020B0503030403030204" pitchFamily="34" charset="-78"/>
                        </a:rPr>
                        <a:t>اَلْعَظِيْمُ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Dubai" panose="020B0503030403030204" pitchFamily="34" charset="-78"/>
                        <a:cs typeface="Dubai" panose="020B050303040303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7482479"/>
                  </a:ext>
                </a:extLst>
              </a:tr>
              <a:tr h="496734">
                <a:tc>
                  <a:txBody>
                    <a:bodyPr/>
                    <a:lstStyle/>
                    <a:p>
                      <a:pPr algn="ctr"/>
                      <a:r>
                        <a:rPr lang="en-GB" b="0" dirty="0">
                          <a:solidFill>
                            <a:schemeClr val="tx1"/>
                          </a:solidFill>
                          <a:latin typeface="+mj-lt"/>
                        </a:rPr>
                        <a:t>The Most Glorious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IQ" sz="2400" b="0" dirty="0">
                          <a:solidFill>
                            <a:schemeClr val="tx1"/>
                          </a:solidFill>
                          <a:latin typeface="Dubai" panose="020B0503030403030204" pitchFamily="34" charset="-78"/>
                          <a:cs typeface="Dubai" panose="020B0503030403030204" pitchFamily="34" charset="-78"/>
                        </a:rPr>
                        <a:t>اَلْمَجِيْدُ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Dubai" panose="020B0503030403030204" pitchFamily="34" charset="-78"/>
                        <a:cs typeface="Dubai" panose="020B0503030403030204" pitchFamily="34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C5E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76112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22411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3770C-B0E5-4619-8AFF-4B959318A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762C74-F554-4437-B43D-2075548E59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explain the steps outside of salah to develop </a:t>
            </a:r>
            <a:r>
              <a:rPr lang="en-US" dirty="0" err="1"/>
              <a:t>khushu</a:t>
            </a:r>
            <a:r>
              <a:rPr lang="en-US" dirty="0"/>
              <a:t> </a:t>
            </a:r>
          </a:p>
          <a:p>
            <a:r>
              <a:rPr lang="en-US" dirty="0"/>
              <a:t>To evaluate the impact of sins on salah</a:t>
            </a:r>
          </a:p>
          <a:p>
            <a:r>
              <a:rPr lang="en-US" dirty="0"/>
              <a:t>To identify how to eliminate distractions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10801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5D7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D61FC5-46EB-45B2-888B-AD48063AF5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324" y="1198844"/>
            <a:ext cx="1230406" cy="2821827"/>
          </a:xfrm>
        </p:spPr>
        <p:txBody>
          <a:bodyPr>
            <a:noAutofit/>
          </a:bodyPr>
          <a:lstStyle/>
          <a:p>
            <a:r>
              <a:rPr lang="en-US" sz="3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GB" sz="3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67FEE6F-115D-48EA-8DC1-514BE1087E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03612" y="820271"/>
            <a:ext cx="6511738" cy="5356692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en-GB" dirty="0" err="1">
                <a:solidFill>
                  <a:schemeClr val="bg1"/>
                </a:solidFill>
              </a:rPr>
              <a:t>ʿUthmān</a:t>
            </a:r>
            <a:r>
              <a:rPr lang="en-GB" dirty="0">
                <a:solidFill>
                  <a:schemeClr val="bg1"/>
                </a:solidFill>
              </a:rPr>
              <a:t> (</a:t>
            </a:r>
            <a:r>
              <a:rPr lang="en-GB" dirty="0" err="1">
                <a:solidFill>
                  <a:schemeClr val="bg1"/>
                </a:solidFill>
              </a:rPr>
              <a:t>raḍiy</a:t>
            </a:r>
            <a:r>
              <a:rPr lang="en-GB" dirty="0">
                <a:solidFill>
                  <a:schemeClr val="bg1"/>
                </a:solidFill>
              </a:rPr>
              <a:t> </a:t>
            </a:r>
            <a:r>
              <a:rPr lang="en-GB" dirty="0" err="1">
                <a:solidFill>
                  <a:schemeClr val="bg1"/>
                </a:solidFill>
              </a:rPr>
              <a:t>Allāhu</a:t>
            </a:r>
            <a:r>
              <a:rPr lang="en-GB" dirty="0">
                <a:solidFill>
                  <a:schemeClr val="bg1"/>
                </a:solidFill>
              </a:rPr>
              <a:t> ‘</a:t>
            </a:r>
            <a:r>
              <a:rPr lang="en-GB" dirty="0" err="1">
                <a:solidFill>
                  <a:schemeClr val="bg1"/>
                </a:solidFill>
              </a:rPr>
              <a:t>anhu</a:t>
            </a:r>
            <a:r>
              <a:rPr lang="en-GB" dirty="0">
                <a:solidFill>
                  <a:schemeClr val="bg1"/>
                </a:solidFill>
              </a:rPr>
              <a:t>) performed </a:t>
            </a:r>
            <a:r>
              <a:rPr lang="en-GB" dirty="0" err="1">
                <a:solidFill>
                  <a:schemeClr val="bg1"/>
                </a:solidFill>
              </a:rPr>
              <a:t>wuḍū</a:t>
            </a:r>
            <a:r>
              <a:rPr lang="en-GB" dirty="0">
                <a:solidFill>
                  <a:schemeClr val="bg1"/>
                </a:solidFill>
              </a:rPr>
              <a:t>’ and then said, “I saw the Messenger of Allah </a:t>
            </a:r>
            <a:r>
              <a:rPr lang="ar-IQ" dirty="0">
                <a:solidFill>
                  <a:schemeClr val="bg1"/>
                </a:solidFill>
              </a:rPr>
              <a:t>ﷺ 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perform </a:t>
            </a:r>
            <a:r>
              <a:rPr lang="en-GB" dirty="0" err="1">
                <a:solidFill>
                  <a:schemeClr val="bg1"/>
                </a:solidFill>
              </a:rPr>
              <a:t>wuḍū</a:t>
            </a:r>
            <a:r>
              <a:rPr lang="en-GB" dirty="0">
                <a:solidFill>
                  <a:schemeClr val="bg1"/>
                </a:solidFill>
              </a:rPr>
              <a:t>’ like this and he then said</a:t>
            </a:r>
            <a:r>
              <a:rPr lang="en-GB" sz="3600" dirty="0">
                <a:solidFill>
                  <a:schemeClr val="bg1"/>
                </a:solidFill>
              </a:rPr>
              <a:t>,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GB" sz="3600" dirty="0">
                <a:solidFill>
                  <a:schemeClr val="bg1"/>
                </a:solidFill>
              </a:rPr>
              <a:t>‘Whoever performs </a:t>
            </a:r>
            <a:r>
              <a:rPr lang="en-GB" sz="3600" dirty="0" err="1">
                <a:solidFill>
                  <a:schemeClr val="bg1"/>
                </a:solidFill>
              </a:rPr>
              <a:t>wuḍū</a:t>
            </a:r>
            <a:r>
              <a:rPr lang="en-GB" sz="3600" dirty="0">
                <a:solidFill>
                  <a:schemeClr val="bg1"/>
                </a:solidFill>
              </a:rPr>
              <a:t>’ like this </a:t>
            </a:r>
            <a:r>
              <a:rPr lang="en-GB" sz="3600" dirty="0" err="1">
                <a:solidFill>
                  <a:schemeClr val="bg1"/>
                </a:solidFill>
              </a:rPr>
              <a:t>wuḍū</a:t>
            </a:r>
            <a:r>
              <a:rPr lang="en-GB" sz="3600" dirty="0">
                <a:solidFill>
                  <a:schemeClr val="bg1"/>
                </a:solidFill>
              </a:rPr>
              <a:t>’ of mine, then performs two </a:t>
            </a:r>
            <a:r>
              <a:rPr lang="en-GB" sz="3600" dirty="0" err="1">
                <a:solidFill>
                  <a:schemeClr val="bg1"/>
                </a:solidFill>
              </a:rPr>
              <a:t>rakʿah</a:t>
            </a:r>
            <a:r>
              <a:rPr lang="en-GB" sz="3600" dirty="0">
                <a:solidFill>
                  <a:schemeClr val="bg1"/>
                </a:solidFill>
              </a:rPr>
              <a:t> of prayer during which </a:t>
            </a:r>
            <a:r>
              <a:rPr lang="en-GB" sz="3600" b="1" dirty="0">
                <a:solidFill>
                  <a:schemeClr val="bg1"/>
                </a:solidFill>
              </a:rPr>
              <a:t>he </a:t>
            </a:r>
            <a:r>
              <a:rPr lang="en-GB" sz="3600" b="1" dirty="0">
                <a:solidFill>
                  <a:srgbClr val="1C4255"/>
                </a:solidFill>
                <a:highlight>
                  <a:srgbClr val="AEC5E0"/>
                </a:highlight>
              </a:rPr>
              <a:t>does not let his thoughts wander</a:t>
            </a:r>
            <a:r>
              <a:rPr lang="en-GB" sz="3600" dirty="0">
                <a:solidFill>
                  <a:schemeClr val="bg1"/>
                </a:solidFill>
              </a:rPr>
              <a:t>, Allah will forgive all of his previous sins’” </a:t>
            </a:r>
            <a:r>
              <a:rPr lang="en-GB" sz="2200" dirty="0">
                <a:solidFill>
                  <a:schemeClr val="bg1"/>
                </a:solidFill>
              </a:rPr>
              <a:t>(Bukhārī).</a:t>
            </a:r>
            <a:endParaRPr lang="en-GB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1027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98BB1-C758-4DE6-B630-4C70143CE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1. Attain the </a:t>
            </a:r>
            <a:r>
              <a:rPr lang="en-GB" dirty="0" err="1"/>
              <a:t>maʿrifah</a:t>
            </a:r>
            <a:r>
              <a:rPr lang="en-GB" dirty="0"/>
              <a:t> of Allah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562FAD-543C-4B8B-A1F0-C254F228CD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4273550" cy="4351338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What is </a:t>
            </a:r>
            <a:r>
              <a:rPr lang="en-GB" dirty="0" err="1"/>
              <a:t>maʿrifah</a:t>
            </a:r>
            <a:r>
              <a:rPr lang="en-GB" dirty="0"/>
              <a:t>?</a:t>
            </a:r>
          </a:p>
          <a:p>
            <a:r>
              <a:rPr lang="en-GB" dirty="0"/>
              <a:t>How can we attain </a:t>
            </a:r>
            <a:r>
              <a:rPr lang="en-GB" dirty="0" err="1"/>
              <a:t>maʿrifah</a:t>
            </a:r>
            <a:r>
              <a:rPr lang="en-GB" dirty="0"/>
              <a:t>?</a:t>
            </a:r>
          </a:p>
          <a:p>
            <a:r>
              <a:rPr lang="en-GB" dirty="0"/>
              <a:t>How will increasing </a:t>
            </a:r>
            <a:r>
              <a:rPr lang="en-GB" dirty="0" err="1"/>
              <a:t>maʿrifah</a:t>
            </a:r>
            <a:r>
              <a:rPr lang="en-GB" dirty="0"/>
              <a:t> lead to an increase in khushūʿ?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E4588C-518B-4411-AE73-52EDC279BF1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endParaRPr lang="en-US" dirty="0">
              <a:latin typeface="KFGQPC Arabic Symbols 01" panose="02000000000000000000" pitchFamily="2" charset="2"/>
            </a:endParaRPr>
          </a:p>
          <a:p>
            <a:pPr marL="0" indent="0" algn="ctr">
              <a:buNone/>
            </a:pPr>
            <a:r>
              <a:rPr lang="en-US" sz="23900" dirty="0">
                <a:solidFill>
                  <a:srgbClr val="2E5D72"/>
                </a:solidFill>
                <a:latin typeface="KFGQPC Arabic Symbols 01" panose="02000000000000000000" pitchFamily="2" charset="2"/>
              </a:rPr>
              <a:t>%</a:t>
            </a:r>
            <a:endParaRPr lang="en-GB" sz="23900" dirty="0">
              <a:solidFill>
                <a:srgbClr val="2E5D72"/>
              </a:solidFill>
              <a:latin typeface="KFGQPC Arabic Symbols 01" panose="02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174479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D7A1419-F836-44B2-9B5F-28F7A4179C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951"/>
          <a:stretch/>
        </p:blipFill>
        <p:spPr>
          <a:xfrm>
            <a:off x="-339969" y="1"/>
            <a:ext cx="948397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B1BCED1-A200-4DB3-A897-3F3185FDA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358" y="5144966"/>
            <a:ext cx="7886700" cy="1325563"/>
          </a:xfrm>
          <a:solidFill>
            <a:srgbClr val="466571"/>
          </a:solidFill>
        </p:spPr>
        <p:txBody>
          <a:bodyPr/>
          <a:lstStyle/>
          <a:p>
            <a:r>
              <a:rPr lang="en-GB" dirty="0">
                <a:solidFill>
                  <a:srgbClr val="ECEEF0"/>
                </a:solidFill>
              </a:rPr>
              <a:t>2. Appreciate the magnitude of ṣalāh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9786A4-78C4-4783-855D-AE420DDB3F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2632" y="524730"/>
            <a:ext cx="78867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23900" dirty="0">
                <a:solidFill>
                  <a:srgbClr val="ECEEF0"/>
                </a:solidFill>
                <a:latin typeface="Cabin" panose="00000500000000000000" pitchFamily="2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20920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25A7A-3982-456A-9252-235EE0EF7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3. Stop sinning and safeguard your eyes, tongue and heart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DEDEF-C982-4E5B-8223-63BA18755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093" y="1825624"/>
            <a:ext cx="8392439" cy="466725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sz="3800" dirty="0"/>
              <a:t>How can we protect our: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GB" sz="3800" dirty="0"/>
              <a:t>Eyes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3800" dirty="0"/>
              <a:t>Tongue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3800" dirty="0"/>
              <a:t>Stomachs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3800" dirty="0"/>
              <a:t>Hearts?</a:t>
            </a:r>
          </a:p>
          <a:p>
            <a:pPr marL="0" indent="0">
              <a:buNone/>
            </a:pPr>
            <a:endParaRPr lang="en-GB" sz="3800" dirty="0"/>
          </a:p>
          <a:p>
            <a:pPr marL="0" indent="0">
              <a:buNone/>
            </a:pPr>
            <a:r>
              <a:rPr lang="en-GB" sz="3800" dirty="0"/>
              <a:t>[A] Write 83:14</a:t>
            </a:r>
          </a:p>
          <a:p>
            <a:pPr marL="0" indent="0" algn="ctr" rtl="1">
              <a:buNone/>
            </a:pPr>
            <a:r>
              <a:rPr lang="ar-IQ" sz="4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كَلَّا بَلْ رَانَ عَلَىٰ قُلُوبِهِم مَّا كَانُوا۟ يَكْسِبُونَ ‎﴿١٤﴾‏ كـَلَّآ إِنَّهُمْ عَن رَّبِّهِمْ يَوْمَئِذٍ لَّمَحْجُوبُونَ ‎﴿١٥﴾</a:t>
            </a:r>
            <a:endParaRPr lang="en-GB" sz="4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indent="0" algn="ctr" rtl="1">
              <a:buNone/>
            </a:pPr>
            <a:endParaRPr lang="en-GB" sz="4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indent="0" algn="ctr" rtl="1">
              <a:buNone/>
            </a:pPr>
            <a:r>
              <a:rPr lang="ar-IQ" sz="4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الصّ</a:t>
            </a:r>
            <a:r>
              <a:rPr lang="ar-EG" sz="4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َ</a:t>
            </a:r>
            <a:r>
              <a:rPr lang="ar-IQ" sz="48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لَاةُ نُوْرٌ</a:t>
            </a:r>
            <a:endParaRPr lang="en-GB" sz="48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  <a:p>
            <a:pPr marL="0" indent="0" algn="ctr" rtl="1">
              <a:buNone/>
            </a:pPr>
            <a:endParaRPr lang="en-GB" dirty="0"/>
          </a:p>
          <a:p>
            <a:pPr marL="0" indent="0">
              <a:buNone/>
            </a:pPr>
            <a:r>
              <a:rPr lang="en-GB" sz="5900" dirty="0">
                <a:solidFill>
                  <a:schemeClr val="bg1">
                    <a:lumMod val="95000"/>
                  </a:schemeClr>
                </a:solidFill>
                <a:highlight>
                  <a:srgbClr val="2E5D72"/>
                </a:highlight>
                <a:latin typeface="Mulish" pitchFamily="2" charset="0"/>
              </a:rPr>
              <a:t>Story: </a:t>
            </a:r>
            <a:r>
              <a:rPr lang="en-US" sz="5900" dirty="0">
                <a:solidFill>
                  <a:srgbClr val="FFFFFF"/>
                </a:solidFill>
                <a:highlight>
                  <a:srgbClr val="2E5D72"/>
                </a:highlight>
                <a:latin typeface="Mulish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Al-</a:t>
            </a:r>
            <a:r>
              <a:rPr lang="en-US" sz="5900" dirty="0" err="1">
                <a:solidFill>
                  <a:srgbClr val="FFFFFF"/>
                </a:solidFill>
                <a:highlight>
                  <a:srgbClr val="2E5D72"/>
                </a:highlight>
                <a:latin typeface="Mulish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Rabīʿ</a:t>
            </a:r>
            <a:r>
              <a:rPr lang="en-US" sz="5900" dirty="0">
                <a:solidFill>
                  <a:srgbClr val="FFFFFF"/>
                </a:solidFill>
                <a:highlight>
                  <a:srgbClr val="2E5D72"/>
                </a:highlight>
                <a:latin typeface="Mulish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b. </a:t>
            </a:r>
            <a:r>
              <a:rPr lang="en-US" sz="5900" dirty="0" err="1">
                <a:solidFill>
                  <a:srgbClr val="FFFFFF"/>
                </a:solidFill>
                <a:highlight>
                  <a:srgbClr val="2E5D72"/>
                </a:highlight>
                <a:latin typeface="Mulish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Khuthaym</a:t>
            </a:r>
            <a:r>
              <a:rPr lang="en-US" sz="5900" dirty="0">
                <a:solidFill>
                  <a:srgbClr val="FFFFFF"/>
                </a:solidFill>
                <a:highlight>
                  <a:srgbClr val="2E5D72"/>
                </a:highlight>
                <a:latin typeface="Mulish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>
                <a:solidFill>
                  <a:srgbClr val="FFFFFF"/>
                </a:solidFill>
                <a:highlight>
                  <a:srgbClr val="2E5D72"/>
                </a:highlight>
                <a:latin typeface="KFGQPC Arabic Symbols 01" panose="02000000000000000000" pitchFamily="2" charset="2"/>
                <a:ea typeface="Times New Roman" panose="02020603050405020304" pitchFamily="18" charset="0"/>
              </a:rPr>
              <a:t></a:t>
            </a:r>
            <a:r>
              <a:rPr lang="en-US" sz="5400" dirty="0">
                <a:solidFill>
                  <a:srgbClr val="FFFFFF"/>
                </a:solidFill>
                <a:highlight>
                  <a:srgbClr val="2E5D72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GB" sz="5200" b="1" dirty="0">
              <a:solidFill>
                <a:schemeClr val="bg1">
                  <a:lumMod val="95000"/>
                </a:schemeClr>
              </a:solidFill>
              <a:highlight>
                <a:srgbClr val="2E5D72"/>
              </a:highlight>
            </a:endParaRPr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C6F346-28F9-44B2-8AAA-FEA823E907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680" y="1690689"/>
            <a:ext cx="3219450" cy="2146300"/>
          </a:xfrm>
          <a:prstGeom prst="rect">
            <a:avLst/>
          </a:prstGeom>
        </p:spPr>
      </p:pic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A5913D91-9241-499F-BBA1-F7447EA822C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511" y="366054"/>
            <a:ext cx="1007021" cy="83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82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725A7A-3982-456A-9252-235EE0EF7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4. Be punctual with your sunnah prayers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7DEDEF-C982-4E5B-8223-63BA18755A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54739" y="1769211"/>
            <a:ext cx="3886200" cy="435133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Before: stretching before exercising</a:t>
            </a:r>
          </a:p>
          <a:p>
            <a:r>
              <a:rPr lang="en-GB" dirty="0"/>
              <a:t>After: compensates for deficiencies</a:t>
            </a:r>
          </a:p>
          <a:p>
            <a:endParaRPr lang="en-GB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F24E45-5683-41D5-8D2E-534B7C11C4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36364" y="3200400"/>
            <a:ext cx="4184650" cy="3111499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3200" dirty="0">
                <a:solidFill>
                  <a:srgbClr val="2E5D72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The first action which a servant of Allah will be held accountable for on the Day of Judgement will be his ṣalāh. If it is complete, he….</a:t>
            </a:r>
            <a:endParaRPr lang="en-GB" sz="3200" dirty="0">
              <a:solidFill>
                <a:srgbClr val="2E5D72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707928-F1E5-4698-9205-4B3C009C76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7875" y="3753647"/>
            <a:ext cx="3550353" cy="23669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34E9EB-0DFF-48E4-BD4F-D349C5AA0D8F}"/>
              </a:ext>
            </a:extLst>
          </p:cNvPr>
          <p:cNvSpPr txBox="1"/>
          <p:nvPr/>
        </p:nvSpPr>
        <p:spPr>
          <a:xfrm>
            <a:off x="1170521" y="1374661"/>
            <a:ext cx="231633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GB" sz="19900" dirty="0">
                <a:solidFill>
                  <a:srgbClr val="2E5D72"/>
                </a:solidFill>
                <a:latin typeface="Arial Rounded MT Bold" panose="020F07040305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2281665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381AE-8673-4084-A955-6806069CE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[A] Walk Around The Classroom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1F311E-F30C-4535-A865-D134900D6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4462" y="365127"/>
            <a:ext cx="5111261" cy="5811836"/>
          </a:xfrm>
        </p:spPr>
        <p:txBody>
          <a:bodyPr>
            <a:normAutofit/>
          </a:bodyPr>
          <a:lstStyle/>
          <a:p>
            <a:endParaRPr lang="en-US" dirty="0"/>
          </a:p>
          <a:p>
            <a:pPr marL="0" indent="0">
              <a:buNone/>
            </a:pP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1597CC5-B6BE-41F0-A472-A08E550DBA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1250919"/>
              </p:ext>
            </p:extLst>
          </p:nvPr>
        </p:nvGraphicFramePr>
        <p:xfrm>
          <a:off x="488515" y="1690689"/>
          <a:ext cx="8421023" cy="48050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95803">
                  <a:extLst>
                    <a:ext uri="{9D8B030D-6E8A-4147-A177-3AD203B41FA5}">
                      <a16:colId xmlns:a16="http://schemas.microsoft.com/office/drawing/2014/main" val="2298466721"/>
                    </a:ext>
                  </a:extLst>
                </a:gridCol>
                <a:gridCol w="4425220">
                  <a:extLst>
                    <a:ext uri="{9D8B030D-6E8A-4147-A177-3AD203B41FA5}">
                      <a16:colId xmlns:a16="http://schemas.microsoft.com/office/drawing/2014/main" val="3228900611"/>
                    </a:ext>
                  </a:extLst>
                </a:gridCol>
              </a:tblGrid>
              <a:tr h="787117"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bg1"/>
                          </a:solidFill>
                          <a:latin typeface="Mulish Light" pitchFamily="2" charset="0"/>
                        </a:rPr>
                        <a:t>Sunnah prayers</a:t>
                      </a:r>
                      <a:endParaRPr lang="en-GB" sz="3600" dirty="0">
                        <a:solidFill>
                          <a:schemeClr val="bg1"/>
                        </a:solidFill>
                        <a:latin typeface="Mulish Light" pitchFamily="2" charset="0"/>
                      </a:endParaRPr>
                    </a:p>
                  </a:txBody>
                  <a:tcPr>
                    <a:solidFill>
                      <a:srgbClr val="1C425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>
                          <a:solidFill>
                            <a:schemeClr val="bg1"/>
                          </a:solidFill>
                          <a:latin typeface="Mulish Light" pitchFamily="2" charset="0"/>
                        </a:rPr>
                        <a:t>Reward</a:t>
                      </a:r>
                      <a:endParaRPr lang="en-GB" sz="3600" dirty="0">
                        <a:solidFill>
                          <a:schemeClr val="bg1"/>
                        </a:solidFill>
                        <a:latin typeface="Mulish Light" pitchFamily="2" charset="0"/>
                      </a:endParaRPr>
                    </a:p>
                  </a:txBody>
                  <a:tcPr>
                    <a:solidFill>
                      <a:srgbClr val="1C425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9197676"/>
                  </a:ext>
                </a:extLst>
              </a:tr>
              <a:tr h="787117">
                <a:tc>
                  <a:txBody>
                    <a:bodyPr/>
                    <a:lstStyle/>
                    <a:p>
                      <a:r>
                        <a:rPr lang="en-US" sz="3200">
                          <a:solidFill>
                            <a:srgbClr val="1C4255"/>
                          </a:solidFill>
                          <a:latin typeface="Mulish Light" pitchFamily="2" charset="0"/>
                        </a:rPr>
                        <a:t>2 before Fajr</a:t>
                      </a:r>
                      <a:endParaRPr lang="en-GB" sz="3200" dirty="0">
                        <a:solidFill>
                          <a:srgbClr val="1C4255"/>
                        </a:solidFill>
                        <a:latin typeface="Mulish Light" pitchFamily="2" charset="0"/>
                      </a:endParaRPr>
                    </a:p>
                  </a:txBody>
                  <a:tcPr>
                    <a:solidFill>
                      <a:srgbClr val="ECEE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bg1"/>
                        </a:solidFill>
                        <a:latin typeface="Mulish Light" pitchFamily="2" charset="0"/>
                      </a:endParaRPr>
                    </a:p>
                  </a:txBody>
                  <a:tcPr>
                    <a:solidFill>
                      <a:srgbClr val="ECEE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9839428"/>
                  </a:ext>
                </a:extLst>
              </a:tr>
              <a:tr h="1063925">
                <a:tc>
                  <a:txBody>
                    <a:bodyPr/>
                    <a:lstStyle/>
                    <a:p>
                      <a:r>
                        <a:rPr lang="en-US" sz="3200">
                          <a:solidFill>
                            <a:srgbClr val="1C4255"/>
                          </a:solidFill>
                          <a:latin typeface="Mulish Light" pitchFamily="2" charset="0"/>
                        </a:rPr>
                        <a:t>4 before and after </a:t>
                      </a:r>
                      <a:r>
                        <a:rPr lang="en-GB" sz="3200" kern="1200">
                          <a:solidFill>
                            <a:srgbClr val="1C4255"/>
                          </a:solidFill>
                          <a:effectLst/>
                          <a:latin typeface="Mulish Light" pitchFamily="2" charset="0"/>
                          <a:ea typeface="+mn-ea"/>
                          <a:cs typeface="+mn-cs"/>
                        </a:rPr>
                        <a:t>Ẓuhr</a:t>
                      </a:r>
                      <a:endParaRPr lang="en-GB" sz="3200" dirty="0">
                        <a:solidFill>
                          <a:srgbClr val="1C4255"/>
                        </a:solidFill>
                        <a:latin typeface="Mulish Light" pitchFamily="2" charset="0"/>
                      </a:endParaRPr>
                    </a:p>
                  </a:txBody>
                  <a:tcPr>
                    <a:solidFill>
                      <a:srgbClr val="ECEE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bg1"/>
                        </a:solidFill>
                        <a:latin typeface="Mulish Light" pitchFamily="2" charset="0"/>
                      </a:endParaRPr>
                    </a:p>
                  </a:txBody>
                  <a:tcPr>
                    <a:solidFill>
                      <a:srgbClr val="ECEE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216350"/>
                  </a:ext>
                </a:extLst>
              </a:tr>
              <a:tr h="787117">
                <a:tc>
                  <a:txBody>
                    <a:bodyPr/>
                    <a:lstStyle/>
                    <a:p>
                      <a:r>
                        <a:rPr lang="en-GB" sz="3200" kern="1200" dirty="0">
                          <a:solidFill>
                            <a:srgbClr val="1C4255"/>
                          </a:solidFill>
                          <a:effectLst/>
                          <a:latin typeface="Mulish Light" pitchFamily="2" charset="0"/>
                          <a:ea typeface="+mn-ea"/>
                          <a:cs typeface="+mn-cs"/>
                        </a:rPr>
                        <a:t>4 before </a:t>
                      </a:r>
                      <a:r>
                        <a:rPr lang="en-GB" sz="3200" kern="1200" dirty="0" err="1">
                          <a:solidFill>
                            <a:srgbClr val="1C4255"/>
                          </a:solidFill>
                          <a:effectLst/>
                          <a:latin typeface="Mulish Light" pitchFamily="2" charset="0"/>
                          <a:ea typeface="+mn-ea"/>
                          <a:cs typeface="+mn-cs"/>
                        </a:rPr>
                        <a:t>ʿAṣr</a:t>
                      </a:r>
                      <a:endParaRPr lang="en-GB" sz="3200" dirty="0">
                        <a:solidFill>
                          <a:srgbClr val="1C4255"/>
                        </a:solidFill>
                        <a:latin typeface="Mulish Light" pitchFamily="2" charset="0"/>
                      </a:endParaRPr>
                    </a:p>
                  </a:txBody>
                  <a:tcPr>
                    <a:solidFill>
                      <a:srgbClr val="ECEE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bg1"/>
                        </a:solidFill>
                        <a:latin typeface="Mulish Light" pitchFamily="2" charset="0"/>
                      </a:endParaRPr>
                    </a:p>
                  </a:txBody>
                  <a:tcPr>
                    <a:solidFill>
                      <a:srgbClr val="ECEE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5538574"/>
                  </a:ext>
                </a:extLst>
              </a:tr>
              <a:tr h="1376906">
                <a:tc>
                  <a:txBody>
                    <a:bodyPr/>
                    <a:lstStyle/>
                    <a:p>
                      <a:r>
                        <a:rPr lang="en-US" sz="3200" dirty="0">
                          <a:solidFill>
                            <a:srgbClr val="1C4255"/>
                          </a:solidFill>
                          <a:latin typeface="Mulish Light" pitchFamily="2" charset="0"/>
                        </a:rPr>
                        <a:t>All 12 </a:t>
                      </a:r>
                      <a:r>
                        <a:rPr lang="en-GB" sz="3200" i="1" kern="1200" dirty="0" err="1">
                          <a:solidFill>
                            <a:srgbClr val="1C4255"/>
                          </a:solidFill>
                          <a:effectLst/>
                          <a:latin typeface="Mulish Light" pitchFamily="2" charset="0"/>
                          <a:ea typeface="+mn-ea"/>
                          <a:cs typeface="+mn-cs"/>
                        </a:rPr>
                        <a:t>rawātib</a:t>
                      </a:r>
                      <a:r>
                        <a:rPr lang="en-GB" sz="3200" kern="1200" dirty="0">
                          <a:solidFill>
                            <a:srgbClr val="1C4255"/>
                          </a:solidFill>
                          <a:effectLst/>
                          <a:latin typeface="Mulish Light" pitchFamily="2" charset="0"/>
                          <a:ea typeface="+mn-ea"/>
                          <a:cs typeface="+mn-cs"/>
                        </a:rPr>
                        <a:t> or </a:t>
                      </a:r>
                      <a:r>
                        <a:rPr lang="en-GB" sz="3200" i="1" kern="1200" dirty="0">
                          <a:solidFill>
                            <a:srgbClr val="1C4255"/>
                          </a:solidFill>
                          <a:effectLst/>
                          <a:latin typeface="Mulish Light" pitchFamily="2" charset="0"/>
                          <a:ea typeface="+mn-ea"/>
                          <a:cs typeface="+mn-cs"/>
                        </a:rPr>
                        <a:t>sunnah </a:t>
                      </a:r>
                      <a:r>
                        <a:rPr lang="en-GB" sz="3200" i="1" kern="1200" dirty="0" err="1">
                          <a:solidFill>
                            <a:srgbClr val="1C4255"/>
                          </a:solidFill>
                          <a:effectLst/>
                          <a:latin typeface="Mulish Light" pitchFamily="2" charset="0"/>
                          <a:ea typeface="+mn-ea"/>
                          <a:cs typeface="+mn-cs"/>
                        </a:rPr>
                        <a:t>mu’akkadah</a:t>
                      </a:r>
                      <a:r>
                        <a:rPr lang="en-GB" sz="3200" kern="1200" dirty="0">
                          <a:solidFill>
                            <a:srgbClr val="1C4255"/>
                          </a:solidFill>
                          <a:effectLst/>
                          <a:latin typeface="Mulish Light" pitchFamily="2" charset="0"/>
                          <a:ea typeface="+mn-ea"/>
                          <a:cs typeface="+mn-cs"/>
                        </a:rPr>
                        <a:t> </a:t>
                      </a:r>
                      <a:endParaRPr lang="en-GB" sz="3200" dirty="0">
                        <a:solidFill>
                          <a:srgbClr val="1C4255"/>
                        </a:solidFill>
                        <a:latin typeface="Mulish Light" pitchFamily="2" charset="0"/>
                      </a:endParaRPr>
                    </a:p>
                  </a:txBody>
                  <a:tcPr>
                    <a:solidFill>
                      <a:srgbClr val="ECEE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bg1"/>
                        </a:solidFill>
                        <a:latin typeface="Mulish Light" pitchFamily="2" charset="0"/>
                      </a:endParaRPr>
                    </a:p>
                  </a:txBody>
                  <a:tcPr>
                    <a:solidFill>
                      <a:srgbClr val="ECEE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2934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2340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10859</TotalTime>
  <Words>1611</Words>
  <Application>Microsoft Office PowerPoint</Application>
  <PresentationFormat>On-screen Show (4:3)</PresentationFormat>
  <Paragraphs>143</Paragraphs>
  <Slides>14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9" baseType="lpstr">
      <vt:lpstr>Times New Roman</vt:lpstr>
      <vt:lpstr>Arial Rounded MT Bold</vt:lpstr>
      <vt:lpstr>Mulish Light</vt:lpstr>
      <vt:lpstr>Dubai</vt:lpstr>
      <vt:lpstr>Cabin</vt:lpstr>
      <vt:lpstr>Source Sans 3</vt:lpstr>
      <vt:lpstr>Courier New</vt:lpstr>
      <vt:lpstr>KFGQPC Arabic Symbols 01</vt:lpstr>
      <vt:lpstr>Calibri</vt:lpstr>
      <vt:lpstr>Sakkal Majalla</vt:lpstr>
      <vt:lpstr>Mulish</vt:lpstr>
      <vt:lpstr>Cabin Medium</vt:lpstr>
      <vt:lpstr>Arial</vt:lpstr>
      <vt:lpstr>Calibri Light</vt:lpstr>
      <vt:lpstr>Office Theme</vt:lpstr>
      <vt:lpstr>Lesson 2</vt:lpstr>
      <vt:lpstr>Starter</vt:lpstr>
      <vt:lpstr>LOs</vt:lpstr>
      <vt:lpstr>“</vt:lpstr>
      <vt:lpstr>1. Attain the maʿrifah of Allah</vt:lpstr>
      <vt:lpstr>2. Appreciate the magnitude of ṣalāh</vt:lpstr>
      <vt:lpstr>3. Stop sinning and safeguard your eyes, tongue and heart</vt:lpstr>
      <vt:lpstr>4. Be punctual with your sunnah prayers</vt:lpstr>
      <vt:lpstr>[A] Walk Around The Classroom</vt:lpstr>
      <vt:lpstr>5. Eliminate distractions</vt:lpstr>
      <vt:lpstr>[A]</vt:lpstr>
      <vt:lpstr>My Adhkar Bank</vt:lpstr>
      <vt:lpstr>Plenary</vt:lpstr>
      <vt:lpstr>Practising What We’re Learning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UH</dc:creator>
  <cp:lastModifiedBy>UH</cp:lastModifiedBy>
  <cp:revision>44</cp:revision>
  <dcterms:created xsi:type="dcterms:W3CDTF">2020-11-25T11:56:11Z</dcterms:created>
  <dcterms:modified xsi:type="dcterms:W3CDTF">2022-05-26T15:01:05Z</dcterms:modified>
</cp:coreProperties>
</file>