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60"/>
  </p:notesMasterIdLst>
  <p:sldIdLst>
    <p:sldId id="256" r:id="rId2"/>
    <p:sldId id="299" r:id="rId3"/>
    <p:sldId id="257" r:id="rId4"/>
    <p:sldId id="300" r:id="rId5"/>
    <p:sldId id="259" r:id="rId6"/>
    <p:sldId id="258" r:id="rId7"/>
    <p:sldId id="301" r:id="rId8"/>
    <p:sldId id="354" r:id="rId9"/>
    <p:sldId id="355" r:id="rId10"/>
    <p:sldId id="356" r:id="rId11"/>
    <p:sldId id="357" r:id="rId12"/>
    <p:sldId id="358" r:id="rId13"/>
    <p:sldId id="359" r:id="rId14"/>
    <p:sldId id="304" r:id="rId15"/>
    <p:sldId id="302" r:id="rId16"/>
    <p:sldId id="303" r:id="rId17"/>
    <p:sldId id="305" r:id="rId18"/>
    <p:sldId id="306" r:id="rId19"/>
    <p:sldId id="307" r:id="rId20"/>
    <p:sldId id="308" r:id="rId21"/>
    <p:sldId id="309" r:id="rId22"/>
    <p:sldId id="310" r:id="rId23"/>
    <p:sldId id="311" r:id="rId24"/>
    <p:sldId id="312" r:id="rId25"/>
    <p:sldId id="313" r:id="rId26"/>
    <p:sldId id="314" r:id="rId27"/>
    <p:sldId id="298" r:id="rId28"/>
    <p:sldId id="315" r:id="rId29"/>
    <p:sldId id="317" r:id="rId30"/>
    <p:sldId id="318" r:id="rId31"/>
    <p:sldId id="319" r:id="rId32"/>
    <p:sldId id="321" r:id="rId33"/>
    <p:sldId id="323" r:id="rId34"/>
    <p:sldId id="324" r:id="rId35"/>
    <p:sldId id="326" r:id="rId36"/>
    <p:sldId id="327" r:id="rId37"/>
    <p:sldId id="328" r:id="rId38"/>
    <p:sldId id="329" r:id="rId39"/>
    <p:sldId id="330" r:id="rId40"/>
    <p:sldId id="331" r:id="rId41"/>
    <p:sldId id="332" r:id="rId42"/>
    <p:sldId id="333" r:id="rId43"/>
    <p:sldId id="334" r:id="rId44"/>
    <p:sldId id="335" r:id="rId45"/>
    <p:sldId id="350" r:id="rId46"/>
    <p:sldId id="336" r:id="rId47"/>
    <p:sldId id="337" r:id="rId48"/>
    <p:sldId id="338" r:id="rId49"/>
    <p:sldId id="339" r:id="rId50"/>
    <p:sldId id="340" r:id="rId51"/>
    <p:sldId id="341" r:id="rId52"/>
    <p:sldId id="342" r:id="rId53"/>
    <p:sldId id="353" r:id="rId54"/>
    <p:sldId id="344" r:id="rId55"/>
    <p:sldId id="345" r:id="rId56"/>
    <p:sldId id="286" r:id="rId57"/>
    <p:sldId id="351" r:id="rId58"/>
    <p:sldId id="278" r:id="rId59"/>
  </p:sldIdLst>
  <p:sldSz cx="9144000" cy="5143500" type="screen16x9"/>
  <p:notesSz cx="6858000" cy="9144000"/>
  <p:embeddedFontLst>
    <p:embeddedFont>
      <p:font typeface="Dubai" panose="020B0503030403030204" pitchFamily="34" charset="-78"/>
      <p:regular r:id="rId61"/>
      <p:bold r:id="rId62"/>
    </p:embeddedFont>
    <p:embeddedFont>
      <p:font typeface="Gentium Basic" panose="02000503060000020004" pitchFamily="2" charset="0"/>
      <p:regular r:id="rId63"/>
      <p:bold r:id="rId64"/>
      <p:italic r:id="rId65"/>
      <p:boldItalic r:id="rId66"/>
    </p:embeddedFont>
    <p:embeddedFont>
      <p:font typeface="Raleway" panose="020B0503030101060003" pitchFamily="34" charset="0"/>
      <p:regular r:id="rId67"/>
      <p:bold r:id="rId68"/>
      <p:italic r:id="rId69"/>
      <p:boldItalic r:id="rId70"/>
    </p:embeddedFont>
    <p:embeddedFont>
      <p:font typeface="Raleway Black" panose="020B0A03030101060003" pitchFamily="34" charset="0"/>
      <p:bold r:id="rId71"/>
      <p:boldItalic r:id="rId72"/>
    </p:embeddedFont>
    <p:embeddedFont>
      <p:font typeface="Raleway ExtraBold" panose="020B0903030101060003" pitchFamily="34" charset="0"/>
      <p:bold r:id="rId73"/>
      <p:boldItalic r:id="rId74"/>
    </p:embeddedFont>
    <p:embeddedFont>
      <p:font typeface="Raleway Medium" panose="020B0603030101060003" pitchFamily="34" charset="0"/>
      <p:regular r:id="rId75"/>
      <p:italic r:id="rId76"/>
    </p:embeddedFont>
    <p:embeddedFont>
      <p:font typeface="Raleway Thin" panose="020B0203030101060003" pitchFamily="34"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FE3"/>
    <a:srgbClr val="00699C"/>
    <a:srgbClr val="00B4B1"/>
    <a:srgbClr val="FFB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59" autoAdjust="0"/>
  </p:normalViewPr>
  <p:slideViewPr>
    <p:cSldViewPr snapToGrid="0">
      <p:cViewPr varScale="1">
        <p:scale>
          <a:sx n="64" d="100"/>
          <a:sy n="64" d="100"/>
        </p:scale>
        <p:origin x="9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65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24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8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6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40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63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10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97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2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5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12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51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6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29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731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2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30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102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563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75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139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65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165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3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85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170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470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20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048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328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8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9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65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986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890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387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24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230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246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143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7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533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065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966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209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d9eea3ace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d9eea3ace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d9eea3ace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d9eea3ace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8154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481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86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73276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rgbClr val="00699C"/>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799" y="2344238"/>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56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
        <p:nvSpPr>
          <p:cNvPr id="4" name="Google Shape;15;p3">
            <a:extLst>
              <a:ext uri="{FF2B5EF4-FFF2-40B4-BE49-F238E27FC236}">
                <a16:creationId xmlns:a16="http://schemas.microsoft.com/office/drawing/2014/main" id="{5474F4B2-13E7-42BC-90DA-B21CF8F984E9}"/>
              </a:ext>
            </a:extLst>
          </p:cNvPr>
          <p:cNvSpPr txBox="1">
            <a:spLocks noGrp="1"/>
          </p:cNvSpPr>
          <p:nvPr>
            <p:ph type="subTitle" idx="1"/>
          </p:nvPr>
        </p:nvSpPr>
        <p:spPr>
          <a:xfrm>
            <a:off x="685799" y="3349030"/>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3200">
                <a:solidFill>
                  <a:schemeClr val="bg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3" name="Google Shape;53;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8.svg"/><Relationship Id="rId17" Type="http://schemas.openxmlformats.org/officeDocument/2006/relationships/image" Target="../media/image1.png"/><Relationship Id="rId2" Type="http://schemas.openxmlformats.org/officeDocument/2006/relationships/notesSlide" Target="../notesSlides/notesSlide55.xml"/><Relationship Id="rId16"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7.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0.svg"/></Relationships>
</file>

<file path=ppt/slides/_rels/slide5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4.svg"/><Relationship Id="rId9"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99C"/>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0" y="1702488"/>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800" dirty="0">
                <a:latin typeface="Raleway Black" panose="020B0A03030101060003" pitchFamily="34" charset="0"/>
              </a:rPr>
              <a:t>Personal Reflections </a:t>
            </a:r>
            <a:br>
              <a:rPr lang="en-GB" sz="4800" dirty="0">
                <a:latin typeface="Raleway Black" panose="020B0A03030101060003" pitchFamily="34" charset="0"/>
              </a:rPr>
            </a:br>
            <a:r>
              <a:rPr lang="en-GB" sz="4800" dirty="0">
                <a:latin typeface="Raleway Black" panose="020B0A03030101060003" pitchFamily="34" charset="0"/>
              </a:rPr>
              <a:t>&amp; Goal Setting</a:t>
            </a:r>
            <a:br>
              <a:rPr lang="en-GB" sz="4800" dirty="0">
                <a:latin typeface="Raleway Black" panose="020B0A03030101060003" pitchFamily="34" charset="0"/>
              </a:rPr>
            </a:br>
            <a:r>
              <a:rPr kumimoji="0" lang="en-GB" sz="2000" b="0" i="0" u="none" strike="noStrike" kern="0" cap="none" spc="0" normalizeH="0" baseline="0" noProof="0" dirty="0">
                <a:ln>
                  <a:noFill/>
                </a:ln>
                <a:solidFill>
                  <a:prstClr val="white"/>
                </a:solidFill>
                <a:effectLst/>
                <a:uLnTx/>
                <a:uFillTx/>
                <a:latin typeface="Raleway Medium" panose="020B0603030101060003" pitchFamily="34" charset="0"/>
                <a:sym typeface="Raleway Thin"/>
              </a:rPr>
              <a:t>(End of year workshop*)</a:t>
            </a:r>
            <a:br>
              <a:rPr lang="en-GB" sz="4800" b="1" spc="400" dirty="0">
                <a:latin typeface="Raleway ExtraBold" panose="020B0604020202020204" pitchFamily="2" charset="0"/>
              </a:rPr>
            </a:br>
            <a:r>
              <a:rPr lang="en-GB" sz="2000" dirty="0">
                <a:solidFill>
                  <a:schemeClr val="accent1"/>
                </a:solidFill>
                <a:latin typeface="Raleway Medium" panose="020B0603030101060003" pitchFamily="34" charset="0"/>
              </a:rPr>
              <a:t>(End of year activity/workshop*) </a:t>
            </a:r>
            <a:endParaRPr sz="2000" dirty="0">
              <a:solidFill>
                <a:schemeClr val="accent1"/>
              </a:solidFill>
              <a:latin typeface="Raleway Medium" panose="020B0603030101060003" pitchFamily="34" charset="0"/>
            </a:endParaRPr>
          </a:p>
        </p:txBody>
      </p:sp>
      <p:pic>
        <p:nvPicPr>
          <p:cNvPr id="8" name="Picture 7">
            <a:extLst>
              <a:ext uri="{FF2B5EF4-FFF2-40B4-BE49-F238E27FC236}">
                <a16:creationId xmlns:a16="http://schemas.microsoft.com/office/drawing/2014/main" id="{C1CFD204-4626-4C22-A519-B2B11AE56AF8}"/>
              </a:ext>
            </a:extLst>
          </p:cNvPr>
          <p:cNvPicPr>
            <a:picLocks noChangeAspect="1"/>
          </p:cNvPicPr>
          <p:nvPr/>
        </p:nvPicPr>
        <p:blipFill>
          <a:blip r:embed="rId3"/>
          <a:stretch>
            <a:fillRect/>
          </a:stretch>
        </p:blipFill>
        <p:spPr>
          <a:xfrm>
            <a:off x="3382252" y="3946905"/>
            <a:ext cx="2379496" cy="465553"/>
          </a:xfrm>
          <a:prstGeom prst="rect">
            <a:avLst/>
          </a:prstGeom>
        </p:spPr>
      </p:pic>
      <p:sp>
        <p:nvSpPr>
          <p:cNvPr id="9" name="TextBox 8">
            <a:extLst>
              <a:ext uri="{FF2B5EF4-FFF2-40B4-BE49-F238E27FC236}">
                <a16:creationId xmlns:a16="http://schemas.microsoft.com/office/drawing/2014/main" id="{31B42823-1778-4DCC-9C47-507B09333A05}"/>
              </a:ext>
            </a:extLst>
          </p:cNvPr>
          <p:cNvSpPr txBox="1"/>
          <p:nvPr/>
        </p:nvSpPr>
        <p:spPr>
          <a:xfrm>
            <a:off x="6280030" y="3520612"/>
            <a:ext cx="2379496" cy="954107"/>
          </a:xfrm>
          <a:prstGeom prst="rect">
            <a:avLst/>
          </a:prstGeom>
          <a:noFill/>
        </p:spPr>
        <p:txBody>
          <a:bodyPr wrap="square">
            <a:spAutoFit/>
          </a:bodyPr>
          <a:lstStyle/>
          <a:p>
            <a:pPr algn="ctr"/>
            <a:r>
              <a:rPr lang="en-GB" dirty="0">
                <a:solidFill>
                  <a:schemeClr val="bg1"/>
                </a:solidFill>
                <a:latin typeface="Raleway Thin" pitchFamily="2" charset="0"/>
              </a:rPr>
              <a:t>* feel free to choose when you run this (e.g. end of academic year, end of </a:t>
            </a:r>
            <a:r>
              <a:rPr lang="en-GB" dirty="0" err="1">
                <a:solidFill>
                  <a:schemeClr val="bg1"/>
                </a:solidFill>
                <a:latin typeface="Raleway Thin" pitchFamily="2" charset="0"/>
              </a:rPr>
              <a:t>hijri</a:t>
            </a:r>
            <a:r>
              <a:rPr lang="en-GB" dirty="0">
                <a:solidFill>
                  <a:schemeClr val="bg1"/>
                </a:solidFill>
                <a:latin typeface="Raleway Thin" pitchFamily="2" charset="0"/>
              </a:rPr>
              <a:t> year, before Ramadan etc)</a:t>
            </a:r>
          </a:p>
        </p:txBody>
      </p:sp>
      <p:pic>
        <p:nvPicPr>
          <p:cNvPr id="10" name="Graphic 9" descr="Bullseye with solid fill">
            <a:extLst>
              <a:ext uri="{FF2B5EF4-FFF2-40B4-BE49-F238E27FC236}">
                <a16:creationId xmlns:a16="http://schemas.microsoft.com/office/drawing/2014/main" id="{12F17D21-89C9-4DBF-9D94-4574E4B9F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9272" y="211910"/>
            <a:ext cx="832254" cy="832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84" name="Google Shape;84;p15"/>
          <p:cNvSpPr txBox="1">
            <a:spLocks noGrp="1"/>
          </p:cNvSpPr>
          <p:nvPr>
            <p:ph type="ctrTitle" idx="4294967295"/>
          </p:nvPr>
        </p:nvSpPr>
        <p:spPr>
          <a:xfrm>
            <a:off x="1143000" y="918705"/>
            <a:ext cx="6594475" cy="1158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do you feel the quality of your Salah has been? </a:t>
            </a: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10" name="TextBox 9">
            <a:extLst>
              <a:ext uri="{FF2B5EF4-FFF2-40B4-BE49-F238E27FC236}">
                <a16:creationId xmlns:a16="http://schemas.microsoft.com/office/drawing/2014/main" id="{5ECFCB59-9064-4059-B4BC-DD297BA4308E}"/>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
        <p:nvSpPr>
          <p:cNvPr id="6" name="Subtitle 2">
            <a:extLst>
              <a:ext uri="{FF2B5EF4-FFF2-40B4-BE49-F238E27FC236}">
                <a16:creationId xmlns:a16="http://schemas.microsoft.com/office/drawing/2014/main" id="{B4CF1C07-4D80-4F04-ACAA-AC115CD90F7E}"/>
              </a:ext>
            </a:extLst>
          </p:cNvPr>
          <p:cNvSpPr txBox="1">
            <a:spLocks/>
          </p:cNvSpPr>
          <p:nvPr/>
        </p:nvSpPr>
        <p:spPr>
          <a:xfrm>
            <a:off x="-1" y="3206446"/>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dirty="0">
                <a:solidFill>
                  <a:schemeClr val="tx1">
                    <a:lumMod val="50000"/>
                    <a:lumOff val="50000"/>
                  </a:schemeClr>
                </a:solidFill>
                <a:latin typeface="Dubai" panose="020B0503030403030204" pitchFamily="34" charset="-78"/>
                <a:cs typeface="Dubai" panose="020B0503030403030204" pitchFamily="34" charset="-78"/>
              </a:rPr>
              <a:t>(For e.g. have you been punctual with all 5 </a:t>
            </a:r>
            <a:r>
              <a:rPr lang="en-GB" sz="1600" dirty="0" err="1">
                <a:solidFill>
                  <a:schemeClr val="tx1">
                    <a:lumMod val="50000"/>
                    <a:lumOff val="50000"/>
                  </a:schemeClr>
                </a:solidFill>
                <a:latin typeface="Dubai" panose="020B0503030403030204" pitchFamily="34" charset="-78"/>
                <a:cs typeface="Dubai" panose="020B0503030403030204" pitchFamily="34" charset="-78"/>
              </a:rPr>
              <a:t>Salahs</a:t>
            </a:r>
            <a:r>
              <a:rPr lang="en-GB" sz="1600" dirty="0">
                <a:solidFill>
                  <a:schemeClr val="tx1">
                    <a:lumMod val="50000"/>
                    <a:lumOff val="50000"/>
                  </a:schemeClr>
                </a:solidFill>
                <a:latin typeface="Dubai" panose="020B0503030403030204" pitchFamily="34" charset="-78"/>
                <a:cs typeface="Dubai" panose="020B0503030403030204" pitchFamily="34" charset="-78"/>
              </a:rPr>
              <a:t>? Have you been able to pray with khushu?)</a:t>
            </a:r>
          </a:p>
        </p:txBody>
      </p:sp>
    </p:spTree>
    <p:extLst>
      <p:ext uri="{BB962C8B-B14F-4D97-AF65-F5344CB8AC3E}">
        <p14:creationId xmlns:p14="http://schemas.microsoft.com/office/powerpoint/2010/main" val="201396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84" name="Google Shape;84;p15"/>
          <p:cNvSpPr txBox="1">
            <a:spLocks noGrp="1"/>
          </p:cNvSpPr>
          <p:nvPr>
            <p:ph type="ctrTitle" idx="4294967295"/>
          </p:nvPr>
        </p:nvSpPr>
        <p:spPr>
          <a:xfrm>
            <a:off x="957262" y="1076537"/>
            <a:ext cx="7229475" cy="1160463"/>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in relation to improving your Salah?</a:t>
            </a: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87246"/>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(#2) or </a:t>
            </a:r>
            <a:r>
              <a:rPr lang="en-GB" sz="1800" dirty="0">
                <a:solidFill>
                  <a:schemeClr val="bg1"/>
                </a:solidFill>
                <a:highlight>
                  <a:srgbClr val="00699C"/>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3723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84" name="Google Shape;84;p15"/>
          <p:cNvSpPr txBox="1">
            <a:spLocks noGrp="1"/>
          </p:cNvSpPr>
          <p:nvPr>
            <p:ph type="ctrTitle" idx="4294967295"/>
          </p:nvPr>
        </p:nvSpPr>
        <p:spPr>
          <a:xfrm>
            <a:off x="1274761" y="1084036"/>
            <a:ext cx="6594475" cy="11604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has your relationship been with the Qur’an?</a:t>
            </a: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3206446"/>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(E.g. How often do you recite it/think about what Allah is saying to you?)</a:t>
            </a:r>
          </a:p>
        </p:txBody>
      </p:sp>
      <p:sp>
        <p:nvSpPr>
          <p:cNvPr id="8" name="TextBox 7">
            <a:extLst>
              <a:ext uri="{FF2B5EF4-FFF2-40B4-BE49-F238E27FC236}">
                <a16:creationId xmlns:a16="http://schemas.microsoft.com/office/drawing/2014/main" id="{E7218D9E-9C2A-4B69-BC23-038D0F6252BA}"/>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245344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84" name="Google Shape;84;p15"/>
          <p:cNvSpPr txBox="1">
            <a:spLocks noGrp="1"/>
          </p:cNvSpPr>
          <p:nvPr>
            <p:ph type="ctrTitle" idx="4294967295"/>
          </p:nvPr>
        </p:nvSpPr>
        <p:spPr>
          <a:xfrm>
            <a:off x="803274" y="1084036"/>
            <a:ext cx="7537450" cy="1158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how often did you remember or talk directly to Allah on a daily basis? </a:t>
            </a: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3052765"/>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(excluding salah)</a:t>
            </a:r>
          </a:p>
        </p:txBody>
      </p:sp>
      <p:sp>
        <p:nvSpPr>
          <p:cNvPr id="8" name="TextBox 7">
            <a:extLst>
              <a:ext uri="{FF2B5EF4-FFF2-40B4-BE49-F238E27FC236}">
                <a16:creationId xmlns:a16="http://schemas.microsoft.com/office/drawing/2014/main" id="{E7218D9E-9C2A-4B69-BC23-038D0F6252BA}"/>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336216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new consistent thing do you plan to do to become closer to Allah?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1950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(#3) or </a:t>
            </a:r>
            <a:r>
              <a:rPr lang="en-GB" sz="1800" dirty="0">
                <a:solidFill>
                  <a:schemeClr val="bg1"/>
                </a:solidFill>
                <a:highlight>
                  <a:srgbClr val="00699C"/>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5348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three sins did you commit this year? </a:t>
            </a:r>
            <a:br>
              <a:rPr lang="en-GB" sz="4000" dirty="0">
                <a:solidFill>
                  <a:schemeClr val="accent1"/>
                </a:solidFill>
              </a:rPr>
            </a:br>
            <a:endParaRPr lang="en-GB" sz="4000" dirty="0">
              <a:solidFill>
                <a:schemeClr val="accent1"/>
              </a:solidFill>
            </a:endParaRP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729574" y="2918463"/>
            <a:ext cx="7684852" cy="132588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Do not share these with anyone nor write them down. Put your head down for 2 min and sincerely ask Allah to forgive you. </a:t>
            </a:r>
          </a:p>
        </p:txBody>
      </p:sp>
      <p:sp>
        <p:nvSpPr>
          <p:cNvPr id="10" name="TextBox 9">
            <a:extLst>
              <a:ext uri="{FF2B5EF4-FFF2-40B4-BE49-F238E27FC236}">
                <a16:creationId xmlns:a16="http://schemas.microsoft.com/office/drawing/2014/main" id="{5ECFCB59-9064-4059-B4BC-DD297BA4308E}"/>
              </a:ext>
            </a:extLst>
          </p:cNvPr>
          <p:cNvSpPr txBox="1"/>
          <p:nvPr/>
        </p:nvSpPr>
        <p:spPr>
          <a:xfrm>
            <a:off x="5572427" y="4319091"/>
            <a:ext cx="3031973" cy="400110"/>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Ask Allah to forgive you</a:t>
            </a:r>
          </a:p>
        </p:txBody>
      </p:sp>
    </p:spTree>
    <p:extLst>
      <p:ext uri="{BB962C8B-B14F-4D97-AF65-F5344CB8AC3E}">
        <p14:creationId xmlns:p14="http://schemas.microsoft.com/office/powerpoint/2010/main" val="40417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Which sin do you want to commit to stop doing this coming year?</a:t>
            </a:r>
            <a:br>
              <a:rPr lang="en-GB" sz="4000" dirty="0">
                <a:solidFill>
                  <a:schemeClr val="accent1"/>
                </a:solidFill>
              </a:rPr>
            </a:br>
            <a:endParaRPr lang="en-GB" sz="4000" dirty="0">
              <a:solidFill>
                <a:schemeClr val="accent1"/>
              </a:solidFill>
            </a:endParaRP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2670489"/>
            <a:ext cx="7228424" cy="1671837"/>
          </a:xfrm>
          <a:prstGeom prst="rect">
            <a:avLst/>
          </a:prstGeom>
        </p:spPr>
        <p:txBody>
          <a:bodyPr vert="horz" lIns="91440" tIns="45720" rIns="91440" bIns="45720" rtlCol="0">
            <a:no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br>
              <a:rPr lang="en-GB" sz="1800" dirty="0"/>
            </a:br>
            <a:br>
              <a:rPr lang="en-GB" sz="1800" dirty="0"/>
            </a:br>
            <a:r>
              <a:rPr lang="en-GB" sz="1800" dirty="0"/>
              <a:t>Keep your sins private. </a:t>
            </a:r>
          </a:p>
          <a:p>
            <a:pPr>
              <a:spcBef>
                <a:spcPts val="600"/>
              </a:spcBef>
            </a:pPr>
            <a:r>
              <a:rPr lang="en-GB" sz="1800" dirty="0"/>
              <a:t>Only note down this goal down in your journal if you are confident you can keep it private.</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70518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Self development</a:t>
            </a:r>
            <a:endParaRPr dirty="0"/>
          </a:p>
        </p:txBody>
      </p:sp>
      <p:sp>
        <p:nvSpPr>
          <p:cNvPr id="93" name="Google Shape;93;p16"/>
          <p:cNvSpPr txBox="1">
            <a:spLocks noGrp="1"/>
          </p:cNvSpPr>
          <p:nvPr>
            <p:ph type="subTitle" idx="1"/>
          </p:nvPr>
        </p:nvSpPr>
        <p:spPr>
          <a:xfrm>
            <a:off x="685799" y="3357739"/>
            <a:ext cx="7772400" cy="784800"/>
          </a:xfrm>
          <a:prstGeom prst="rect">
            <a:avLst/>
          </a:prstGeom>
        </p:spPr>
        <p:txBody>
          <a:bodyPr spcFirstLastPara="1" wrap="square" lIns="91425" tIns="91425" rIns="91425" bIns="91425" anchor="t" anchorCtr="0">
            <a:noAutofit/>
          </a:bodyPr>
          <a:lstStyle/>
          <a:p>
            <a:pPr marL="0" indent="0"/>
            <a:r>
              <a:rPr lang="en-GB" dirty="0">
                <a:solidFill>
                  <a:schemeClr val="bg2">
                    <a:lumMod val="25000"/>
                    <a:lumOff val="75000"/>
                  </a:schemeClr>
                </a:solidFill>
              </a:rPr>
              <a:t>If you fix your heart, your whole body will be fixed</a:t>
            </a:r>
          </a:p>
          <a:p>
            <a:pPr marL="0" lvl="0" indent="0" algn="l" rtl="0">
              <a:spcBef>
                <a:spcPts val="0"/>
              </a:spcBef>
              <a:spcAft>
                <a:spcPts val="0"/>
              </a:spcAft>
              <a:buNone/>
            </a:pPr>
            <a:endParaRPr lang="en-GB" dirty="0"/>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2</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42446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most important goal you achieved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67C5AA71-064A-4414-9AE5-DC3BDF291341}"/>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5167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75762"/>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your biggest mistake of the year, and the lesson you learned as a result?</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8A0D5667-AB10-49A6-A8D8-57957C805919}"/>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87763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01E28-795B-404A-9A39-0501B5C7C019}"/>
              </a:ext>
            </a:extLst>
          </p:cNvPr>
          <p:cNvSpPr>
            <a:spLocks noGrp="1"/>
          </p:cNvSpPr>
          <p:nvPr>
            <p:ph type="title"/>
          </p:nvPr>
        </p:nvSpPr>
        <p:spPr>
          <a:xfrm>
            <a:off x="622322" y="515257"/>
            <a:ext cx="6866100" cy="857400"/>
          </a:xfrm>
          <a:noFill/>
          <a:ln>
            <a:noFill/>
          </a:ln>
        </p:spPr>
        <p:txBody>
          <a:bodyPr spcFirstLastPara="1" wrap="square" lIns="91425" tIns="91425" rIns="91425" bIns="91425" anchor="t" anchorCtr="0">
            <a:noAutofit/>
          </a:bodyPr>
          <a:lstStyle/>
          <a:p>
            <a:r>
              <a:rPr lang="en-GB" sz="4800" dirty="0">
                <a:solidFill>
                  <a:srgbClr val="00699C"/>
                </a:solidFill>
              </a:rPr>
              <a:t>Agenda</a:t>
            </a:r>
          </a:p>
        </p:txBody>
      </p:sp>
      <p:sp>
        <p:nvSpPr>
          <p:cNvPr id="5" name="Text Placeholder 4">
            <a:extLst>
              <a:ext uri="{FF2B5EF4-FFF2-40B4-BE49-F238E27FC236}">
                <a16:creationId xmlns:a16="http://schemas.microsoft.com/office/drawing/2014/main" id="{AFE7BEBB-ADEE-40A4-8DEC-86FF3885D9E5}"/>
              </a:ext>
            </a:extLst>
          </p:cNvPr>
          <p:cNvSpPr>
            <a:spLocks noGrp="1"/>
          </p:cNvSpPr>
          <p:nvPr>
            <p:ph type="body" idx="1"/>
          </p:nvPr>
        </p:nvSpPr>
        <p:spPr>
          <a:xfrm>
            <a:off x="622322" y="1526228"/>
            <a:ext cx="3743085" cy="3027600"/>
          </a:xfrm>
        </p:spPr>
        <p:txBody>
          <a:bodyPr/>
          <a:lstStyle/>
          <a:p>
            <a:pPr>
              <a:buFont typeface="+mj-lt"/>
              <a:buAutoNum type="arabicPeriod"/>
            </a:pPr>
            <a:r>
              <a:rPr lang="en-GB" dirty="0">
                <a:solidFill>
                  <a:schemeClr val="tx1"/>
                </a:solidFill>
              </a:rPr>
              <a:t>Relationship with Allah</a:t>
            </a:r>
          </a:p>
          <a:p>
            <a:pPr>
              <a:buFont typeface="+mj-lt"/>
              <a:buAutoNum type="arabicPeriod"/>
            </a:pPr>
            <a:r>
              <a:rPr lang="en-GB" dirty="0">
                <a:solidFill>
                  <a:schemeClr val="tx1"/>
                </a:solidFill>
              </a:rPr>
              <a:t>Self-Development</a:t>
            </a:r>
          </a:p>
          <a:p>
            <a:pPr>
              <a:buFont typeface="+mj-lt"/>
              <a:buAutoNum type="arabicPeriod"/>
            </a:pPr>
            <a:r>
              <a:rPr lang="en-GB" dirty="0">
                <a:solidFill>
                  <a:schemeClr val="tx1"/>
                </a:solidFill>
              </a:rPr>
              <a:t>Family</a:t>
            </a:r>
          </a:p>
          <a:p>
            <a:pPr>
              <a:buFont typeface="+mj-lt"/>
              <a:buAutoNum type="arabicPeriod"/>
            </a:pPr>
            <a:r>
              <a:rPr lang="en-GB" dirty="0">
                <a:solidFill>
                  <a:schemeClr val="tx1"/>
                </a:solidFill>
              </a:rPr>
              <a:t>Work/School</a:t>
            </a:r>
          </a:p>
          <a:p>
            <a:pPr>
              <a:buFont typeface="+mj-lt"/>
              <a:buAutoNum type="arabicPeriod"/>
            </a:pPr>
            <a:r>
              <a:rPr lang="en-GB" dirty="0">
                <a:solidFill>
                  <a:schemeClr val="tx1"/>
                </a:solidFill>
              </a:rPr>
              <a:t>Friendship</a:t>
            </a:r>
          </a:p>
          <a:p>
            <a:pPr>
              <a:buFont typeface="+mj-lt"/>
              <a:buAutoNum type="arabicPeriod"/>
            </a:pPr>
            <a:r>
              <a:rPr lang="en-GB" dirty="0">
                <a:solidFill>
                  <a:schemeClr val="tx1"/>
                </a:solidFill>
              </a:rPr>
              <a:t>Neighbours</a:t>
            </a:r>
          </a:p>
          <a:p>
            <a:pPr>
              <a:buFont typeface="+mj-lt"/>
              <a:buAutoNum type="arabicPeriod"/>
            </a:pPr>
            <a:r>
              <a:rPr lang="en-GB" dirty="0">
                <a:solidFill>
                  <a:schemeClr val="tx1"/>
                </a:solidFill>
              </a:rPr>
              <a:t>Masjid, Community &amp; Ummah</a:t>
            </a:r>
          </a:p>
          <a:p>
            <a:pPr>
              <a:buFont typeface="+mj-lt"/>
              <a:buAutoNum type="arabicPeriod"/>
            </a:pPr>
            <a:r>
              <a:rPr lang="en-GB" dirty="0">
                <a:solidFill>
                  <a:schemeClr val="tx1"/>
                </a:solidFill>
              </a:rPr>
              <a:t>Finalise new goals</a:t>
            </a:r>
          </a:p>
        </p:txBody>
      </p:sp>
      <p:pic>
        <p:nvPicPr>
          <p:cNvPr id="8" name="Picture 7" descr="Pink hued beach sand meeting the sea">
            <a:extLst>
              <a:ext uri="{FF2B5EF4-FFF2-40B4-BE49-F238E27FC236}">
                <a16:creationId xmlns:a16="http://schemas.microsoft.com/office/drawing/2014/main" id="{AE721EFF-8BE1-4547-AD24-CD7CD2684961}"/>
              </a:ext>
            </a:extLst>
          </p:cNvPr>
          <p:cNvPicPr>
            <a:picLocks noChangeAspect="1"/>
          </p:cNvPicPr>
          <p:nvPr/>
        </p:nvPicPr>
        <p:blipFill>
          <a:blip r:embed="rId2"/>
          <a:stretch>
            <a:fillRect/>
          </a:stretch>
        </p:blipFill>
        <p:spPr>
          <a:xfrm>
            <a:off x="5019472" y="1205214"/>
            <a:ext cx="3019109" cy="3027600"/>
          </a:xfrm>
          <a:prstGeom prst="flowChartConnector">
            <a:avLst/>
          </a:prstGeom>
        </p:spPr>
      </p:pic>
      <p:pic>
        <p:nvPicPr>
          <p:cNvPr id="12" name="Graphic 11" descr="Presentation with checklist with solid fill">
            <a:extLst>
              <a:ext uri="{FF2B5EF4-FFF2-40B4-BE49-F238E27FC236}">
                <a16:creationId xmlns:a16="http://schemas.microsoft.com/office/drawing/2014/main" id="{F3013D9B-C404-4917-8AF0-E655AA5CC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8581" y="207961"/>
            <a:ext cx="914400" cy="914400"/>
          </a:xfrm>
          <a:prstGeom prst="rect">
            <a:avLst/>
          </a:prstGeom>
        </p:spPr>
      </p:pic>
    </p:spTree>
    <p:extLst>
      <p:ext uri="{BB962C8B-B14F-4D97-AF65-F5344CB8AC3E}">
        <p14:creationId xmlns:p14="http://schemas.microsoft.com/office/powerpoint/2010/main" val="294967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When did you have the most fun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AC045B1D-191A-4C4D-A101-830597B418D9}"/>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44434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49233" y="1178485"/>
            <a:ext cx="7053943"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which areas of your character do you feel you’ve made your biggest improvements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1081644D-7F62-4B3B-A03E-B6C845668380}"/>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49444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best way you used your time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3122557D-E543-48B3-99C4-8DC5123B974A}"/>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15728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your single biggest time waster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2BC1685-6F68-4BEB-8CC6-1A05C72AC8ED}"/>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Ask Allah to forgive you</a:t>
            </a:r>
          </a:p>
        </p:txBody>
      </p:sp>
    </p:spTree>
    <p:extLst>
      <p:ext uri="{BB962C8B-B14F-4D97-AF65-F5344CB8AC3E}">
        <p14:creationId xmlns:p14="http://schemas.microsoft.com/office/powerpoint/2010/main" val="409194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your kindest gesture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A05C8C06-B6C6-4CAF-8D03-17FBF824CDCA}"/>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02364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to improve your character?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1950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(#4) or </a:t>
            </a:r>
            <a:r>
              <a:rPr lang="en-GB" sz="1800" dirty="0">
                <a:solidFill>
                  <a:schemeClr val="bg1"/>
                </a:solidFill>
                <a:highlight>
                  <a:srgbClr val="00699C"/>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309825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738533"/>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other new goal do you want to set yourself for this coming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790414" y="2918462"/>
            <a:ext cx="7508927" cy="1671837"/>
          </a:xfrm>
          <a:prstGeom prst="rect">
            <a:avLst/>
          </a:prstGeom>
        </p:spPr>
        <p:txBody>
          <a:bodyPr vert="horz" lIns="91440" tIns="45720" rIns="91440" bIns="45720" rtlCol="0">
            <a:no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This can be from any personal area in your life (e.g. health, finances)</a:t>
            </a:r>
          </a:p>
          <a:p>
            <a:endParaRPr lang="en-GB" sz="1800" dirty="0"/>
          </a:p>
          <a:p>
            <a:r>
              <a:rPr lang="en-GB" sz="1800" dirty="0"/>
              <a:t>Note this goal down on your Goal Sheet (#5) or </a:t>
            </a:r>
            <a:r>
              <a:rPr lang="en-GB" sz="1800" dirty="0">
                <a:solidFill>
                  <a:schemeClr val="bg1"/>
                </a:solidFill>
                <a:highlight>
                  <a:srgbClr val="00699C"/>
                </a:highlight>
              </a:rPr>
              <a:t>highlight</a:t>
            </a:r>
            <a:r>
              <a:rPr lang="en-GB" sz="1800" dirty="0"/>
              <a:t> it in your journal.</a:t>
            </a:r>
          </a:p>
          <a:p>
            <a:r>
              <a:rPr lang="en-GB" sz="1800" dirty="0"/>
              <a:t> </a:t>
            </a:r>
          </a:p>
          <a:p>
            <a:endParaRPr lang="en-GB" sz="1800"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421090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99185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Family</a:t>
            </a:r>
            <a:endParaRPr dirty="0"/>
          </a:p>
        </p:txBody>
      </p:sp>
      <p:sp>
        <p:nvSpPr>
          <p:cNvPr id="93" name="Google Shape;93;p16"/>
          <p:cNvSpPr txBox="1">
            <a:spLocks noGrp="1"/>
          </p:cNvSpPr>
          <p:nvPr>
            <p:ph type="subTitle" idx="1"/>
          </p:nvPr>
        </p:nvSpPr>
        <p:spPr>
          <a:xfrm>
            <a:off x="297872" y="3162936"/>
            <a:ext cx="7772400" cy="784800"/>
          </a:xfrm>
          <a:prstGeom prst="rect">
            <a:avLst/>
          </a:prstGeom>
        </p:spPr>
        <p:txBody>
          <a:bodyPr spcFirstLastPara="1" wrap="square" lIns="91425" tIns="91425" rIns="91425" bIns="91425" anchor="t" anchorCtr="0">
            <a:noAutofit/>
          </a:bodyPr>
          <a:lstStyle/>
          <a:p>
            <a:r>
              <a:rPr lang="en-GB" dirty="0">
                <a:solidFill>
                  <a:schemeClr val="bg2">
                    <a:lumMod val="25000"/>
                    <a:lumOff val="75000"/>
                  </a:schemeClr>
                </a:solidFill>
              </a:rPr>
              <a:t>  </a:t>
            </a:r>
            <a:r>
              <a:rPr lang="en-GB" sz="2800" dirty="0">
                <a:solidFill>
                  <a:schemeClr val="bg2">
                    <a:lumMod val="25000"/>
                    <a:lumOff val="75000"/>
                  </a:schemeClr>
                </a:solidFill>
              </a:rPr>
              <a:t>“The best of you are the best to their families, and I am the best to my family”</a:t>
            </a:r>
          </a:p>
          <a:p>
            <a:r>
              <a:rPr lang="en-GB" sz="2800" dirty="0">
                <a:solidFill>
                  <a:schemeClr val="bg2">
                    <a:lumMod val="25000"/>
                    <a:lumOff val="75000"/>
                  </a:schemeClr>
                </a:solidFill>
              </a:rPr>
              <a:t>    – Prophet Muhammad </a:t>
            </a:r>
            <a:r>
              <a:rPr lang="ar-SA" sz="2800" dirty="0">
                <a:solidFill>
                  <a:schemeClr val="bg2">
                    <a:lumMod val="25000"/>
                    <a:lumOff val="75000"/>
                  </a:schemeClr>
                </a:solidFill>
              </a:rPr>
              <a:t>ﷺ </a:t>
            </a:r>
            <a:r>
              <a:rPr lang="en-GB" sz="2800" dirty="0">
                <a:solidFill>
                  <a:schemeClr val="bg2">
                    <a:lumMod val="25000"/>
                    <a:lumOff val="75000"/>
                  </a:schemeClr>
                </a:solidFill>
              </a:rPr>
              <a:t> </a:t>
            </a:r>
            <a:r>
              <a:rPr lang="en-GB" sz="1800" dirty="0">
                <a:solidFill>
                  <a:schemeClr val="bg2">
                    <a:lumMod val="25000"/>
                    <a:lumOff val="75000"/>
                  </a:schemeClr>
                </a:solidFill>
              </a:rPr>
              <a:t>(</a:t>
            </a:r>
            <a:r>
              <a:rPr lang="en-GB" sz="1800" dirty="0" err="1">
                <a:solidFill>
                  <a:schemeClr val="bg2">
                    <a:lumMod val="25000"/>
                    <a:lumOff val="75000"/>
                  </a:schemeClr>
                </a:solidFill>
              </a:rPr>
              <a:t>Tirmidhi</a:t>
            </a:r>
            <a:r>
              <a:rPr lang="en-GB" sz="1800" dirty="0">
                <a:solidFill>
                  <a:schemeClr val="bg2">
                    <a:lumMod val="25000"/>
                    <a:lumOff val="75000"/>
                  </a:schemeClr>
                </a:solidFill>
              </a:rPr>
              <a:t>)</a:t>
            </a:r>
            <a:endParaRPr lang="en-GB" dirty="0">
              <a:solidFill>
                <a:schemeClr val="bg2">
                  <a:lumMod val="25000"/>
                  <a:lumOff val="75000"/>
                </a:schemeClr>
              </a:solidFill>
            </a:endParaRP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3</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69890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your favourite family memory of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FCF070B-BF23-4E1F-84A7-C443826A8ED5}"/>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409376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640426" y="904371"/>
            <a:ext cx="7545786"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Note down the top three things each person in your family has done for you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1800" dirty="0"/>
            </a:br>
            <a:r>
              <a:rPr lang="en-GB" sz="1800" dirty="0"/>
              <a:t>Make a note to thank each person, and thank Allah for blessing you with them. </a:t>
            </a:r>
          </a:p>
        </p:txBody>
      </p:sp>
      <p:sp>
        <p:nvSpPr>
          <p:cNvPr id="7" name="TextBox 6">
            <a:extLst>
              <a:ext uri="{FF2B5EF4-FFF2-40B4-BE49-F238E27FC236}">
                <a16:creationId xmlns:a16="http://schemas.microsoft.com/office/drawing/2014/main" id="{B21CD0C6-1228-45FC-9EDA-0BF6DE8F20B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18128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68211" y="481902"/>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rgbClr val="00699C"/>
                </a:solidFill>
              </a:rPr>
              <a:t>Introduction</a:t>
            </a:r>
          </a:p>
        </p:txBody>
      </p:sp>
      <p:sp>
        <p:nvSpPr>
          <p:cNvPr id="72" name="Google Shape;72;p14"/>
          <p:cNvSpPr txBox="1">
            <a:spLocks noGrp="1"/>
          </p:cNvSpPr>
          <p:nvPr>
            <p:ph type="body" idx="2"/>
          </p:nvPr>
        </p:nvSpPr>
        <p:spPr>
          <a:xfrm>
            <a:off x="4624875" y="1394161"/>
            <a:ext cx="3543300" cy="2153700"/>
          </a:xfrm>
          <a:prstGeom prst="rect">
            <a:avLst/>
          </a:prstGeom>
        </p:spPr>
        <p:txBody>
          <a:bodyPr spcFirstLastPara="1" wrap="square" lIns="91425" tIns="91425" rIns="91425" bIns="91425" anchor="t" anchorCtr="0">
            <a:noAutofit/>
          </a:bodyPr>
          <a:lstStyle/>
          <a:p>
            <a:pPr rtl="0"/>
            <a:r>
              <a:rPr lang="en-GB" sz="1700" dirty="0">
                <a:solidFill>
                  <a:schemeClr val="tx1"/>
                </a:solidFill>
              </a:rPr>
              <a:t>If you can, ideally print off the Goal Sheets on slides 56 and 57 for yourself before starting. </a:t>
            </a:r>
          </a:p>
          <a:p>
            <a:pPr rtl="0"/>
            <a:r>
              <a:rPr lang="en-GB" sz="1700" dirty="0">
                <a:solidFill>
                  <a:schemeClr val="tx1"/>
                </a:solidFill>
              </a:rPr>
              <a:t>Have a journal book and a pen to hand. Go somewhere quiet and relaxing where you wont be distracted. Switch your phone off.</a:t>
            </a:r>
          </a:p>
          <a:p>
            <a:pPr rtl="0"/>
            <a:r>
              <a:rPr lang="en-GB" sz="1700" dirty="0">
                <a:solidFill>
                  <a:schemeClr val="tx1"/>
                </a:solidFill>
              </a:rPr>
              <a:t>Spend around 1-2 min reflecting on each question and writing your responses.</a:t>
            </a:r>
          </a:p>
          <a:p>
            <a:pPr marL="0" lvl="0" indent="0" algn="l" rtl="0">
              <a:spcBef>
                <a:spcPts val="600"/>
              </a:spcBef>
              <a:spcAft>
                <a:spcPts val="0"/>
              </a:spcAft>
              <a:buClr>
                <a:schemeClr val="dk1"/>
              </a:buClr>
              <a:buSzPts val="1100"/>
              <a:buFont typeface="Arial"/>
              <a:buNone/>
            </a:pPr>
            <a:endParaRPr sz="1700" b="1" dirty="0">
              <a:solidFill>
                <a:schemeClr val="tx1"/>
              </a:solidFill>
            </a:endParaRPr>
          </a:p>
        </p:txBody>
      </p:sp>
      <p:sp>
        <p:nvSpPr>
          <p:cNvPr id="73" name="Google Shape;73;p14"/>
          <p:cNvSpPr txBox="1">
            <a:spLocks noGrp="1"/>
          </p:cNvSpPr>
          <p:nvPr>
            <p:ph type="body" idx="1"/>
          </p:nvPr>
        </p:nvSpPr>
        <p:spPr>
          <a:xfrm>
            <a:off x="868211" y="1394160"/>
            <a:ext cx="3543300" cy="3012739"/>
          </a:xfrm>
          <a:prstGeom prst="rect">
            <a:avLst/>
          </a:prstGeom>
        </p:spPr>
        <p:txBody>
          <a:bodyPr spcFirstLastPara="1" wrap="square" lIns="91425" tIns="91425" rIns="91425" bIns="91425" anchor="t" anchorCtr="0">
            <a:noAutofit/>
          </a:bodyPr>
          <a:lstStyle/>
          <a:p>
            <a:pPr rtl="0"/>
            <a:r>
              <a:rPr lang="en-GB" sz="1700" dirty="0">
                <a:solidFill>
                  <a:schemeClr val="tx1"/>
                </a:solidFill>
              </a:rPr>
              <a:t>These slides will allow you to reflect on the past year. How did the past year go and what are your personal and family goals for the next year?</a:t>
            </a:r>
          </a:p>
          <a:p>
            <a:pPr rtl="0"/>
            <a:r>
              <a:rPr lang="en-GB" sz="1700" dirty="0">
                <a:solidFill>
                  <a:schemeClr val="tx1"/>
                </a:solidFill>
              </a:rPr>
              <a:t>To do this as a personal activity, you will need around 1-2 hours. To run this as a group workshop, see the next slide. </a:t>
            </a:r>
          </a:p>
          <a:p>
            <a:pPr marL="114300" indent="0" rtl="0">
              <a:buNone/>
            </a:pPr>
            <a:endParaRPr lang="en-GB" sz="1700" dirty="0">
              <a:solidFill>
                <a:schemeClr val="tx1"/>
              </a:solidFill>
            </a:endParaRPr>
          </a:p>
          <a:p>
            <a:pPr marL="0" lvl="0" indent="0" algn="l" rtl="0">
              <a:spcBef>
                <a:spcPts val="600"/>
              </a:spcBef>
              <a:spcAft>
                <a:spcPts val="0"/>
              </a:spcAft>
              <a:buClr>
                <a:schemeClr val="dk1"/>
              </a:buClr>
              <a:buSzPts val="1100"/>
              <a:buFont typeface="Arial"/>
              <a:buNone/>
            </a:pPr>
            <a:endParaRPr sz="1700" dirty="0">
              <a:solidFill>
                <a:schemeClr val="tx1"/>
              </a:solidFill>
            </a:endParaRPr>
          </a:p>
        </p:txBody>
      </p:sp>
      <p:sp>
        <p:nvSpPr>
          <p:cNvPr id="75" name="Google Shape;75;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585307"/>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best thing about being part of your family?</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BFFD572D-2B53-49B9-A051-79ABD0DE48E8}"/>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46098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one thing would you like to change about your family?</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15DD24C3-765C-44F1-B568-17088709AB44}"/>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58315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Is there anyone you need to apologise to in your family?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10" name="TextBox 9">
            <a:extLst>
              <a:ext uri="{FF2B5EF4-FFF2-40B4-BE49-F238E27FC236}">
                <a16:creationId xmlns:a16="http://schemas.microsoft.com/office/drawing/2014/main" id="{5ECFCB59-9064-4059-B4BC-DD297BA4308E}"/>
              </a:ext>
            </a:extLst>
          </p:cNvPr>
          <p:cNvSpPr txBox="1"/>
          <p:nvPr/>
        </p:nvSpPr>
        <p:spPr>
          <a:xfrm>
            <a:off x="4641669" y="4277977"/>
            <a:ext cx="3962731" cy="369332"/>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Apologise and ask Allah to forgive you</a:t>
            </a:r>
          </a:p>
        </p:txBody>
      </p:sp>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For immediate &amp; extended family members, make a note to apologise </a:t>
            </a:r>
          </a:p>
        </p:txBody>
      </p:sp>
    </p:spTree>
    <p:extLst>
      <p:ext uri="{BB962C8B-B14F-4D97-AF65-F5344CB8AC3E}">
        <p14:creationId xmlns:p14="http://schemas.microsoft.com/office/powerpoint/2010/main" val="263488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5375" y="1044164"/>
            <a:ext cx="6773475"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new goal do you want to set yourself to become a better family member?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681925" y="3471663"/>
            <a:ext cx="7811145"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Set one goal for immediate family and one separate goal for extended family.</a:t>
            </a:r>
          </a:p>
          <a:p>
            <a:r>
              <a:rPr lang="en-GB" dirty="0"/>
              <a:t>Note these goals down on your Goal Sheet (#6) or </a:t>
            </a:r>
            <a:r>
              <a:rPr lang="en-GB" dirty="0">
                <a:solidFill>
                  <a:schemeClr val="bg1"/>
                </a:solidFill>
                <a:highlight>
                  <a:srgbClr val="00699C"/>
                </a:highlight>
              </a:rPr>
              <a:t>highlight</a:t>
            </a:r>
            <a:r>
              <a:rPr lang="en-GB" dirty="0"/>
              <a:t> them in your journal.</a:t>
            </a:r>
          </a:p>
          <a:p>
            <a:endParaRPr lang="en-GB" dirty="0"/>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4727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44164"/>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Think of three activities you would love to do as a family in the next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63417"/>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these down on your family goal sheet as three separate goals or </a:t>
            </a:r>
            <a:r>
              <a:rPr lang="en-GB" sz="1800" dirty="0">
                <a:solidFill>
                  <a:schemeClr val="bg1"/>
                </a:solidFill>
                <a:highlight>
                  <a:srgbClr val="00699C"/>
                </a:highlight>
              </a:rPr>
              <a:t>highlight</a:t>
            </a:r>
            <a:r>
              <a:rPr lang="en-GB" sz="1800" dirty="0"/>
              <a:t> them in your journal. </a:t>
            </a:r>
          </a:p>
          <a:p>
            <a:r>
              <a:rPr lang="en-GB" sz="1800" dirty="0"/>
              <a:t>Remember to discuss them with your family before you finalise. </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154392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99185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Work/School</a:t>
            </a:r>
            <a:endParaRPr dirty="0"/>
          </a:p>
        </p:txBody>
      </p:sp>
      <p:sp>
        <p:nvSpPr>
          <p:cNvPr id="93" name="Google Shape;93;p16"/>
          <p:cNvSpPr txBox="1">
            <a:spLocks noGrp="1"/>
          </p:cNvSpPr>
          <p:nvPr>
            <p:ph type="subTitle" idx="1"/>
          </p:nvPr>
        </p:nvSpPr>
        <p:spPr>
          <a:xfrm>
            <a:off x="334818" y="3151650"/>
            <a:ext cx="7772400" cy="784800"/>
          </a:xfrm>
          <a:prstGeom prst="rect">
            <a:avLst/>
          </a:prstGeom>
        </p:spPr>
        <p:txBody>
          <a:bodyPr spcFirstLastPara="1" wrap="square" lIns="91425" tIns="91425" rIns="91425" bIns="91425" anchor="t" anchorCtr="0">
            <a:noAutofit/>
          </a:bodyPr>
          <a:lstStyle/>
          <a:p>
            <a:r>
              <a:rPr lang="en-GB" dirty="0"/>
              <a:t>   </a:t>
            </a:r>
            <a:r>
              <a:rPr lang="en-GB" dirty="0">
                <a:solidFill>
                  <a:schemeClr val="bg2">
                    <a:lumMod val="25000"/>
                    <a:lumOff val="75000"/>
                  </a:schemeClr>
                </a:solidFill>
              </a:rPr>
              <a:t>Greed leads to decrease in blessings, while contentment and gratitude lead to increase in blessings</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4</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02991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most enjoyable part of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861C9035-3F56-4FFD-A098-9E402DD6D183}"/>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60310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did you enjoy the least of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DD03A02E-9736-4056-BB44-7EF3BC36FBFE}"/>
              </a:ext>
            </a:extLst>
          </p:cNvPr>
          <p:cNvSpPr txBox="1"/>
          <p:nvPr/>
        </p:nvSpPr>
        <p:spPr>
          <a:xfrm>
            <a:off x="3112655" y="4305303"/>
            <a:ext cx="5491745"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‘All praise is for Allah in every situation’.</a:t>
            </a:r>
          </a:p>
        </p:txBody>
      </p:sp>
    </p:spTree>
    <p:extLst>
      <p:ext uri="{BB962C8B-B14F-4D97-AF65-F5344CB8AC3E}">
        <p14:creationId xmlns:p14="http://schemas.microsoft.com/office/powerpoint/2010/main" val="121690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is the most important thing you learnt from work/school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38</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D532DADD-A74B-4C2A-9C9A-207BABDDB7D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095226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196201"/>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did you find the most challenging or difficult this year at work/school?</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4" name="TextBox 3">
            <a:extLst>
              <a:ext uri="{FF2B5EF4-FFF2-40B4-BE49-F238E27FC236}">
                <a16:creationId xmlns:a16="http://schemas.microsoft.com/office/drawing/2014/main" id="{80292F33-CB3C-8F25-D0B2-01E4DDA72839}"/>
              </a:ext>
            </a:extLst>
          </p:cNvPr>
          <p:cNvSpPr txBox="1"/>
          <p:nvPr/>
        </p:nvSpPr>
        <p:spPr>
          <a:xfrm>
            <a:off x="3112655" y="4305303"/>
            <a:ext cx="5491745"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‘All praise is for Allah in every situation’.</a:t>
            </a:r>
          </a:p>
        </p:txBody>
      </p:sp>
    </p:spTree>
    <p:extLst>
      <p:ext uri="{BB962C8B-B14F-4D97-AF65-F5344CB8AC3E}">
        <p14:creationId xmlns:p14="http://schemas.microsoft.com/office/powerpoint/2010/main" val="221784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68211" y="481901"/>
            <a:ext cx="6866100" cy="16491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chemeClr val="accent1"/>
                </a:solidFill>
              </a:rPr>
              <a:t>Workshop Instructions</a:t>
            </a:r>
            <a:endParaRPr lang="en-GB" sz="4800" dirty="0">
              <a:solidFill>
                <a:schemeClr val="accent1"/>
              </a:solidFill>
            </a:endParaRPr>
          </a:p>
        </p:txBody>
      </p:sp>
      <p:sp>
        <p:nvSpPr>
          <p:cNvPr id="72" name="Google Shape;72;p14"/>
          <p:cNvSpPr txBox="1">
            <a:spLocks noGrp="1"/>
          </p:cNvSpPr>
          <p:nvPr>
            <p:ph type="body" idx="2"/>
          </p:nvPr>
        </p:nvSpPr>
        <p:spPr>
          <a:xfrm>
            <a:off x="4678684" y="1339301"/>
            <a:ext cx="3543300" cy="2153700"/>
          </a:xfrm>
          <a:prstGeom prst="rect">
            <a:avLst/>
          </a:prstGeom>
        </p:spPr>
        <p:txBody>
          <a:bodyPr spcFirstLastPara="1" wrap="square" lIns="91425" tIns="91425" rIns="91425" bIns="91425" anchor="t" anchorCtr="0">
            <a:noAutofit/>
          </a:bodyPr>
          <a:lstStyle/>
          <a:p>
            <a:pPr indent="-457200">
              <a:buFont typeface="+mj-lt"/>
              <a:buAutoNum type="arabicPeriod" startAt="4"/>
            </a:pPr>
            <a:r>
              <a:rPr lang="en-GB" sz="1300" dirty="0"/>
              <a:t>Ideally run this as a silent workshop, so the lead can move through the slides silently. Ask participants beforehand to bring with them their journal/paper &amp; a pen. </a:t>
            </a:r>
          </a:p>
          <a:p>
            <a:pPr marL="457200" indent="-457200" rtl="0">
              <a:buAutoNum type="arabicPeriod" startAt="4"/>
            </a:pPr>
            <a:r>
              <a:rPr lang="en-GB" sz="1300" dirty="0"/>
              <a:t>Go through the PPT. Allow participants to read each question. And then put the timer on for 2 min for each question. Give everyone this 2 min to reflect on their own responses to the question &amp; jot notes in their own journal/paper or goal sheet. </a:t>
            </a:r>
          </a:p>
          <a:p>
            <a:pPr marL="0" indent="0">
              <a:buNone/>
            </a:pPr>
            <a:r>
              <a:rPr lang="en-GB" sz="1300" dirty="0"/>
              <a:t>	</a:t>
            </a:r>
            <a:r>
              <a:rPr lang="en-GB" sz="1200" i="1" dirty="0"/>
              <a:t>(Feel free to delete/skip slides that 	may not be appropriate)</a:t>
            </a:r>
          </a:p>
          <a:p>
            <a:pPr marL="0" indent="0" rtl="0">
              <a:buNone/>
            </a:pPr>
            <a:endParaRPr lang="en-GB" sz="1300" dirty="0"/>
          </a:p>
          <a:p>
            <a:pPr marL="0" lvl="0" indent="0" algn="l" rtl="0">
              <a:spcBef>
                <a:spcPts val="600"/>
              </a:spcBef>
              <a:spcAft>
                <a:spcPts val="0"/>
              </a:spcAft>
              <a:buClr>
                <a:schemeClr val="dk1"/>
              </a:buClr>
              <a:buSzPts val="1100"/>
              <a:buFont typeface="Arial"/>
              <a:buNone/>
            </a:pPr>
            <a:endParaRPr sz="1300" b="1" dirty="0">
              <a:solidFill>
                <a:srgbClr val="434343"/>
              </a:solidFill>
            </a:endParaRPr>
          </a:p>
        </p:txBody>
      </p:sp>
      <p:sp>
        <p:nvSpPr>
          <p:cNvPr id="73" name="Google Shape;73;p14"/>
          <p:cNvSpPr txBox="1">
            <a:spLocks noGrp="1"/>
          </p:cNvSpPr>
          <p:nvPr>
            <p:ph type="body" idx="1"/>
          </p:nvPr>
        </p:nvSpPr>
        <p:spPr>
          <a:xfrm>
            <a:off x="922018" y="1339301"/>
            <a:ext cx="3543300" cy="3322297"/>
          </a:xfrm>
          <a:prstGeom prst="rect">
            <a:avLst/>
          </a:prstGeom>
        </p:spPr>
        <p:txBody>
          <a:bodyPr spcFirstLastPara="1" wrap="square" lIns="91425" tIns="91425" rIns="91425" bIns="91425" anchor="t" anchorCtr="0">
            <a:noAutofit/>
          </a:bodyPr>
          <a:lstStyle/>
          <a:p>
            <a:pPr marL="457200" indent="-457200" rtl="0">
              <a:buAutoNum type="arabicPeriod"/>
            </a:pPr>
            <a:r>
              <a:rPr lang="en-GB" sz="1300" dirty="0"/>
              <a:t>Appoint a lead to facilitate this workshop (around 2 hours)</a:t>
            </a:r>
          </a:p>
          <a:p>
            <a:pPr marL="457200" indent="-457200" rtl="0">
              <a:buAutoNum type="arabicPeriod"/>
            </a:pPr>
            <a:r>
              <a:rPr lang="en-GB" sz="1300" dirty="0"/>
              <a:t>Print off the new goals sheets (Slides 56 &amp; 57) for each participant before hand (If you are running this as a family, we recommend you use the Family Reflections slide set on the lifewithAllah.com website). </a:t>
            </a:r>
          </a:p>
          <a:p>
            <a:pPr marL="457200" indent="-457200" rtl="0">
              <a:buAutoNum type="arabicPeriod"/>
            </a:pPr>
            <a:r>
              <a:rPr lang="en-GB" sz="1300" dirty="0"/>
              <a:t>Start with Bismillah and explain to participants how you will run this workshop. Remind them to thank Allah as they reflect on the different blessings and ask for forgiveness where appropriate</a:t>
            </a:r>
          </a:p>
          <a:p>
            <a:pPr marL="0" lvl="0" indent="0" algn="l" rtl="0">
              <a:spcBef>
                <a:spcPts val="600"/>
              </a:spcBef>
              <a:spcAft>
                <a:spcPts val="0"/>
              </a:spcAft>
              <a:buClr>
                <a:schemeClr val="dk1"/>
              </a:buClr>
              <a:buSzPts val="1100"/>
              <a:buFont typeface="Arial"/>
              <a:buNone/>
            </a:pPr>
            <a:endParaRPr sz="1300" dirty="0"/>
          </a:p>
        </p:txBody>
      </p:sp>
      <p:sp>
        <p:nvSpPr>
          <p:cNvPr id="75" name="Google Shape;75;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7189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5375" y="888521"/>
            <a:ext cx="6773475"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new consistent thing can you do next year to do better at school/work?</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25975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(#7) or </a:t>
            </a:r>
            <a:r>
              <a:rPr lang="en-GB" dirty="0">
                <a:solidFill>
                  <a:schemeClr val="bg1"/>
                </a:solidFill>
                <a:highlight>
                  <a:srgbClr val="00699C"/>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2747892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789865"/>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Friendship</a:t>
            </a:r>
            <a:endParaRPr dirty="0"/>
          </a:p>
        </p:txBody>
      </p:sp>
      <p:sp>
        <p:nvSpPr>
          <p:cNvPr id="93" name="Google Shape;93;p16"/>
          <p:cNvSpPr txBox="1">
            <a:spLocks noGrp="1"/>
          </p:cNvSpPr>
          <p:nvPr>
            <p:ph type="subTitle" idx="1"/>
          </p:nvPr>
        </p:nvSpPr>
        <p:spPr>
          <a:xfrm>
            <a:off x="325580" y="3029728"/>
            <a:ext cx="7772400" cy="784800"/>
          </a:xfrm>
          <a:prstGeom prst="rect">
            <a:avLst/>
          </a:prstGeom>
        </p:spPr>
        <p:txBody>
          <a:bodyPr spcFirstLastPara="1" wrap="square" lIns="91425" tIns="91425" rIns="91425" bIns="91425" anchor="t" anchorCtr="0">
            <a:noAutofit/>
          </a:bodyPr>
          <a:lstStyle/>
          <a:p>
            <a:r>
              <a:rPr lang="en-GB" dirty="0">
                <a:solidFill>
                  <a:schemeClr val="bg2">
                    <a:lumMod val="25000"/>
                    <a:lumOff val="75000"/>
                  </a:schemeClr>
                </a:solidFill>
              </a:rPr>
              <a:t>   A true friend is one who mentions Allah to you, in your presence; and mentions you to Allah, in your absence.</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5</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259250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Which good friend did you make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Box 7">
            <a:extLst>
              <a:ext uri="{FF2B5EF4-FFF2-40B4-BE49-F238E27FC236}">
                <a16:creationId xmlns:a16="http://schemas.microsoft.com/office/drawing/2014/main" id="{8CA39261-E78C-4A9E-B4BE-BE198731AD1C}"/>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66394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What was the best way you helped a friend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7B10E5C8-BA00-47AA-8498-A2A4784A7A00}"/>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609429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Did you harm any of your friends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8"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Don’t share the answer to this questions with others.</a:t>
            </a:r>
          </a:p>
          <a:p>
            <a:r>
              <a:rPr lang="en-GB" dirty="0"/>
              <a:t>Make a note to apologise to them instead.</a:t>
            </a:r>
          </a:p>
        </p:txBody>
      </p:sp>
      <p:sp>
        <p:nvSpPr>
          <p:cNvPr id="7" name="TextBox 6">
            <a:extLst>
              <a:ext uri="{FF2B5EF4-FFF2-40B4-BE49-F238E27FC236}">
                <a16:creationId xmlns:a16="http://schemas.microsoft.com/office/drawing/2014/main" id="{0E9371BE-458C-4C44-98CF-6C18DF874D60}"/>
              </a:ext>
            </a:extLst>
          </p:cNvPr>
          <p:cNvSpPr txBox="1"/>
          <p:nvPr/>
        </p:nvSpPr>
        <p:spPr>
          <a:xfrm>
            <a:off x="4946469" y="4327533"/>
            <a:ext cx="3657931" cy="646331"/>
          </a:xfrm>
          <a:prstGeom prst="rect">
            <a:avLst/>
          </a:prstGeom>
          <a:noFill/>
        </p:spPr>
        <p:txBody>
          <a:bodyPr wrap="square">
            <a:spAutoFit/>
          </a:bodyPr>
          <a:lstStyle>
            <a:defPPr marR="0" lvl="0" algn="l" rtl="0">
              <a:lnSpc>
                <a:spcPct val="100000"/>
              </a:lnSpc>
              <a:spcBef>
                <a:spcPts val="0"/>
              </a:spcBef>
              <a:spcAft>
                <a:spcPts val="0"/>
              </a:spcAft>
            </a:defPPr>
            <a:lvl1pPr algn="r">
              <a:defRPr sz="1800" i="1">
                <a:solidFill>
                  <a:schemeClr val="accent1"/>
                </a:solidFill>
                <a:latin typeface="Gentium Basic" panose="020B0604020202020204" charset="0"/>
                <a:ea typeface="Source Serif Pro SemiBold" panose="02040703050405020204" pitchFamily="18" charset="0"/>
                <a:cs typeface="Dubai Medium" panose="020B0603030403030204" pitchFamily="34" charset="-78"/>
              </a:defRPr>
            </a:lvl1pPr>
          </a:lstStyle>
          <a:p>
            <a:r>
              <a:rPr lang="en-GB" dirty="0"/>
              <a:t>Apologise and ask Allah to forgive you</a:t>
            </a:r>
          </a:p>
          <a:p>
            <a:endParaRPr lang="en-GB" dirty="0"/>
          </a:p>
        </p:txBody>
      </p:sp>
    </p:spTree>
    <p:extLst>
      <p:ext uri="{BB962C8B-B14F-4D97-AF65-F5344CB8AC3E}">
        <p14:creationId xmlns:p14="http://schemas.microsoft.com/office/powerpoint/2010/main" val="1353603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640426" y="888521"/>
            <a:ext cx="747884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thing will you improve/change within yourself to be a better friend?</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45</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957788" y="325975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(#8) or </a:t>
            </a:r>
            <a:r>
              <a:rPr lang="en-GB" dirty="0">
                <a:solidFill>
                  <a:schemeClr val="bg1"/>
                </a:solidFill>
                <a:highlight>
                  <a:srgbClr val="00699C"/>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4709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799" y="1789865"/>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Neighbours</a:t>
            </a:r>
            <a:endParaRPr dirty="0"/>
          </a:p>
        </p:txBody>
      </p:sp>
      <p:sp>
        <p:nvSpPr>
          <p:cNvPr id="93" name="Google Shape;93;p16"/>
          <p:cNvSpPr txBox="1">
            <a:spLocks noGrp="1"/>
          </p:cNvSpPr>
          <p:nvPr>
            <p:ph type="subTitle" idx="1"/>
          </p:nvPr>
        </p:nvSpPr>
        <p:spPr>
          <a:xfrm>
            <a:off x="297871" y="2949665"/>
            <a:ext cx="7772400" cy="784800"/>
          </a:xfrm>
          <a:prstGeom prst="rect">
            <a:avLst/>
          </a:prstGeom>
        </p:spPr>
        <p:txBody>
          <a:bodyPr spcFirstLastPara="1" wrap="square" lIns="91425" tIns="91425" rIns="91425" bIns="91425" anchor="t" anchorCtr="0">
            <a:noAutofit/>
          </a:bodyPr>
          <a:lstStyle/>
          <a:p>
            <a:r>
              <a:rPr lang="en-GB" dirty="0"/>
              <a:t>   </a:t>
            </a:r>
            <a:r>
              <a:rPr lang="en-GB" dirty="0">
                <a:solidFill>
                  <a:schemeClr val="bg2">
                    <a:lumMod val="25000"/>
                    <a:lumOff val="75000"/>
                  </a:schemeClr>
                </a:solidFill>
              </a:rPr>
              <a:t>“Whoever believes in Allah and the Last Day, let him honour his neighbour” – Prophet Muhammad </a:t>
            </a:r>
            <a:r>
              <a:rPr lang="ar-SA" dirty="0">
                <a:solidFill>
                  <a:schemeClr val="bg2">
                    <a:lumMod val="25000"/>
                    <a:lumOff val="75000"/>
                  </a:schemeClr>
                </a:solidFill>
              </a:rPr>
              <a:t>ﷺ </a:t>
            </a:r>
            <a:r>
              <a:rPr lang="en-GB" dirty="0">
                <a:solidFill>
                  <a:schemeClr val="bg2">
                    <a:lumMod val="25000"/>
                    <a:lumOff val="75000"/>
                  </a:schemeClr>
                </a:solidFill>
              </a:rPr>
              <a:t> </a:t>
            </a:r>
            <a:r>
              <a:rPr lang="en-GB" sz="1800" dirty="0">
                <a:solidFill>
                  <a:schemeClr val="bg2">
                    <a:lumMod val="25000"/>
                    <a:lumOff val="75000"/>
                  </a:schemeClr>
                </a:solidFill>
              </a:rPr>
              <a:t>(Muslim)</a:t>
            </a:r>
            <a:endParaRPr lang="en-GB" dirty="0">
              <a:solidFill>
                <a:schemeClr val="bg2">
                  <a:lumMod val="25000"/>
                  <a:lumOff val="75000"/>
                </a:schemeClr>
              </a:solidFill>
            </a:endParaRP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6</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651661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283750"/>
            <a:ext cx="6593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Think of one kind thing you did for your neighbour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47</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TextBox 5">
            <a:extLst>
              <a:ext uri="{FF2B5EF4-FFF2-40B4-BE49-F238E27FC236}">
                <a16:creationId xmlns:a16="http://schemas.microsoft.com/office/drawing/2014/main" id="{2E8DD7A2-D1A3-4A3E-880C-D82276C831F2}"/>
              </a:ext>
            </a:extLst>
          </p:cNvPr>
          <p:cNvSpPr txBox="1"/>
          <p:nvPr/>
        </p:nvSpPr>
        <p:spPr>
          <a:xfrm>
            <a:off x="4050792" y="4322721"/>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155715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888521"/>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kind thing can you do for a neighbour this coming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48</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4716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Note this goal down on your Goal Sheet (#9) or </a:t>
            </a:r>
            <a:r>
              <a:rPr lang="en-GB" sz="1800" dirty="0">
                <a:solidFill>
                  <a:schemeClr val="bg1"/>
                </a:solidFill>
                <a:highlight>
                  <a:srgbClr val="00699C"/>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951455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Masjid, Community &amp; Ummah</a:t>
            </a:r>
            <a:endParaRPr dirty="0"/>
          </a:p>
        </p:txBody>
      </p:sp>
      <p:sp>
        <p:nvSpPr>
          <p:cNvPr id="93" name="Google Shape;93;p16"/>
          <p:cNvSpPr txBox="1">
            <a:spLocks noGrp="1"/>
          </p:cNvSpPr>
          <p:nvPr>
            <p:ph type="subTitle" idx="1"/>
          </p:nvPr>
        </p:nvSpPr>
        <p:spPr>
          <a:xfrm>
            <a:off x="685799" y="3339793"/>
            <a:ext cx="7772400" cy="784800"/>
          </a:xfrm>
          <a:prstGeom prst="rect">
            <a:avLst/>
          </a:prstGeom>
        </p:spPr>
        <p:txBody>
          <a:bodyPr spcFirstLastPara="1" wrap="square" lIns="91425" tIns="91425" rIns="91425" bIns="91425" anchor="t" anchorCtr="0">
            <a:noAutofit/>
          </a:bodyPr>
          <a:lstStyle/>
          <a:p>
            <a:r>
              <a:rPr lang="en-GB" dirty="0">
                <a:solidFill>
                  <a:schemeClr val="bg2">
                    <a:lumMod val="25000"/>
                    <a:lumOff val="75000"/>
                  </a:schemeClr>
                </a:solidFill>
              </a:rPr>
              <a:t>Believers are one body in compassion</a:t>
            </a: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7</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341636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5600" dirty="0"/>
              <a:t>Relationship with Allah</a:t>
            </a:r>
            <a:endParaRPr sz="5600" dirty="0"/>
          </a:p>
        </p:txBody>
      </p:sp>
      <p:sp>
        <p:nvSpPr>
          <p:cNvPr id="93" name="Google Shape;93;p1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r>
              <a:rPr lang="en-GB" sz="3200" dirty="0">
                <a:solidFill>
                  <a:schemeClr val="bg2">
                    <a:lumMod val="25000"/>
                    <a:lumOff val="75000"/>
                  </a:schemeClr>
                </a:solidFill>
              </a:rPr>
              <a:t>When we repair our relationship with Allah, He repairs everything else for us. </a:t>
            </a:r>
          </a:p>
          <a:p>
            <a:pPr marL="0" lvl="0" indent="0" algn="l" rtl="0">
              <a:spcBef>
                <a:spcPts val="0"/>
              </a:spcBef>
              <a:spcAft>
                <a:spcPts val="0"/>
              </a:spcAft>
              <a:buNone/>
            </a:pPr>
            <a:endParaRPr lang="en-GB" sz="1600" dirty="0"/>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1</a:t>
            </a:r>
            <a:endParaRPr sz="9600" dirty="0">
              <a:solidFill>
                <a:schemeClr val="bg1"/>
              </a:solidFill>
              <a:latin typeface="Raleway Thin"/>
              <a:ea typeface="Raleway Thin"/>
              <a:cs typeface="Raleway Thin"/>
              <a:sym typeface="Raleway Th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How did you benefit from your local community/masjid this year?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50</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6" name="Subtitle 2">
            <a:extLst>
              <a:ext uri="{FF2B5EF4-FFF2-40B4-BE49-F238E27FC236}">
                <a16:creationId xmlns:a16="http://schemas.microsoft.com/office/drawing/2014/main" id="{FE833779-5552-4AFE-828A-B546138F5E68}"/>
              </a:ext>
            </a:extLst>
          </p:cNvPr>
          <p:cNvSpPr txBox="1">
            <a:spLocks/>
          </p:cNvSpPr>
          <p:nvPr/>
        </p:nvSpPr>
        <p:spPr>
          <a:xfrm>
            <a:off x="957787" y="3302027"/>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down three ways</a:t>
            </a:r>
          </a:p>
        </p:txBody>
      </p:sp>
      <p:sp>
        <p:nvSpPr>
          <p:cNvPr id="8" name="TextBox 7">
            <a:extLst>
              <a:ext uri="{FF2B5EF4-FFF2-40B4-BE49-F238E27FC236}">
                <a16:creationId xmlns:a16="http://schemas.microsoft.com/office/drawing/2014/main" id="{ED7FD878-73E0-41E7-8FEB-A11FA87B772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3416437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specific thing did you do to help your community/masjid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51</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16F0B3BD-1B0B-4287-BD39-18C6187A1A5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4228966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59224" y="888521"/>
            <a:ext cx="690962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thing can you do this coming year to help your local community/masjid?</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52</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8" y="3350969"/>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(#10) or </a:t>
            </a:r>
            <a:r>
              <a:rPr lang="en-GB" dirty="0">
                <a:solidFill>
                  <a:schemeClr val="bg1"/>
                </a:solidFill>
                <a:highlight>
                  <a:srgbClr val="00699C"/>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25247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091096" y="1033232"/>
            <a:ext cx="6993361"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one specific thing did you do to help the wider Muslim ummah this year? </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53</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8" name="TextBox 7">
            <a:extLst>
              <a:ext uri="{FF2B5EF4-FFF2-40B4-BE49-F238E27FC236}">
                <a16:creationId xmlns:a16="http://schemas.microsoft.com/office/drawing/2014/main" id="{16F0B3BD-1B0B-4287-BD39-18C6187A1A57}"/>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838732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959224" y="888521"/>
            <a:ext cx="6909626"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one thing can you do this coming year to help the wider Muslim ummah?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54</a:t>
            </a:fld>
            <a:endParaRP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696685" y="3350969"/>
            <a:ext cx="7724503"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8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Note this goal down on your Goal Sheet (#11) or </a:t>
            </a:r>
            <a:r>
              <a:rPr lang="en-GB" dirty="0">
                <a:solidFill>
                  <a:schemeClr val="bg1"/>
                </a:solidFill>
                <a:highlight>
                  <a:srgbClr val="00699C"/>
                </a:highlight>
              </a:rPr>
              <a:t>highlight</a:t>
            </a:r>
            <a:r>
              <a:rPr lang="en-GB"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654005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461074" y="429770"/>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5400" dirty="0"/>
              <a:t>Finalise your new goals</a:t>
            </a:r>
            <a:endParaRPr sz="5400" dirty="0"/>
          </a:p>
        </p:txBody>
      </p:sp>
      <p:sp>
        <p:nvSpPr>
          <p:cNvPr id="93" name="Google Shape;93;p16"/>
          <p:cNvSpPr txBox="1">
            <a:spLocks noGrp="1"/>
          </p:cNvSpPr>
          <p:nvPr>
            <p:ph type="subTitle" idx="1"/>
          </p:nvPr>
        </p:nvSpPr>
        <p:spPr>
          <a:xfrm>
            <a:off x="585060" y="1589569"/>
            <a:ext cx="7772400" cy="3067671"/>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800" dirty="0">
                <a:solidFill>
                  <a:schemeClr val="bg1"/>
                </a:solidFill>
              </a:rPr>
              <a:t>You have set 11 goals during this </a:t>
            </a:r>
            <a:r>
              <a:rPr lang="en-GB" sz="1800" dirty="0"/>
              <a:t>workshop/activity</a:t>
            </a:r>
            <a:r>
              <a:rPr lang="en-GB" sz="1800" dirty="0">
                <a:solidFill>
                  <a:schemeClr val="bg1"/>
                </a:solidFill>
              </a:rPr>
              <a:t>.</a:t>
            </a:r>
          </a:p>
          <a:p>
            <a:pPr>
              <a:buFont typeface="Arial" panose="020B0604020202020204" pitchFamily="34" charset="0"/>
              <a:buChar char="•"/>
            </a:pPr>
            <a:endParaRPr lang="en-GB" sz="1800" dirty="0">
              <a:solidFill>
                <a:schemeClr val="bg1"/>
              </a:solidFill>
            </a:endParaRPr>
          </a:p>
          <a:p>
            <a:pPr>
              <a:buFont typeface="Arial" panose="020B0604020202020204" pitchFamily="34" charset="0"/>
              <a:buChar char="•"/>
            </a:pPr>
            <a:r>
              <a:rPr lang="en-GB" sz="1800" dirty="0">
                <a:solidFill>
                  <a:schemeClr val="bg1"/>
                </a:solidFill>
              </a:rPr>
              <a:t>If you used the template provided you are almost done alhamdulillah.</a:t>
            </a:r>
          </a:p>
          <a:p>
            <a:pPr marL="114300" indent="0"/>
            <a:endParaRPr lang="en-GB" sz="1800" dirty="0">
              <a:solidFill>
                <a:schemeClr val="bg1"/>
              </a:solidFill>
            </a:endParaRPr>
          </a:p>
          <a:p>
            <a:pPr>
              <a:buFont typeface="Arial" panose="020B0604020202020204" pitchFamily="34" charset="0"/>
              <a:buChar char="•"/>
            </a:pPr>
            <a:r>
              <a:rPr lang="en-GB" sz="1800" dirty="0">
                <a:solidFill>
                  <a:schemeClr val="bg1"/>
                </a:solidFill>
              </a:rPr>
              <a:t>For those that didn’t use the template, copy all the new goals you highlighted in your journal onto one page (or you can use the next page as a template if you wish). </a:t>
            </a:r>
          </a:p>
          <a:p>
            <a:pPr>
              <a:buFont typeface="Arial" panose="020B0604020202020204" pitchFamily="34" charset="0"/>
              <a:buChar char="•"/>
            </a:pPr>
            <a:endParaRPr lang="en-GB" sz="1800" dirty="0">
              <a:solidFill>
                <a:schemeClr val="bg1"/>
              </a:solidFill>
            </a:endParaRPr>
          </a:p>
          <a:p>
            <a:pPr>
              <a:buFont typeface="Arial" panose="020B0604020202020204" pitchFamily="34" charset="0"/>
              <a:buChar char="•"/>
            </a:pPr>
            <a:r>
              <a:rPr lang="en-GB" sz="1800" dirty="0">
                <a:solidFill>
                  <a:schemeClr val="bg1"/>
                </a:solidFill>
              </a:rPr>
              <a:t>Stick your new goals in a place where you are easily reminded of them! The family goals can be stuck on the fridge </a:t>
            </a:r>
            <a:r>
              <a:rPr lang="en-GB" sz="1800" dirty="0">
                <a:solidFill>
                  <a:schemeClr val="bg1"/>
                </a:solidFill>
                <a:sym typeface="Wingdings" panose="05000000000000000000" pitchFamily="2" charset="2"/>
              </a:rPr>
              <a:t></a:t>
            </a:r>
            <a:endParaRPr lang="en-GB" sz="1800" dirty="0">
              <a:solidFill>
                <a:schemeClr val="bg1"/>
              </a:solidFill>
            </a:endParaRPr>
          </a:p>
          <a:p>
            <a:endParaRPr lang="en-GB" sz="1800" dirty="0">
              <a:solidFill>
                <a:schemeClr val="bg1"/>
              </a:solidFill>
            </a:endParaRPr>
          </a:p>
        </p:txBody>
      </p:sp>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chemeClr val="bg1"/>
                </a:solidFill>
                <a:latin typeface="Raleway Thin"/>
                <a:ea typeface="Raleway Thin"/>
                <a:cs typeface="Raleway Thin"/>
                <a:sym typeface="Raleway Thin"/>
              </a:rPr>
              <a:t>8</a:t>
            </a:r>
            <a:endParaRPr sz="9600" dirty="0">
              <a:solidFill>
                <a:schemeClr val="bg1"/>
              </a:solidFill>
              <a:latin typeface="Raleway Thin"/>
              <a:ea typeface="Raleway Thin"/>
              <a:cs typeface="Raleway Thin"/>
              <a:sym typeface="Raleway Thin"/>
            </a:endParaRPr>
          </a:p>
        </p:txBody>
      </p:sp>
    </p:spTree>
    <p:extLst>
      <p:ext uri="{BB962C8B-B14F-4D97-AF65-F5344CB8AC3E}">
        <p14:creationId xmlns:p14="http://schemas.microsoft.com/office/powerpoint/2010/main" val="550680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0"/>
        <p:cNvGrpSpPr/>
        <p:nvPr/>
      </p:nvGrpSpPr>
      <p:grpSpPr>
        <a:xfrm>
          <a:off x="0" y="0"/>
          <a:ext cx="0" cy="0"/>
          <a:chOff x="0" y="0"/>
          <a:chExt cx="0" cy="0"/>
        </a:xfrm>
      </p:grpSpPr>
      <p:sp>
        <p:nvSpPr>
          <p:cNvPr id="531" name="Google Shape;531;p43"/>
          <p:cNvSpPr txBox="1">
            <a:spLocks noGrp="1"/>
          </p:cNvSpPr>
          <p:nvPr>
            <p:ph type="title" idx="4294967295"/>
          </p:nvPr>
        </p:nvSpPr>
        <p:spPr>
          <a:xfrm>
            <a:off x="262200" y="0"/>
            <a:ext cx="86196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solidFill>
                  <a:schemeClr val="bg1"/>
                </a:solidFill>
                <a:latin typeface="Raleway ExtraBold" pitchFamily="2" charset="0"/>
              </a:rPr>
              <a:t>My new goals for this coming year inshaAllah</a:t>
            </a:r>
            <a:endParaRPr sz="1400" dirty="0">
              <a:solidFill>
                <a:schemeClr val="bg1"/>
              </a:solidFill>
              <a:latin typeface="Raleway ExtraBold" pitchFamily="2" charset="0"/>
            </a:endParaRPr>
          </a:p>
        </p:txBody>
      </p:sp>
      <p:sp>
        <p:nvSpPr>
          <p:cNvPr id="532" name="Google Shape;532;p4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56</a:t>
            </a:fld>
            <a:endParaRPr/>
          </a:p>
        </p:txBody>
      </p:sp>
      <p:sp>
        <p:nvSpPr>
          <p:cNvPr id="533" name="Google Shape;533;p43"/>
          <p:cNvSpPr txBox="1"/>
          <p:nvPr/>
        </p:nvSpPr>
        <p:spPr>
          <a:xfrm>
            <a:off x="1986120" y="467024"/>
            <a:ext cx="1723800" cy="3189169"/>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P</a:t>
            </a:r>
            <a:r>
              <a:rPr lang="en" sz="900" b="1" dirty="0">
                <a:solidFill>
                  <a:schemeClr val="dk1"/>
                </a:solidFill>
                <a:latin typeface="Raleway"/>
                <a:ea typeface="Raleway"/>
                <a:cs typeface="Raleway"/>
                <a:sym typeface="Raleway"/>
              </a:rPr>
              <a:t>ersonal Development</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3. I will improve my character this year by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a:spcBef>
                <a:spcPts val="1000"/>
              </a:spcBef>
              <a:spcAft>
                <a:spcPts val="400"/>
              </a:spcAft>
              <a:buClr>
                <a:schemeClr val="dk1"/>
              </a:buClr>
              <a:buSzPts val="1100"/>
            </a:pPr>
            <a:r>
              <a:rPr lang="en-GB" sz="800" dirty="0">
                <a:solidFill>
                  <a:schemeClr val="dk2"/>
                </a:solidFill>
                <a:latin typeface="Raleway"/>
                <a:ea typeface="Raleway"/>
                <a:cs typeface="Raleway"/>
                <a:sym typeface="Raleway"/>
              </a:rPr>
              <a:t>4. Another new goal I set myself is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5" name="Google Shape;535;p43"/>
          <p:cNvSpPr txBox="1"/>
          <p:nvPr/>
        </p:nvSpPr>
        <p:spPr>
          <a:xfrm>
            <a:off x="3710040"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5. I will become a better family member (immediate/extended) by … </a:t>
            </a:r>
          </a:p>
        </p:txBody>
      </p:sp>
      <p:sp>
        <p:nvSpPr>
          <p:cNvPr id="536" name="Google Shape;536;p43"/>
          <p:cNvSpPr txBox="1"/>
          <p:nvPr/>
        </p:nvSpPr>
        <p:spPr>
          <a:xfrm>
            <a:off x="5433959" y="467025"/>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Friendship</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7. I will be a better friend this year by …</a:t>
            </a:r>
          </a:p>
        </p:txBody>
      </p:sp>
      <p:sp>
        <p:nvSpPr>
          <p:cNvPr id="537" name="Google Shape;537;p43"/>
          <p:cNvSpPr txBox="1"/>
          <p:nvPr/>
        </p:nvSpPr>
        <p:spPr>
          <a:xfrm>
            <a:off x="5433959" y="2061694"/>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Neighbours</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8. One kind thing I will do for a neighbour this coming year is …</a:t>
            </a:r>
          </a:p>
        </p:txBody>
      </p:sp>
      <p:sp>
        <p:nvSpPr>
          <p:cNvPr id="538" name="Google Shape;538;p43"/>
          <p:cNvSpPr txBox="1"/>
          <p:nvPr/>
        </p:nvSpPr>
        <p:spPr>
          <a:xfrm>
            <a:off x="7157879"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Masjid, Community &amp; Ummah</a:t>
            </a:r>
          </a:p>
          <a:p>
            <a:pPr marL="0" lvl="0" indent="0" algn="l" rtl="0">
              <a:spcBef>
                <a:spcPts val="0"/>
              </a:spcBef>
              <a:spcAft>
                <a:spcPts val="0"/>
              </a:spcAft>
              <a:buNone/>
            </a:pPr>
            <a:r>
              <a:rPr lang="en-GB" sz="800" dirty="0">
                <a:solidFill>
                  <a:schemeClr val="dk2"/>
                </a:solidFill>
                <a:latin typeface="Raleway"/>
                <a:ea typeface="Raleway"/>
                <a:cs typeface="Raleway"/>
                <a:sym typeface="Raleway"/>
              </a:rPr>
              <a:t>9. I will help year my local community/masjid this year by …</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r>
              <a:rPr lang="en-GB" sz="800" dirty="0">
                <a:solidFill>
                  <a:schemeClr val="dk2"/>
                </a:solidFill>
                <a:latin typeface="Raleway"/>
                <a:ea typeface="Raleway"/>
                <a:cs typeface="Raleway"/>
                <a:sym typeface="Raleway"/>
              </a:rPr>
              <a:t>10. I will help the wider Muslim ummah this year by … </a:t>
            </a:r>
          </a:p>
        </p:txBody>
      </p:sp>
      <p:sp>
        <p:nvSpPr>
          <p:cNvPr id="539" name="Google Shape;539;p43"/>
          <p:cNvSpPr txBox="1"/>
          <p:nvPr/>
        </p:nvSpPr>
        <p:spPr>
          <a:xfrm>
            <a:off x="262200" y="467025"/>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dk1"/>
                </a:solidFill>
                <a:latin typeface="Raleway"/>
                <a:ea typeface="Raleway"/>
                <a:cs typeface="Raleway"/>
                <a:sym typeface="Raleway"/>
              </a:rPr>
              <a:t>Relationship with Allah</a:t>
            </a:r>
            <a:endParaRPr sz="900" b="1" dirty="0">
              <a:solidFill>
                <a:schemeClr val="dk1"/>
              </a:solidFill>
              <a:latin typeface="Raleway"/>
              <a:ea typeface="Raleway"/>
              <a:cs typeface="Raleway"/>
              <a:sym typeface="Raleway"/>
            </a:endParaRPr>
          </a:p>
          <a:p>
            <a:pPr marL="0" lvl="0" indent="0" algn="l" rtl="0">
              <a:spcBef>
                <a:spcPts val="400"/>
              </a:spcBef>
              <a:buNone/>
            </a:pPr>
            <a:r>
              <a:rPr lang="en-GB" sz="800" dirty="0">
                <a:solidFill>
                  <a:schemeClr val="dk2"/>
                </a:solidFill>
                <a:latin typeface="Raleway"/>
                <a:ea typeface="Raleway"/>
                <a:cs typeface="Raleway"/>
                <a:sym typeface="Raleway"/>
              </a:rPr>
              <a:t>1. I will improve my understanding of who Allah is by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r>
              <a:rPr lang="en-GB" sz="800" dirty="0">
                <a:solidFill>
                  <a:schemeClr val="dk2"/>
                </a:solidFill>
                <a:latin typeface="Raleway"/>
                <a:ea typeface="Raleway"/>
                <a:cs typeface="Raleway"/>
                <a:sym typeface="Raleway"/>
              </a:rPr>
              <a:t>2. I will improve my salah by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None/>
            </a:pPr>
            <a:r>
              <a:rPr lang="en-GB" sz="800" dirty="0">
                <a:solidFill>
                  <a:schemeClr val="dk2"/>
                </a:solidFill>
                <a:latin typeface="Raleway"/>
                <a:ea typeface="Raleway"/>
                <a:cs typeface="Raleway"/>
                <a:sym typeface="Raleway"/>
              </a:rPr>
              <a:t>3. A consistent thing I plan to do to become closer to Allah is …</a:t>
            </a: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p:txBody>
      </p:sp>
      <p:sp>
        <p:nvSpPr>
          <p:cNvPr id="540" name="Google Shape;540;p43"/>
          <p:cNvSpPr txBox="1"/>
          <p:nvPr/>
        </p:nvSpPr>
        <p:spPr>
          <a:xfrm>
            <a:off x="262200" y="3656363"/>
            <a:ext cx="4309800" cy="1235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Any other goals</a:t>
            </a:r>
          </a:p>
          <a:p>
            <a:pPr marL="0" lvl="0" indent="0" algn="l" rtl="0">
              <a:spcBef>
                <a:spcPts val="400"/>
              </a:spcBef>
              <a:spcAft>
                <a:spcPts val="400"/>
              </a:spcAft>
              <a:buClr>
                <a:schemeClr val="dk1"/>
              </a:buClr>
              <a:buSzPts val="1100"/>
              <a:buFont typeface="Arial"/>
              <a:buNone/>
            </a:pPr>
            <a:r>
              <a:rPr lang="en" sz="800" dirty="0">
                <a:solidFill>
                  <a:schemeClr val="dk2"/>
                </a:solidFill>
                <a:latin typeface="Raleway"/>
                <a:ea typeface="Raleway"/>
                <a:cs typeface="Raleway"/>
                <a:sym typeface="Raleway"/>
              </a:rPr>
              <a:t>Note here any other extra goals</a:t>
            </a:r>
            <a:endParaRPr sz="900" dirty="0">
              <a:solidFill>
                <a:schemeClr val="dk1"/>
              </a:solidFill>
              <a:latin typeface="Raleway"/>
              <a:ea typeface="Raleway"/>
              <a:cs typeface="Raleway"/>
              <a:sym typeface="Raleway"/>
            </a:endParaRPr>
          </a:p>
        </p:txBody>
      </p:sp>
      <p:sp>
        <p:nvSpPr>
          <p:cNvPr id="541" name="Google Shape;541;p43"/>
          <p:cNvSpPr txBox="1"/>
          <p:nvPr/>
        </p:nvSpPr>
        <p:spPr>
          <a:xfrm>
            <a:off x="4571999" y="3656363"/>
            <a:ext cx="4309800" cy="1235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Other reflections/notes</a:t>
            </a:r>
          </a:p>
          <a:p>
            <a:r>
              <a:rPr lang="en-GB" sz="900" dirty="0">
                <a:solidFill>
                  <a:schemeClr val="dk2"/>
                </a:solidFill>
                <a:latin typeface="Raleway"/>
                <a:ea typeface="Raleway"/>
                <a:cs typeface="Raleway"/>
                <a:sym typeface="Raleway"/>
              </a:rPr>
              <a:t>e.g. Books to read/lecture series I want to listen to</a:t>
            </a:r>
            <a:endParaRPr lang="en-GB" sz="900" b="1" dirty="0">
              <a:solidFill>
                <a:schemeClr val="dk1"/>
              </a:solidFill>
              <a:latin typeface="Raleway"/>
              <a:ea typeface="Raleway"/>
              <a:cs typeface="Raleway"/>
              <a:sym typeface="Raleway"/>
            </a:endParaRPr>
          </a:p>
          <a:p>
            <a:pPr marL="0" lvl="0" indent="0" algn="l" rtl="0">
              <a:spcBef>
                <a:spcPts val="0"/>
              </a:spcBef>
              <a:spcAft>
                <a:spcPts val="0"/>
              </a:spcAft>
              <a:buNone/>
            </a:pPr>
            <a:endParaRPr sz="900" b="1" dirty="0">
              <a:solidFill>
                <a:schemeClr val="dk1"/>
              </a:solidFill>
              <a:latin typeface="Raleway"/>
              <a:ea typeface="Raleway"/>
              <a:cs typeface="Raleway"/>
              <a:sym typeface="Raleway"/>
            </a:endParaRPr>
          </a:p>
        </p:txBody>
      </p:sp>
      <p:sp>
        <p:nvSpPr>
          <p:cNvPr id="543" name="Google Shape;543;p43"/>
          <p:cNvSpPr/>
          <p:nvPr/>
        </p:nvSpPr>
        <p:spPr>
          <a:xfrm>
            <a:off x="6866281" y="543303"/>
            <a:ext cx="215257" cy="1932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9" name="Google Shape;549;p43"/>
          <p:cNvSpPr/>
          <p:nvPr/>
        </p:nvSpPr>
        <p:spPr>
          <a:xfrm>
            <a:off x="3424351" y="543303"/>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534;p43">
            <a:extLst>
              <a:ext uri="{FF2B5EF4-FFF2-40B4-BE49-F238E27FC236}">
                <a16:creationId xmlns:a16="http://schemas.microsoft.com/office/drawing/2014/main" id="{F26CDC0E-97E4-48CD-9B03-33EBB439F213}"/>
              </a:ext>
            </a:extLst>
          </p:cNvPr>
          <p:cNvSpPr txBox="1"/>
          <p:nvPr/>
        </p:nvSpPr>
        <p:spPr>
          <a:xfrm>
            <a:off x="3707653" y="2061694"/>
            <a:ext cx="1723800" cy="1594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Work/School</a:t>
            </a:r>
          </a:p>
          <a:p>
            <a:pPr>
              <a:spcBef>
                <a:spcPts val="400"/>
              </a:spcBef>
              <a:spcAft>
                <a:spcPts val="400"/>
              </a:spcAft>
              <a:buClr>
                <a:schemeClr val="dk1"/>
              </a:buClr>
              <a:buSzPts val="1100"/>
            </a:pPr>
            <a:r>
              <a:rPr lang="en-GB" sz="800" dirty="0">
                <a:solidFill>
                  <a:schemeClr val="dk2"/>
                </a:solidFill>
                <a:latin typeface="Raleway"/>
                <a:sym typeface="Raleway"/>
              </a:rPr>
              <a:t>6. One consistent thing I can do to do better at school/work is …</a:t>
            </a:r>
          </a:p>
          <a:p>
            <a:pPr marL="0" lvl="0" indent="0" algn="l" rtl="0">
              <a:spcBef>
                <a:spcPts val="0"/>
              </a:spcBef>
              <a:spcAft>
                <a:spcPts val="0"/>
              </a:spcAft>
              <a:buNone/>
            </a:pPr>
            <a:endParaRPr lang="en-GB" sz="900" b="1" dirty="0">
              <a:solidFill>
                <a:schemeClr val="dk1"/>
              </a:solidFill>
              <a:latin typeface="Raleway"/>
              <a:ea typeface="Raleway"/>
              <a:cs typeface="Raleway"/>
              <a:sym typeface="Raleway"/>
            </a:endParaRPr>
          </a:p>
        </p:txBody>
      </p:sp>
      <p:pic>
        <p:nvPicPr>
          <p:cNvPr id="39" name="Graphic 38" descr="Bullseye with solid fill">
            <a:extLst>
              <a:ext uri="{FF2B5EF4-FFF2-40B4-BE49-F238E27FC236}">
                <a16:creationId xmlns:a16="http://schemas.microsoft.com/office/drawing/2014/main" id="{00F8CF3D-480B-43F4-8D0F-65DD7636B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7372" y="37063"/>
            <a:ext cx="392899" cy="392899"/>
          </a:xfrm>
          <a:prstGeom prst="rect">
            <a:avLst/>
          </a:prstGeom>
        </p:spPr>
      </p:pic>
      <p:pic>
        <p:nvPicPr>
          <p:cNvPr id="40" name="Content Placeholder 5" descr="Home1 with solid fill">
            <a:extLst>
              <a:ext uri="{FF2B5EF4-FFF2-40B4-BE49-F238E27FC236}">
                <a16:creationId xmlns:a16="http://schemas.microsoft.com/office/drawing/2014/main" id="{806BBB78-1338-4642-A738-D8EFCE11B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6515" y="466986"/>
            <a:ext cx="292623" cy="292623"/>
          </a:xfrm>
          <a:prstGeom prst="rect">
            <a:avLst/>
          </a:prstGeom>
        </p:spPr>
      </p:pic>
      <p:grpSp>
        <p:nvGrpSpPr>
          <p:cNvPr id="43" name="Google Shape;847;p48">
            <a:extLst>
              <a:ext uri="{FF2B5EF4-FFF2-40B4-BE49-F238E27FC236}">
                <a16:creationId xmlns:a16="http://schemas.microsoft.com/office/drawing/2014/main" id="{AB0CB8CD-9343-4CA5-8D44-8DA54162509C}"/>
              </a:ext>
            </a:extLst>
          </p:cNvPr>
          <p:cNvGrpSpPr/>
          <p:nvPr/>
        </p:nvGrpSpPr>
        <p:grpSpPr>
          <a:xfrm>
            <a:off x="1744775" y="529402"/>
            <a:ext cx="165124" cy="244429"/>
            <a:chOff x="6730350" y="2315900"/>
            <a:chExt cx="257700" cy="420100"/>
          </a:xfrm>
        </p:grpSpPr>
        <p:sp>
          <p:nvSpPr>
            <p:cNvPr id="44" name="Google Shape;848;p48">
              <a:extLst>
                <a:ext uri="{FF2B5EF4-FFF2-40B4-BE49-F238E27FC236}">
                  <a16:creationId xmlns:a16="http://schemas.microsoft.com/office/drawing/2014/main" id="{833AC9B2-1F56-4878-A984-2A4EBB990B52}"/>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48">
              <a:extLst>
                <a:ext uri="{FF2B5EF4-FFF2-40B4-BE49-F238E27FC236}">
                  <a16:creationId xmlns:a16="http://schemas.microsoft.com/office/drawing/2014/main" id="{3CF2121A-CF6C-45E1-B396-E72F5A5A7409}"/>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48">
              <a:extLst>
                <a:ext uri="{FF2B5EF4-FFF2-40B4-BE49-F238E27FC236}">
                  <a16:creationId xmlns:a16="http://schemas.microsoft.com/office/drawing/2014/main" id="{A7CEFB38-314D-4DE1-AD29-E4CDC6BC090D}"/>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48">
              <a:extLst>
                <a:ext uri="{FF2B5EF4-FFF2-40B4-BE49-F238E27FC236}">
                  <a16:creationId xmlns:a16="http://schemas.microsoft.com/office/drawing/2014/main" id="{2226983E-C4E6-4BE0-A065-8EBAF0BFA692}"/>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48">
              <a:extLst>
                <a:ext uri="{FF2B5EF4-FFF2-40B4-BE49-F238E27FC236}">
                  <a16:creationId xmlns:a16="http://schemas.microsoft.com/office/drawing/2014/main" id="{7BEBB397-2477-42E9-A681-E6B7B434E37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Russian cathedral with solid fill">
            <a:extLst>
              <a:ext uri="{FF2B5EF4-FFF2-40B4-BE49-F238E27FC236}">
                <a16:creationId xmlns:a16="http://schemas.microsoft.com/office/drawing/2014/main" id="{FD63918A-4A7D-46EA-8A9E-18A2CF105A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1606" y="505782"/>
            <a:ext cx="312644" cy="312644"/>
          </a:xfrm>
          <a:prstGeom prst="rect">
            <a:avLst/>
          </a:prstGeom>
        </p:spPr>
      </p:pic>
      <p:pic>
        <p:nvPicPr>
          <p:cNvPr id="51" name="Graphic 50" descr="Bullseye with solid fill">
            <a:extLst>
              <a:ext uri="{FF2B5EF4-FFF2-40B4-BE49-F238E27FC236}">
                <a16:creationId xmlns:a16="http://schemas.microsoft.com/office/drawing/2014/main" id="{1285C16D-0E18-4B30-B0F4-530B3B94CD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7372" y="3732397"/>
            <a:ext cx="243621" cy="243621"/>
          </a:xfrm>
          <a:prstGeom prst="rect">
            <a:avLst/>
          </a:prstGeom>
        </p:spPr>
      </p:pic>
      <p:pic>
        <p:nvPicPr>
          <p:cNvPr id="52" name="Graphic 51" descr="Thought bubble with solid fill">
            <a:extLst>
              <a:ext uri="{FF2B5EF4-FFF2-40B4-BE49-F238E27FC236}">
                <a16:creationId xmlns:a16="http://schemas.microsoft.com/office/drawing/2014/main" id="{E2B1BF0D-1F01-44C6-997E-C9BD0E674B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91964" y="3656193"/>
            <a:ext cx="347244" cy="347244"/>
          </a:xfrm>
          <a:prstGeom prst="rect">
            <a:avLst/>
          </a:prstGeom>
        </p:spPr>
      </p:pic>
      <p:pic>
        <p:nvPicPr>
          <p:cNvPr id="7" name="Graphic 6" descr="Neighbourhood with solid fill">
            <a:extLst>
              <a:ext uri="{FF2B5EF4-FFF2-40B4-BE49-F238E27FC236}">
                <a16:creationId xmlns:a16="http://schemas.microsoft.com/office/drawing/2014/main" id="{361962C4-4CB9-4229-BCDC-DDD4CB2EEF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86823" y="2073188"/>
            <a:ext cx="294715" cy="294715"/>
          </a:xfrm>
          <a:prstGeom prst="rect">
            <a:avLst/>
          </a:prstGeom>
        </p:spPr>
      </p:pic>
      <p:pic>
        <p:nvPicPr>
          <p:cNvPr id="9" name="Graphic 8" descr="Work from home desk with solid fill">
            <a:extLst>
              <a:ext uri="{FF2B5EF4-FFF2-40B4-BE49-F238E27FC236}">
                <a16:creationId xmlns:a16="http://schemas.microsoft.com/office/drawing/2014/main" id="{8D5A142C-4426-4A46-96E0-52A01E8E2CB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96515" y="2082656"/>
            <a:ext cx="275778" cy="275778"/>
          </a:xfrm>
          <a:prstGeom prst="rect">
            <a:avLst/>
          </a:prstGeom>
        </p:spPr>
      </p:pic>
      <p:pic>
        <p:nvPicPr>
          <p:cNvPr id="57" name="Picture 56">
            <a:extLst>
              <a:ext uri="{FF2B5EF4-FFF2-40B4-BE49-F238E27FC236}">
                <a16:creationId xmlns:a16="http://schemas.microsoft.com/office/drawing/2014/main" id="{46B23A24-965B-4069-9904-AC605B69B5EF}"/>
              </a:ext>
            </a:extLst>
          </p:cNvPr>
          <p:cNvPicPr>
            <a:picLocks noChangeAspect="1"/>
          </p:cNvPicPr>
          <p:nvPr/>
        </p:nvPicPr>
        <p:blipFill>
          <a:blip r:embed="rId17"/>
          <a:stretch>
            <a:fillRect/>
          </a:stretch>
        </p:blipFill>
        <p:spPr>
          <a:xfrm>
            <a:off x="8001000" y="4910645"/>
            <a:ext cx="1011949" cy="197990"/>
          </a:xfrm>
          <a:prstGeom prst="rect">
            <a:avLst/>
          </a:prstGeom>
        </p:spPr>
      </p:pic>
      <p:sp>
        <p:nvSpPr>
          <p:cNvPr id="2" name="TextBox 1">
            <a:extLst>
              <a:ext uri="{FF2B5EF4-FFF2-40B4-BE49-F238E27FC236}">
                <a16:creationId xmlns:a16="http://schemas.microsoft.com/office/drawing/2014/main" id="{E96BCF92-522A-9FFA-B6DB-4661B486F3D6}"/>
              </a:ext>
            </a:extLst>
          </p:cNvPr>
          <p:cNvSpPr txBox="1"/>
          <p:nvPr/>
        </p:nvSpPr>
        <p:spPr>
          <a:xfrm>
            <a:off x="5828401" y="32356"/>
            <a:ext cx="3045849" cy="374571"/>
          </a:xfrm>
          <a:prstGeom prst="roundRect">
            <a:avLst/>
          </a:prstGeom>
          <a:solidFill>
            <a:srgbClr val="B2CFE3"/>
          </a:solidFill>
        </p:spPr>
        <p:txBody>
          <a:bodyPr wrap="square">
            <a:spAutoFit/>
          </a:bodyPr>
          <a:lstStyle/>
          <a:p>
            <a:pPr algn="ctr"/>
            <a:r>
              <a:rPr lang="en-GB" sz="800" dirty="0">
                <a:solidFill>
                  <a:schemeClr val="bg2"/>
                </a:solidFill>
                <a:latin typeface="Raleway Medium" panose="020B0603030101060003" pitchFamily="34" charset="0"/>
                <a:sym typeface="Wingdings" panose="05000000000000000000" pitchFamily="2" charset="2"/>
              </a:rPr>
              <a:t>Always ask Allah to bless your goals, make them sincerely for Him, and to help you to fulfil them.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0"/>
        <p:cNvGrpSpPr/>
        <p:nvPr/>
      </p:nvGrpSpPr>
      <p:grpSpPr>
        <a:xfrm>
          <a:off x="0" y="0"/>
          <a:ext cx="0" cy="0"/>
          <a:chOff x="0" y="0"/>
          <a:chExt cx="0" cy="0"/>
        </a:xfrm>
      </p:grpSpPr>
      <p:sp>
        <p:nvSpPr>
          <p:cNvPr id="531" name="Google Shape;531;p43"/>
          <p:cNvSpPr txBox="1">
            <a:spLocks noGrp="1"/>
          </p:cNvSpPr>
          <p:nvPr>
            <p:ph type="title" idx="4294967295"/>
          </p:nvPr>
        </p:nvSpPr>
        <p:spPr>
          <a:xfrm>
            <a:off x="262200" y="132949"/>
            <a:ext cx="86196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solidFill>
                  <a:schemeClr val="bg1"/>
                </a:solidFill>
                <a:latin typeface="Raleway ExtraBold" pitchFamily="2" charset="0"/>
              </a:rPr>
              <a:t>My Family Goals for this coming year inshaAllah</a:t>
            </a:r>
            <a:endParaRPr sz="1400" dirty="0">
              <a:solidFill>
                <a:schemeClr val="bg1"/>
              </a:solidFill>
              <a:latin typeface="Raleway ExtraBold" pitchFamily="2" charset="0"/>
            </a:endParaRPr>
          </a:p>
        </p:txBody>
      </p:sp>
      <p:sp>
        <p:nvSpPr>
          <p:cNvPr id="532" name="Google Shape;532;p4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57</a:t>
            </a:fld>
            <a:endParaRPr/>
          </a:p>
        </p:txBody>
      </p:sp>
      <p:sp>
        <p:nvSpPr>
          <p:cNvPr id="533" name="Google Shape;533;p43"/>
          <p:cNvSpPr txBox="1"/>
          <p:nvPr/>
        </p:nvSpPr>
        <p:spPr>
          <a:xfrm>
            <a:off x="1986120" y="615888"/>
            <a:ext cx="1723800" cy="3189169"/>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2</a:t>
            </a:r>
            <a:endParaRPr sz="900" b="1" dirty="0">
              <a:solidFill>
                <a:schemeClr val="dk1"/>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5" name="Google Shape;535;p43"/>
          <p:cNvSpPr txBox="1"/>
          <p:nvPr/>
        </p:nvSpPr>
        <p:spPr>
          <a:xfrm>
            <a:off x="3710040"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3</a:t>
            </a:r>
            <a:endParaRPr sz="900" b="1" dirty="0">
              <a:solidFill>
                <a:schemeClr val="dk1"/>
              </a:solidFill>
              <a:latin typeface="Raleway"/>
              <a:ea typeface="Raleway"/>
              <a:cs typeface="Raleway"/>
              <a:sym typeface="Raleway"/>
            </a:endParaRPr>
          </a:p>
        </p:txBody>
      </p:sp>
      <p:sp>
        <p:nvSpPr>
          <p:cNvPr id="536" name="Google Shape;536;p43"/>
          <p:cNvSpPr txBox="1"/>
          <p:nvPr/>
        </p:nvSpPr>
        <p:spPr>
          <a:xfrm>
            <a:off x="5433959" y="615889"/>
            <a:ext cx="1723800" cy="3189168"/>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Any other goals</a:t>
            </a:r>
            <a:endParaRPr sz="900" b="1" dirty="0">
              <a:solidFill>
                <a:schemeClr val="dk1"/>
              </a:solidFill>
              <a:latin typeface="Raleway"/>
              <a:ea typeface="Raleway"/>
              <a:cs typeface="Raleway"/>
              <a:sym typeface="Raleway"/>
            </a:endParaRPr>
          </a:p>
        </p:txBody>
      </p:sp>
      <p:sp>
        <p:nvSpPr>
          <p:cNvPr id="538" name="Google Shape;538;p43"/>
          <p:cNvSpPr txBox="1"/>
          <p:nvPr/>
        </p:nvSpPr>
        <p:spPr>
          <a:xfrm>
            <a:off x="7157879"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Other </a:t>
            </a:r>
          </a:p>
          <a:p>
            <a:pPr marL="0" lvl="0" indent="0" algn="l" rtl="0">
              <a:spcBef>
                <a:spcPts val="0"/>
              </a:spcBef>
              <a:spcAft>
                <a:spcPts val="0"/>
              </a:spcAft>
              <a:buNone/>
            </a:pPr>
            <a:r>
              <a:rPr lang="en-GB" sz="900" b="1" dirty="0">
                <a:solidFill>
                  <a:schemeClr val="dk1"/>
                </a:solidFill>
                <a:latin typeface="Raleway"/>
                <a:ea typeface="Raleway"/>
                <a:cs typeface="Raleway"/>
                <a:sym typeface="Raleway"/>
              </a:rPr>
              <a:t>reflections/notes</a:t>
            </a: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a:p>
            <a:pPr marL="0" lvl="0" indent="0" algn="l" rtl="0">
              <a:spcBef>
                <a:spcPts val="400"/>
              </a:spcBef>
              <a:spcAft>
                <a:spcPts val="400"/>
              </a:spcAft>
              <a:buClr>
                <a:schemeClr val="dk1"/>
              </a:buClr>
              <a:buSzPts val="1100"/>
              <a:buFont typeface="Arial"/>
              <a:buNone/>
            </a:pPr>
            <a:endParaRPr lang="en-GB" sz="800" dirty="0">
              <a:solidFill>
                <a:schemeClr val="dk2"/>
              </a:solidFill>
              <a:latin typeface="Raleway"/>
              <a:ea typeface="Raleway"/>
              <a:cs typeface="Raleway"/>
              <a:sym typeface="Raleway"/>
            </a:endParaRPr>
          </a:p>
        </p:txBody>
      </p:sp>
      <p:sp>
        <p:nvSpPr>
          <p:cNvPr id="539" name="Google Shape;539;p43"/>
          <p:cNvSpPr txBox="1"/>
          <p:nvPr/>
        </p:nvSpPr>
        <p:spPr>
          <a:xfrm>
            <a:off x="262200" y="615889"/>
            <a:ext cx="1723800" cy="3189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dk1"/>
                </a:solidFill>
                <a:latin typeface="Raleway"/>
                <a:ea typeface="Raleway"/>
                <a:cs typeface="Raleway"/>
                <a:sym typeface="Raleway"/>
              </a:rPr>
              <a:t>Family Goal 1</a:t>
            </a:r>
            <a:endParaRPr sz="900" b="1" dirty="0">
              <a:solidFill>
                <a:schemeClr val="dk1"/>
              </a:solidFill>
              <a:latin typeface="Raleway"/>
              <a:ea typeface="Raleway"/>
              <a:cs typeface="Raleway"/>
              <a:sym typeface="Raleway"/>
            </a:endParaRPr>
          </a:p>
          <a:p>
            <a:pPr marL="0" lvl="0" indent="0" algn="l" rtl="0">
              <a:spcBef>
                <a:spcPts val="400"/>
              </a:spcBef>
              <a:spcAft>
                <a:spcPts val="400"/>
              </a:spcAft>
              <a:buNone/>
            </a:pPr>
            <a:endParaRPr lang="en-GB" sz="800" dirty="0">
              <a:solidFill>
                <a:schemeClr val="dk2"/>
              </a:solidFill>
              <a:latin typeface="Raleway"/>
              <a:ea typeface="Raleway"/>
              <a:cs typeface="Raleway"/>
              <a:sym typeface="Raleway"/>
            </a:endParaRPr>
          </a:p>
        </p:txBody>
      </p:sp>
      <p:sp>
        <p:nvSpPr>
          <p:cNvPr id="549" name="Google Shape;549;p43"/>
          <p:cNvSpPr/>
          <p:nvPr/>
        </p:nvSpPr>
        <p:spPr>
          <a:xfrm>
            <a:off x="3424351" y="692167"/>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40" name="Content Placeholder 5" descr="Home1 with solid fill">
            <a:extLst>
              <a:ext uri="{FF2B5EF4-FFF2-40B4-BE49-F238E27FC236}">
                <a16:creationId xmlns:a16="http://schemas.microsoft.com/office/drawing/2014/main" id="{806BBB78-1338-4642-A738-D8EFCE11B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40" y="190163"/>
            <a:ext cx="292623" cy="292623"/>
          </a:xfrm>
          <a:prstGeom prst="rect">
            <a:avLst/>
          </a:prstGeom>
        </p:spPr>
      </p:pic>
      <p:pic>
        <p:nvPicPr>
          <p:cNvPr id="52" name="Graphic 51" descr="Thought bubble with solid fill">
            <a:extLst>
              <a:ext uri="{FF2B5EF4-FFF2-40B4-BE49-F238E27FC236}">
                <a16:creationId xmlns:a16="http://schemas.microsoft.com/office/drawing/2014/main" id="{E2B1BF0D-1F01-44C6-997E-C9BD0E674B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95" y="624199"/>
            <a:ext cx="347244" cy="347244"/>
          </a:xfrm>
          <a:prstGeom prst="rect">
            <a:avLst/>
          </a:prstGeom>
        </p:spPr>
      </p:pic>
      <p:pic>
        <p:nvPicPr>
          <p:cNvPr id="29" name="Graphic 28" descr="Bullseye with solid fill">
            <a:extLst>
              <a:ext uri="{FF2B5EF4-FFF2-40B4-BE49-F238E27FC236}">
                <a16:creationId xmlns:a16="http://schemas.microsoft.com/office/drawing/2014/main" id="{A212F42F-7E23-49F4-9B86-0FF038B59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8252" y="658146"/>
            <a:ext cx="243621" cy="243621"/>
          </a:xfrm>
          <a:prstGeom prst="rect">
            <a:avLst/>
          </a:prstGeom>
        </p:spPr>
      </p:pic>
      <p:sp>
        <p:nvSpPr>
          <p:cNvPr id="32" name="Google Shape;549;p43">
            <a:extLst>
              <a:ext uri="{FF2B5EF4-FFF2-40B4-BE49-F238E27FC236}">
                <a16:creationId xmlns:a16="http://schemas.microsoft.com/office/drawing/2014/main" id="{19B642AC-65CF-49E7-B8A6-C551A7EC48C0}"/>
              </a:ext>
            </a:extLst>
          </p:cNvPr>
          <p:cNvSpPr/>
          <p:nvPr/>
        </p:nvSpPr>
        <p:spPr>
          <a:xfrm>
            <a:off x="1709611" y="675156"/>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549;p43">
            <a:extLst>
              <a:ext uri="{FF2B5EF4-FFF2-40B4-BE49-F238E27FC236}">
                <a16:creationId xmlns:a16="http://schemas.microsoft.com/office/drawing/2014/main" id="{D00C44AA-86A9-4419-8119-472FFE631C90}"/>
              </a:ext>
            </a:extLst>
          </p:cNvPr>
          <p:cNvSpPr/>
          <p:nvPr/>
        </p:nvSpPr>
        <p:spPr>
          <a:xfrm>
            <a:off x="5119490" y="692167"/>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TextBox 36">
            <a:extLst>
              <a:ext uri="{FF2B5EF4-FFF2-40B4-BE49-F238E27FC236}">
                <a16:creationId xmlns:a16="http://schemas.microsoft.com/office/drawing/2014/main" id="{BF081C96-B1FF-4503-A4A6-60CAC394220C}"/>
              </a:ext>
            </a:extLst>
          </p:cNvPr>
          <p:cNvSpPr txBox="1"/>
          <p:nvPr/>
        </p:nvSpPr>
        <p:spPr>
          <a:xfrm>
            <a:off x="657225" y="4052090"/>
            <a:ext cx="7610475" cy="523220"/>
          </a:xfrm>
          <a:prstGeom prst="rect">
            <a:avLst/>
          </a:prstGeom>
          <a:noFill/>
        </p:spPr>
        <p:txBody>
          <a:bodyPr wrap="square">
            <a:spAutoFit/>
          </a:bodyPr>
          <a:lstStyle/>
          <a:p>
            <a:pPr algn="ctr"/>
            <a:r>
              <a:rPr lang="en-GB" dirty="0">
                <a:solidFill>
                  <a:schemeClr val="bg1"/>
                </a:solidFill>
                <a:latin typeface="Raleway ExtraBold" pitchFamily="2" charset="0"/>
              </a:rPr>
              <a:t>“The best of you are the best to their families, and I am the best to my family” </a:t>
            </a:r>
          </a:p>
          <a:p>
            <a:pPr algn="ctr"/>
            <a:r>
              <a:rPr lang="en-GB" dirty="0">
                <a:solidFill>
                  <a:schemeClr val="bg1"/>
                </a:solidFill>
                <a:latin typeface="Raleway ExtraBold" pitchFamily="2" charset="0"/>
              </a:rPr>
              <a:t>– Prophet Muhammad </a:t>
            </a:r>
            <a:r>
              <a:rPr lang="ar-SA" dirty="0">
                <a:solidFill>
                  <a:schemeClr val="bg1"/>
                </a:solidFill>
                <a:latin typeface="Raleway ExtraBold" pitchFamily="2" charset="0"/>
              </a:rPr>
              <a:t>ﷺ</a:t>
            </a:r>
            <a:r>
              <a:rPr lang="en-GB" dirty="0">
                <a:solidFill>
                  <a:schemeClr val="bg1"/>
                </a:solidFill>
                <a:latin typeface="Raleway ExtraBold" pitchFamily="2" charset="0"/>
              </a:rPr>
              <a:t> (</a:t>
            </a:r>
            <a:r>
              <a:rPr lang="en-GB" dirty="0" err="1">
                <a:solidFill>
                  <a:schemeClr val="bg1"/>
                </a:solidFill>
                <a:latin typeface="Raleway ExtraBold" pitchFamily="2" charset="0"/>
              </a:rPr>
              <a:t>Tirmidhi</a:t>
            </a:r>
            <a:r>
              <a:rPr lang="en-GB" dirty="0">
                <a:solidFill>
                  <a:schemeClr val="bg1"/>
                </a:solidFill>
                <a:latin typeface="Raleway ExtraBold" pitchFamily="2" charset="0"/>
              </a:rPr>
              <a:t>)</a:t>
            </a:r>
          </a:p>
        </p:txBody>
      </p:sp>
      <p:pic>
        <p:nvPicPr>
          <p:cNvPr id="41" name="Picture 40">
            <a:extLst>
              <a:ext uri="{FF2B5EF4-FFF2-40B4-BE49-F238E27FC236}">
                <a16:creationId xmlns:a16="http://schemas.microsoft.com/office/drawing/2014/main" id="{946ABF88-B63C-4263-9528-AEE077E9D5B0}"/>
              </a:ext>
            </a:extLst>
          </p:cNvPr>
          <p:cNvPicPr>
            <a:picLocks noChangeAspect="1"/>
          </p:cNvPicPr>
          <p:nvPr/>
        </p:nvPicPr>
        <p:blipFill>
          <a:blip r:embed="rId9"/>
          <a:stretch>
            <a:fillRect/>
          </a:stretch>
        </p:blipFill>
        <p:spPr>
          <a:xfrm>
            <a:off x="7724774" y="4842439"/>
            <a:ext cx="1256423" cy="245822"/>
          </a:xfrm>
          <a:prstGeom prst="rect">
            <a:avLst/>
          </a:prstGeom>
        </p:spPr>
      </p:pic>
    </p:spTree>
    <p:extLst>
      <p:ext uri="{BB962C8B-B14F-4D97-AF65-F5344CB8AC3E}">
        <p14:creationId xmlns:p14="http://schemas.microsoft.com/office/powerpoint/2010/main" val="86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58</a:t>
            </a:fld>
            <a:endParaRPr/>
          </a:p>
        </p:txBody>
      </p:sp>
      <p:sp>
        <p:nvSpPr>
          <p:cNvPr id="390" name="Google Shape;390;p35"/>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dirty="0">
                <a:solidFill>
                  <a:schemeClr val="accent1"/>
                </a:solidFill>
              </a:rPr>
              <a:t>The End</a:t>
            </a:r>
            <a:endParaRPr sz="9600" dirty="0">
              <a:solidFill>
                <a:schemeClr val="accent1"/>
              </a:solidFill>
            </a:endParaRPr>
          </a:p>
        </p:txBody>
      </p:sp>
      <p:sp>
        <p:nvSpPr>
          <p:cNvPr id="391" name="Google Shape;391;p35"/>
          <p:cNvSpPr txBox="1">
            <a:spLocks noGrp="1"/>
          </p:cNvSpPr>
          <p:nvPr>
            <p:ph type="subTitle" idx="4294967295"/>
          </p:nvPr>
        </p:nvSpPr>
        <p:spPr>
          <a:xfrm>
            <a:off x="685799" y="2860000"/>
            <a:ext cx="7534835" cy="193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3600" b="1" dirty="0">
                <a:solidFill>
                  <a:srgbClr val="00699C"/>
                </a:solidFill>
              </a:rPr>
              <a:t> Alhamdulillah!</a:t>
            </a:r>
            <a:endParaRPr sz="3600" b="1" dirty="0">
              <a:solidFill>
                <a:srgbClr val="00699C"/>
              </a:solidFill>
            </a:endParaRPr>
          </a:p>
          <a:p>
            <a:pPr marL="114300" indent="0" rtl="0">
              <a:buNone/>
            </a:pPr>
            <a:r>
              <a:rPr lang="en-GB" dirty="0"/>
              <a:t>Thank Allah for all the blessings He has gifted you and your family by saying ‘Alhamdulillah’, obeying His commands, staying away from sins and actively learning more about Allah and our beautiful </a:t>
            </a:r>
            <a:r>
              <a:rPr lang="en-GB" dirty="0" err="1"/>
              <a:t>deen</a:t>
            </a:r>
            <a:r>
              <a:rPr lang="en-GB" dirty="0"/>
              <a:t>.</a:t>
            </a:r>
          </a:p>
        </p:txBody>
      </p:sp>
      <p:grpSp>
        <p:nvGrpSpPr>
          <p:cNvPr id="6" name="Google Shape;223;p26">
            <a:extLst>
              <a:ext uri="{FF2B5EF4-FFF2-40B4-BE49-F238E27FC236}">
                <a16:creationId xmlns:a16="http://schemas.microsoft.com/office/drawing/2014/main" id="{E33305F9-1A45-4208-8311-1EFED237D215}"/>
              </a:ext>
            </a:extLst>
          </p:cNvPr>
          <p:cNvGrpSpPr/>
          <p:nvPr/>
        </p:nvGrpSpPr>
        <p:grpSpPr>
          <a:xfrm>
            <a:off x="8073445" y="369819"/>
            <a:ext cx="759617" cy="641865"/>
            <a:chOff x="3918650" y="293075"/>
            <a:chExt cx="488500" cy="412775"/>
          </a:xfrm>
          <a:solidFill>
            <a:srgbClr val="00699C"/>
          </a:solidFill>
        </p:grpSpPr>
        <p:sp>
          <p:nvSpPr>
            <p:cNvPr id="7" name="Google Shape;224;p26">
              <a:extLst>
                <a:ext uri="{FF2B5EF4-FFF2-40B4-BE49-F238E27FC236}">
                  <a16:creationId xmlns:a16="http://schemas.microsoft.com/office/drawing/2014/main" id="{D5755DD7-E2B5-4FBD-9547-BDB6E544C2EB}"/>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699C"/>
                </a:highlight>
              </a:endParaRPr>
            </a:p>
          </p:txBody>
        </p:sp>
        <p:sp>
          <p:nvSpPr>
            <p:cNvPr id="8" name="Google Shape;225;p26">
              <a:extLst>
                <a:ext uri="{FF2B5EF4-FFF2-40B4-BE49-F238E27FC236}">
                  <a16:creationId xmlns:a16="http://schemas.microsoft.com/office/drawing/2014/main" id="{A5ED52D9-5CD8-4C7C-9EDD-60C0CFD799B7}"/>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699C"/>
                </a:highlight>
              </a:endParaRPr>
            </a:p>
          </p:txBody>
        </p:sp>
        <p:sp>
          <p:nvSpPr>
            <p:cNvPr id="9" name="Google Shape;226;p26">
              <a:extLst>
                <a:ext uri="{FF2B5EF4-FFF2-40B4-BE49-F238E27FC236}">
                  <a16:creationId xmlns:a16="http://schemas.microsoft.com/office/drawing/2014/main" id="{CA62D0E5-A588-4BB3-9FC1-5A385C1922D2}"/>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699C"/>
                </a:highlight>
              </a:endParaRPr>
            </a:p>
          </p:txBody>
        </p:sp>
      </p:grpSp>
      <p:sp>
        <p:nvSpPr>
          <p:cNvPr id="2" name="TextBox 1">
            <a:extLst>
              <a:ext uri="{FF2B5EF4-FFF2-40B4-BE49-F238E27FC236}">
                <a16:creationId xmlns:a16="http://schemas.microsoft.com/office/drawing/2014/main" id="{9E681365-2564-74D0-B006-64F10C30B418}"/>
              </a:ext>
            </a:extLst>
          </p:cNvPr>
          <p:cNvSpPr txBox="1"/>
          <p:nvPr/>
        </p:nvSpPr>
        <p:spPr>
          <a:xfrm>
            <a:off x="6045125" y="2019964"/>
            <a:ext cx="2320951" cy="1293971"/>
          </a:xfrm>
          <a:prstGeom prst="roundRect">
            <a:avLst/>
          </a:prstGeom>
          <a:solidFill>
            <a:srgbClr val="B2CFE3"/>
          </a:solidFill>
        </p:spPr>
        <p:txBody>
          <a:bodyPr wrap="square">
            <a:spAutoFit/>
          </a:bodyPr>
          <a:lstStyle/>
          <a:p>
            <a:pPr algn="ctr"/>
            <a:r>
              <a:rPr lang="en-GB" sz="1400" dirty="0">
                <a:solidFill>
                  <a:schemeClr val="accent1"/>
                </a:solidFill>
                <a:latin typeface="Raleway Medium" panose="020B0603030101060003" pitchFamily="34" charset="0"/>
                <a:sym typeface="Wingdings" panose="05000000000000000000" pitchFamily="2" charset="2"/>
              </a:rPr>
              <a:t>Always ask Allah to bless your goals, make them sincerely for Him, and to help you to fulfil them.</a:t>
            </a:r>
            <a:endParaRPr lang="en-GB" sz="1400" dirty="0">
              <a:solidFill>
                <a:schemeClr val="accent1"/>
              </a:solidFill>
              <a:latin typeface="Raleway Medium" panose="020B06030301010600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solidFill>
                  <a:schemeClr val="accent1"/>
                </a:solidFill>
              </a:rPr>
              <a:t>Which three things did you do this year to please Allah?</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Subtitle 2">
            <a:extLst>
              <a:ext uri="{FF2B5EF4-FFF2-40B4-BE49-F238E27FC236}">
                <a16:creationId xmlns:a16="http://schemas.microsoft.com/office/drawing/2014/main" id="{D0594591-0951-418B-93F4-967751FC7631}"/>
              </a:ext>
            </a:extLst>
          </p:cNvPr>
          <p:cNvSpPr txBox="1">
            <a:spLocks/>
          </p:cNvSpPr>
          <p:nvPr/>
        </p:nvSpPr>
        <p:spPr>
          <a:xfrm>
            <a:off x="-1" y="2918463"/>
            <a:ext cx="9144001" cy="13258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tx1">
                    <a:lumMod val="50000"/>
                    <a:lumOff val="50000"/>
                  </a:schemeClr>
                </a:solidFill>
                <a:latin typeface="Dubai" panose="020B0503030403030204" pitchFamily="34" charset="-78"/>
                <a:cs typeface="Dubai" panose="020B0503030403030204" pitchFamily="34" charset="-78"/>
              </a:rPr>
              <a:t>If you have some secret good deeds between you and Allah, keep them private </a:t>
            </a:r>
          </a:p>
        </p:txBody>
      </p:sp>
      <p:sp>
        <p:nvSpPr>
          <p:cNvPr id="10" name="TextBox 9">
            <a:extLst>
              <a:ext uri="{FF2B5EF4-FFF2-40B4-BE49-F238E27FC236}">
                <a16:creationId xmlns:a16="http://schemas.microsoft.com/office/drawing/2014/main" id="{5ECFCB59-9064-4059-B4BC-DD297BA4308E}"/>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ctrTitle" idx="4294967295"/>
          </p:nvPr>
        </p:nvSpPr>
        <p:spPr>
          <a:xfrm>
            <a:off x="1275150" y="1084036"/>
            <a:ext cx="6593700" cy="1159800"/>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Which three things happened to you this year that are you most grateful to Allah for?</a:t>
            </a:r>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7" name="TextBox 6">
            <a:extLst>
              <a:ext uri="{FF2B5EF4-FFF2-40B4-BE49-F238E27FC236}">
                <a16:creationId xmlns:a16="http://schemas.microsoft.com/office/drawing/2014/main" id="{1E8EF77A-B05E-4B79-AE11-D5AB9FD3FFB6}"/>
              </a:ext>
            </a:extLst>
          </p:cNvPr>
          <p:cNvSpPr txBox="1"/>
          <p:nvPr/>
        </p:nvSpPr>
        <p:spPr>
          <a:xfrm>
            <a:off x="4050792" y="4305303"/>
            <a:ext cx="4553608"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a:t>
            </a:r>
          </a:p>
        </p:txBody>
      </p:sp>
    </p:spTree>
    <p:extLst>
      <p:ext uri="{BB962C8B-B14F-4D97-AF65-F5344CB8AC3E}">
        <p14:creationId xmlns:p14="http://schemas.microsoft.com/office/powerpoint/2010/main" val="231470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84" name="Google Shape;84;p15"/>
          <p:cNvSpPr txBox="1">
            <a:spLocks noGrp="1"/>
          </p:cNvSpPr>
          <p:nvPr>
            <p:ph type="ctrTitle" idx="4294967295"/>
          </p:nvPr>
        </p:nvSpPr>
        <p:spPr>
          <a:xfrm>
            <a:off x="1274762" y="1296988"/>
            <a:ext cx="6594475" cy="11604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chemeClr val="accent1"/>
                </a:solidFill>
              </a:rPr>
              <a:t>In the past year, what have you done to understand who Allah is?</a:t>
            </a:r>
          </a:p>
        </p:txBody>
      </p:sp>
      <p:pic>
        <p:nvPicPr>
          <p:cNvPr id="3" name="Graphic 2" descr="Thought bubble with solid fill">
            <a:extLst>
              <a:ext uri="{FF2B5EF4-FFF2-40B4-BE49-F238E27FC236}">
                <a16:creationId xmlns:a16="http://schemas.microsoft.com/office/drawing/2014/main" id="{45389EC0-B5FA-49C1-9D90-348D76C7F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457" y="169636"/>
            <a:ext cx="914400" cy="914400"/>
          </a:xfrm>
          <a:prstGeom prst="rect">
            <a:avLst/>
          </a:prstGeom>
        </p:spPr>
      </p:pic>
      <p:sp>
        <p:nvSpPr>
          <p:cNvPr id="9" name="TextBox 8">
            <a:extLst>
              <a:ext uri="{FF2B5EF4-FFF2-40B4-BE49-F238E27FC236}">
                <a16:creationId xmlns:a16="http://schemas.microsoft.com/office/drawing/2014/main" id="{A1C44BAA-A605-4E2D-AD8D-47287EA88457}"/>
              </a:ext>
            </a:extLst>
          </p:cNvPr>
          <p:cNvSpPr txBox="1"/>
          <p:nvPr/>
        </p:nvSpPr>
        <p:spPr>
          <a:xfrm>
            <a:off x="1713539" y="4305303"/>
            <a:ext cx="6890861" cy="369332"/>
          </a:xfrm>
          <a:prstGeom prst="rect">
            <a:avLst/>
          </a:prstGeom>
          <a:noFill/>
        </p:spPr>
        <p:txBody>
          <a:bodyPr wrap="square">
            <a:spAutoFit/>
          </a:bodyPr>
          <a:lstStyle/>
          <a:p>
            <a:pPr algn="r"/>
            <a:r>
              <a:rPr lang="en-GB" sz="1800" i="1" dirty="0">
                <a:solidFill>
                  <a:schemeClr val="accent1"/>
                </a:solidFill>
                <a:latin typeface="Gentium Basic" panose="020B0604020202020204" charset="0"/>
                <a:ea typeface="Source Serif Pro SemiBold" panose="02040703050405020204" pitchFamily="18" charset="0"/>
                <a:cs typeface="Dubai Medium" panose="020B0603030403030204" pitchFamily="34" charset="-78"/>
              </a:rPr>
              <a:t>Thank Allah – say Alhamdulillah &amp; ask for forgiveness for your shortcomings</a:t>
            </a:r>
          </a:p>
        </p:txBody>
      </p:sp>
    </p:spTree>
    <p:extLst>
      <p:ext uri="{BB962C8B-B14F-4D97-AF65-F5344CB8AC3E}">
        <p14:creationId xmlns:p14="http://schemas.microsoft.com/office/powerpoint/2010/main" val="196769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84" name="Google Shape;84;p15"/>
          <p:cNvSpPr txBox="1">
            <a:spLocks noGrp="1"/>
          </p:cNvSpPr>
          <p:nvPr>
            <p:ph type="ctrTitle" idx="4294967295"/>
          </p:nvPr>
        </p:nvSpPr>
        <p:spPr>
          <a:xfrm>
            <a:off x="957262" y="820851"/>
            <a:ext cx="7229475" cy="1160462"/>
          </a:xfrm>
          <a:prstGeom prst="rect">
            <a:avLst/>
          </a:prstGeom>
          <a:noFill/>
          <a:ln>
            <a:noFill/>
          </a:ln>
        </p:spPr>
        <p:txBody>
          <a:bodyPr spcFirstLastPara="1" wrap="square" lIns="91425" tIns="91425" rIns="91425" bIns="91425" anchor="t" anchorCtr="0">
            <a:noAutofit/>
          </a:bodyPr>
          <a:lstStyle/>
          <a:p>
            <a:pPr algn="ctr"/>
            <a:r>
              <a:rPr lang="en-GB" sz="4000" dirty="0">
                <a:solidFill>
                  <a:schemeClr val="accent1"/>
                </a:solidFill>
              </a:rPr>
              <a:t>What goal can you set yourself in relation to understanding who Allah is?</a:t>
            </a:r>
          </a:p>
        </p:txBody>
      </p:sp>
      <p:sp>
        <p:nvSpPr>
          <p:cNvPr id="7" name="Subtitle 2">
            <a:extLst>
              <a:ext uri="{FF2B5EF4-FFF2-40B4-BE49-F238E27FC236}">
                <a16:creationId xmlns:a16="http://schemas.microsoft.com/office/drawing/2014/main" id="{D0594591-0951-418B-93F4-967751FC7631}"/>
              </a:ext>
            </a:extLst>
          </p:cNvPr>
          <p:cNvSpPr txBox="1">
            <a:spLocks/>
          </p:cNvSpPr>
          <p:nvPr/>
        </p:nvSpPr>
        <p:spPr>
          <a:xfrm>
            <a:off x="890847" y="2918463"/>
            <a:ext cx="7228424" cy="1671837"/>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0" indent="0" algn="ctr" defTabSz="914400" eaLnBrk="1" latinLnBrk="0" hangingPunct="1">
              <a:lnSpc>
                <a:spcPct val="110000"/>
              </a:lnSpc>
              <a:spcBef>
                <a:spcPts val="1000"/>
              </a:spcBef>
              <a:buFont typeface="Arial" panose="020B0604020202020204" pitchFamily="34" charset="0"/>
              <a:buNone/>
              <a:defRPr sz="1600" kern="1200">
                <a:solidFill>
                  <a:schemeClr val="tx1">
                    <a:lumMod val="50000"/>
                    <a:lumOff val="50000"/>
                  </a:schemeClr>
                </a:solidFill>
                <a:latin typeface="Dubai" panose="020B0503030403030204" pitchFamily="34" charset="-78"/>
                <a:ea typeface="+mn-ea"/>
                <a:cs typeface="Dubai" panose="020B0503030403030204" pitchFamily="34" charset="-78"/>
              </a:defRPr>
            </a:lvl1pPr>
            <a:lvl2pPr marL="228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defTabSz="91440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This is a goal for this coming year. </a:t>
            </a:r>
          </a:p>
          <a:p>
            <a:endParaRPr lang="en-GB" sz="1800" dirty="0"/>
          </a:p>
          <a:p>
            <a:r>
              <a:rPr lang="en-GB" sz="1800" dirty="0"/>
              <a:t>Note this goal down on your Goal Sheet (#1) or </a:t>
            </a:r>
            <a:r>
              <a:rPr lang="en-GB" sz="1800" dirty="0">
                <a:solidFill>
                  <a:schemeClr val="bg1"/>
                </a:solidFill>
                <a:highlight>
                  <a:srgbClr val="00699C"/>
                </a:highlight>
              </a:rPr>
              <a:t>highlight</a:t>
            </a:r>
            <a:r>
              <a:rPr lang="en-GB" sz="1800" dirty="0"/>
              <a:t> it in your journal.</a:t>
            </a:r>
          </a:p>
        </p:txBody>
      </p:sp>
      <p:pic>
        <p:nvPicPr>
          <p:cNvPr id="8" name="Graphic 7" descr="Bullseye with solid fill">
            <a:extLst>
              <a:ext uri="{FF2B5EF4-FFF2-40B4-BE49-F238E27FC236}">
                <a16:creationId xmlns:a16="http://schemas.microsoft.com/office/drawing/2014/main" id="{BD17D9A4-0A51-4ADD-8E7D-710A367BC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272" y="211910"/>
            <a:ext cx="832254" cy="832254"/>
          </a:xfrm>
          <a:prstGeom prst="rect">
            <a:avLst/>
          </a:prstGeom>
        </p:spPr>
      </p:pic>
    </p:spTree>
    <p:extLst>
      <p:ext uri="{BB962C8B-B14F-4D97-AF65-F5344CB8AC3E}">
        <p14:creationId xmlns:p14="http://schemas.microsoft.com/office/powerpoint/2010/main" val="1625273773"/>
      </p:ext>
    </p:extLst>
  </p:cSld>
  <p:clrMapOvr>
    <a:masterClrMapping/>
  </p:clrMapOvr>
</p:sld>
</file>

<file path=ppt/theme/theme1.xml><?xml version="1.0" encoding="utf-8"?>
<a:theme xmlns:a="http://schemas.openxmlformats.org/drawingml/2006/main" name="Olivia template">
  <a:themeElements>
    <a:clrScheme name="Custom 5">
      <a:dk1>
        <a:sysClr val="windowText" lastClr="000000"/>
      </a:dk1>
      <a:lt1>
        <a:sysClr val="window" lastClr="FFFFFF"/>
      </a:lt1>
      <a:dk2>
        <a:srgbClr val="162F33"/>
      </a:dk2>
      <a:lt2>
        <a:srgbClr val="B2E8E8"/>
      </a:lt2>
      <a:accent1>
        <a:srgbClr val="00699C"/>
      </a:accent1>
      <a:accent2>
        <a:srgbClr val="1C355E"/>
      </a:accent2>
      <a:accent3>
        <a:srgbClr val="63144A"/>
      </a:accent3>
      <a:accent4>
        <a:srgbClr val="F26954"/>
      </a:accent4>
      <a:accent5>
        <a:srgbClr val="C24759"/>
      </a:accent5>
      <a:accent6>
        <a:srgbClr val="0F6352"/>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2250</Words>
  <Application>Microsoft Office PowerPoint</Application>
  <PresentationFormat>On-screen Show (16:9)</PresentationFormat>
  <Paragraphs>260</Paragraphs>
  <Slides>58</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Raleway ExtraBold</vt:lpstr>
      <vt:lpstr>Raleway Black</vt:lpstr>
      <vt:lpstr>Gentium Basic</vt:lpstr>
      <vt:lpstr>Arial</vt:lpstr>
      <vt:lpstr>Raleway</vt:lpstr>
      <vt:lpstr>Dubai</vt:lpstr>
      <vt:lpstr>Raleway Medium</vt:lpstr>
      <vt:lpstr>Raleway Thin</vt:lpstr>
      <vt:lpstr>Olivia template</vt:lpstr>
      <vt:lpstr>Personal Reflections  &amp; Goal Setting (End of year workshop*) (End of year activity/workshop*) </vt:lpstr>
      <vt:lpstr>Agenda</vt:lpstr>
      <vt:lpstr>Introduction</vt:lpstr>
      <vt:lpstr>Workshop Instructions</vt:lpstr>
      <vt:lpstr>Relationship with Allah</vt:lpstr>
      <vt:lpstr>Which three things did you do this year to please Allah?</vt:lpstr>
      <vt:lpstr>Which three things happened to you this year that are you most grateful to Allah for?</vt:lpstr>
      <vt:lpstr>In the past year, what have you done to understand who Allah is?</vt:lpstr>
      <vt:lpstr>What goal can you set yourself in relation to understanding who Allah is?</vt:lpstr>
      <vt:lpstr>In the past year, how do you feel the quality of your Salah has been? </vt:lpstr>
      <vt:lpstr>What new goal do you want to set yourself in relation to improving your Salah?</vt:lpstr>
      <vt:lpstr>In the past year, how has your relationship been with the Qur’an?</vt:lpstr>
      <vt:lpstr>In the past year, how often did you remember or talk directly to Allah on a daily basis? </vt:lpstr>
      <vt:lpstr>Which one new consistent thing do you plan to do to become closer to Allah?</vt:lpstr>
      <vt:lpstr>Which three sins did you commit this year?  </vt:lpstr>
      <vt:lpstr>Which sin do you want to commit to stop doing this coming year? </vt:lpstr>
      <vt:lpstr>Self development</vt:lpstr>
      <vt:lpstr>What is the most important goal you achieved this year?</vt:lpstr>
      <vt:lpstr>What is your biggest mistake of the year, and the lesson you learned as a result?</vt:lpstr>
      <vt:lpstr>When did you have the most fun this year?</vt:lpstr>
      <vt:lpstr>In which areas of your character do you feel you’ve made your biggest improvements this year?</vt:lpstr>
      <vt:lpstr>What was the best way you used your time this year?</vt:lpstr>
      <vt:lpstr>What was your single biggest time waster this year?</vt:lpstr>
      <vt:lpstr>What was your kindest gesture this year? </vt:lpstr>
      <vt:lpstr>What new goal do you want to set yourself to improve your character?</vt:lpstr>
      <vt:lpstr>What other new goal do you want to set yourself for this coming year?</vt:lpstr>
      <vt:lpstr>Family</vt:lpstr>
      <vt:lpstr>What is your favourite family memory of this year?</vt:lpstr>
      <vt:lpstr>Note down the top three things each person in your family has done for you this year. </vt:lpstr>
      <vt:lpstr>What is the best thing about being part of your family?</vt:lpstr>
      <vt:lpstr>What one thing would you like to change about your family?</vt:lpstr>
      <vt:lpstr>Is there anyone you need to apologise to in your family? </vt:lpstr>
      <vt:lpstr>What new goal do you want to set yourself to become a better family member?</vt:lpstr>
      <vt:lpstr>Think of three activities you would love to do as a family in the next year</vt:lpstr>
      <vt:lpstr>Work/School</vt:lpstr>
      <vt:lpstr>What was the most enjoyable part of work/school this year?</vt:lpstr>
      <vt:lpstr>What did you enjoy the least of work/school this year?</vt:lpstr>
      <vt:lpstr>What is the most important thing you learnt from work/school this year?</vt:lpstr>
      <vt:lpstr>What did you find the most challenging or difficult this year at work/school?</vt:lpstr>
      <vt:lpstr>What one new consistent thing can you do next year to do better at school/work?</vt:lpstr>
      <vt:lpstr>Friendship</vt:lpstr>
      <vt:lpstr>Which good friend did you make this year?</vt:lpstr>
      <vt:lpstr>What was the best way you helped a friend this year?</vt:lpstr>
      <vt:lpstr>Did you harm any of your friends this year? </vt:lpstr>
      <vt:lpstr>What one thing will you improve/change within yourself to be a better friend?</vt:lpstr>
      <vt:lpstr>Neighbours</vt:lpstr>
      <vt:lpstr>Think of one kind thing you did for your neighbour this year</vt:lpstr>
      <vt:lpstr>What one kind thing can you do for a neighbour this coming year?</vt:lpstr>
      <vt:lpstr>Masjid, Community &amp; Ummah</vt:lpstr>
      <vt:lpstr>How did you benefit from your local community/masjid this year?</vt:lpstr>
      <vt:lpstr>Which one specific thing did you do to help your community/masjid this year? </vt:lpstr>
      <vt:lpstr>Which one thing can you do this coming year to help your local community/masjid?</vt:lpstr>
      <vt:lpstr>What one specific thing did you do to help the wider Muslim ummah this year? </vt:lpstr>
      <vt:lpstr>Which one thing can you do this coming year to help the wider Muslim ummah?</vt:lpstr>
      <vt:lpstr>Finalise your new goals</vt:lpstr>
      <vt:lpstr>My new goals for this coming year inshaAllah</vt:lpstr>
      <vt:lpstr>My Family Goals for this coming year inshaAllah</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reflections &amp; Goal setting</dc:title>
  <dc:creator>Admin</dc:creator>
  <cp:lastModifiedBy>Admin</cp:lastModifiedBy>
  <cp:revision>32</cp:revision>
  <dcterms:modified xsi:type="dcterms:W3CDTF">2022-12-21T18:26:02Z</dcterms:modified>
</cp:coreProperties>
</file>