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62"/>
  </p:notesMasterIdLst>
  <p:sldIdLst>
    <p:sldId id="256" r:id="rId2"/>
    <p:sldId id="299" r:id="rId3"/>
    <p:sldId id="257" r:id="rId4"/>
    <p:sldId id="300" r:id="rId5"/>
    <p:sldId id="259" r:id="rId6"/>
    <p:sldId id="258" r:id="rId7"/>
    <p:sldId id="301" r:id="rId8"/>
    <p:sldId id="354" r:id="rId9"/>
    <p:sldId id="355" r:id="rId10"/>
    <p:sldId id="358" r:id="rId11"/>
    <p:sldId id="359" r:id="rId12"/>
    <p:sldId id="356" r:id="rId13"/>
    <p:sldId id="360" r:id="rId14"/>
    <p:sldId id="304" r:id="rId15"/>
    <p:sldId id="302" r:id="rId16"/>
    <p:sldId id="303" r:id="rId17"/>
    <p:sldId id="305" r:id="rId18"/>
    <p:sldId id="306" r:id="rId19"/>
    <p:sldId id="307" r:id="rId20"/>
    <p:sldId id="308" r:id="rId21"/>
    <p:sldId id="309" r:id="rId22"/>
    <p:sldId id="310" r:id="rId23"/>
    <p:sldId id="311" r:id="rId24"/>
    <p:sldId id="312" r:id="rId25"/>
    <p:sldId id="313" r:id="rId26"/>
    <p:sldId id="314" r:id="rId27"/>
    <p:sldId id="298" r:id="rId28"/>
    <p:sldId id="315" r:id="rId29"/>
    <p:sldId id="317" r:id="rId30"/>
    <p:sldId id="318" r:id="rId31"/>
    <p:sldId id="319" r:id="rId32"/>
    <p:sldId id="321" r:id="rId33"/>
    <p:sldId id="323" r:id="rId34"/>
    <p:sldId id="352"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50" r:id="rId48"/>
    <p:sldId id="336" r:id="rId49"/>
    <p:sldId id="337" r:id="rId50"/>
    <p:sldId id="338" r:id="rId51"/>
    <p:sldId id="339" r:id="rId52"/>
    <p:sldId id="340" r:id="rId53"/>
    <p:sldId id="341" r:id="rId54"/>
    <p:sldId id="342" r:id="rId55"/>
    <p:sldId id="353" r:id="rId56"/>
    <p:sldId id="344" r:id="rId57"/>
    <p:sldId id="345" r:id="rId58"/>
    <p:sldId id="286" r:id="rId59"/>
    <p:sldId id="351" r:id="rId60"/>
    <p:sldId id="278" r:id="rId61"/>
  </p:sldIdLst>
  <p:sldSz cx="9144000" cy="5143500" type="screen16x9"/>
  <p:notesSz cx="6858000" cy="9144000"/>
  <p:embeddedFontLst>
    <p:embeddedFont>
      <p:font typeface="Dubai" panose="020B0503030403030204" pitchFamily="34" charset="-78"/>
      <p:regular r:id="rId63"/>
      <p:bold r:id="rId64"/>
    </p:embeddedFont>
    <p:embeddedFont>
      <p:font typeface="Gentium Basic" panose="02000503060000020004" pitchFamily="2" charset="0"/>
      <p:regular r:id="rId65"/>
      <p:bold r:id="rId66"/>
      <p:italic r:id="rId67"/>
      <p:boldItalic r:id="rId68"/>
    </p:embeddedFont>
    <p:embeddedFont>
      <p:font typeface="Raleway" panose="020B0503030101060003" pitchFamily="34" charset="0"/>
      <p:regular r:id="rId69"/>
      <p:bold r:id="rId70"/>
      <p:italic r:id="rId71"/>
      <p:boldItalic r:id="rId72"/>
    </p:embeddedFont>
    <p:embeddedFont>
      <p:font typeface="Raleway Black" panose="020B0A03030101060003" pitchFamily="34" charset="0"/>
      <p:bold r:id="rId73"/>
      <p:boldItalic r:id="rId74"/>
    </p:embeddedFont>
    <p:embeddedFont>
      <p:font typeface="Raleway ExtraBold" panose="020B0903030101060003" pitchFamily="34" charset="0"/>
      <p:bold r:id="rId75"/>
      <p:boldItalic r:id="rId76"/>
    </p:embeddedFont>
    <p:embeddedFont>
      <p:font typeface="Raleway Medium" panose="020B0603030101060003" pitchFamily="34" charset="0"/>
      <p:regular r:id="rId77"/>
      <p:italic r:id="rId78"/>
    </p:embeddedFont>
    <p:embeddedFont>
      <p:font typeface="Raleway Thin" panose="020B0203030101060003" pitchFamily="34" charset="0"/>
      <p:regular r:id="rId79"/>
      <p: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B11"/>
    <a:srgbClr val="00B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7" autoAdjust="0"/>
  </p:normalViewPr>
  <p:slideViewPr>
    <p:cSldViewPr snapToGrid="0">
      <p:cViewPr varScale="1">
        <p:scale>
          <a:sx n="89" d="100"/>
          <a:sy n="89" d="100"/>
        </p:scale>
        <p:origin x="121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65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24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8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6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40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63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10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97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2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58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12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51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6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29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731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2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30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102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563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75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1398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65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165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31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193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85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867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170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470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120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04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328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83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9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465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986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890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387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24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230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24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143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31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7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533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065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966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209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d9eea3ace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d9eea3ace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d9eea3ace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d9eea3ace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8154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481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86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73276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799" y="2344238"/>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56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
        <p:nvSpPr>
          <p:cNvPr id="4" name="Google Shape;15;p3">
            <a:extLst>
              <a:ext uri="{FF2B5EF4-FFF2-40B4-BE49-F238E27FC236}">
                <a16:creationId xmlns:a16="http://schemas.microsoft.com/office/drawing/2014/main" id="{5474F4B2-13E7-42BC-90DA-B21CF8F984E9}"/>
              </a:ext>
            </a:extLst>
          </p:cNvPr>
          <p:cNvSpPr txBox="1">
            <a:spLocks noGrp="1"/>
          </p:cNvSpPr>
          <p:nvPr>
            <p:ph type="subTitle" idx="1"/>
          </p:nvPr>
        </p:nvSpPr>
        <p:spPr>
          <a:xfrm>
            <a:off x="685799" y="3349030"/>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3200">
                <a:solidFill>
                  <a:schemeClr val="tx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3" name="Google Shape;53;p11"/>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8.svg"/><Relationship Id="rId17" Type="http://schemas.openxmlformats.org/officeDocument/2006/relationships/image" Target="../media/image1.png"/><Relationship Id="rId2" Type="http://schemas.openxmlformats.org/officeDocument/2006/relationships/notesSlide" Target="../notesSlides/notesSlide57.xml"/><Relationship Id="rId16" Type="http://schemas.openxmlformats.org/officeDocument/2006/relationships/image" Target="../media/image21.svg"/><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7.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9.png"/><Relationship Id="rId14" Type="http://schemas.openxmlformats.org/officeDocument/2006/relationships/image" Target="../media/image19.svg"/></Relationships>
</file>

<file path=ppt/slides/_rels/slide5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sv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0" y="1702488"/>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800" dirty="0">
                <a:latin typeface="Raleway Black" panose="020B0A03030101060003" pitchFamily="34" charset="0"/>
              </a:rPr>
              <a:t>Family Reflections </a:t>
            </a:r>
            <a:br>
              <a:rPr lang="en-GB" sz="4800" dirty="0">
                <a:latin typeface="Raleway Black" panose="020B0A03030101060003" pitchFamily="34" charset="0"/>
              </a:rPr>
            </a:br>
            <a:r>
              <a:rPr lang="en-GB" sz="4800" dirty="0">
                <a:latin typeface="Raleway Black" panose="020B0A03030101060003" pitchFamily="34" charset="0"/>
              </a:rPr>
              <a:t>&amp; Goal Setting</a:t>
            </a:r>
            <a:br>
              <a:rPr lang="en-GB" sz="4800" b="1" spc="400" dirty="0">
                <a:latin typeface="Raleway ExtraBold" panose="020B0604020202020204" pitchFamily="2" charset="0"/>
              </a:rPr>
            </a:br>
            <a:r>
              <a:rPr lang="en-GB" sz="2000" dirty="0">
                <a:latin typeface="Raleway Medium" panose="020B0603030101060003" pitchFamily="34" charset="0"/>
              </a:rPr>
              <a:t>(End of year workshop*) </a:t>
            </a:r>
            <a:endParaRPr sz="2000" dirty="0">
              <a:latin typeface="Raleway Medium" panose="020B0603030101060003" pitchFamily="34" charset="0"/>
            </a:endParaRPr>
          </a:p>
        </p:txBody>
      </p:sp>
      <p:pic>
        <p:nvPicPr>
          <p:cNvPr id="8" name="Picture 7">
            <a:extLst>
              <a:ext uri="{FF2B5EF4-FFF2-40B4-BE49-F238E27FC236}">
                <a16:creationId xmlns:a16="http://schemas.microsoft.com/office/drawing/2014/main" id="{C1CFD204-4626-4C22-A519-B2B11AE56AF8}"/>
              </a:ext>
            </a:extLst>
          </p:cNvPr>
          <p:cNvPicPr>
            <a:picLocks noChangeAspect="1"/>
          </p:cNvPicPr>
          <p:nvPr/>
        </p:nvPicPr>
        <p:blipFill>
          <a:blip r:embed="rId3"/>
          <a:stretch>
            <a:fillRect/>
          </a:stretch>
        </p:blipFill>
        <p:spPr>
          <a:xfrm>
            <a:off x="3382252" y="3946905"/>
            <a:ext cx="2379496" cy="465553"/>
          </a:xfrm>
          <a:prstGeom prst="rect">
            <a:avLst/>
          </a:prstGeom>
        </p:spPr>
      </p:pic>
      <p:sp>
        <p:nvSpPr>
          <p:cNvPr id="9" name="TextBox 8">
            <a:extLst>
              <a:ext uri="{FF2B5EF4-FFF2-40B4-BE49-F238E27FC236}">
                <a16:creationId xmlns:a16="http://schemas.microsoft.com/office/drawing/2014/main" id="{31B42823-1778-4DCC-9C47-507B09333A05}"/>
              </a:ext>
            </a:extLst>
          </p:cNvPr>
          <p:cNvSpPr txBox="1"/>
          <p:nvPr/>
        </p:nvSpPr>
        <p:spPr>
          <a:xfrm>
            <a:off x="6280030" y="3520612"/>
            <a:ext cx="2379496" cy="1169551"/>
          </a:xfrm>
          <a:prstGeom prst="rect">
            <a:avLst/>
          </a:prstGeom>
          <a:noFill/>
        </p:spPr>
        <p:txBody>
          <a:bodyPr wrap="square">
            <a:spAutoFit/>
          </a:bodyPr>
          <a:lstStyle/>
          <a:p>
            <a:pPr algn="ctr"/>
            <a:r>
              <a:rPr lang="en-GB" dirty="0">
                <a:solidFill>
                  <a:schemeClr val="bg1"/>
                </a:solidFill>
                <a:latin typeface="Raleway Thin" pitchFamily="2" charset="0"/>
              </a:rPr>
              <a:t>* feel free to choose when you run this workshop (e.g. end of academic year, end of </a:t>
            </a:r>
            <a:r>
              <a:rPr lang="en-GB" dirty="0" err="1">
                <a:solidFill>
                  <a:schemeClr val="bg1"/>
                </a:solidFill>
                <a:latin typeface="Raleway Thin" pitchFamily="2" charset="0"/>
              </a:rPr>
              <a:t>hijri</a:t>
            </a:r>
            <a:r>
              <a:rPr lang="en-GB" dirty="0">
                <a:solidFill>
                  <a:schemeClr val="bg1"/>
                </a:solidFill>
                <a:latin typeface="Raleway Thin" pitchFamily="2" charset="0"/>
              </a:rPr>
              <a:t> year, before Ramadan etc)</a:t>
            </a:r>
          </a:p>
        </p:txBody>
      </p:sp>
      <p:pic>
        <p:nvPicPr>
          <p:cNvPr id="10" name="Graphic 9" descr="Bullseye with solid fill">
            <a:extLst>
              <a:ext uri="{FF2B5EF4-FFF2-40B4-BE49-F238E27FC236}">
                <a16:creationId xmlns:a16="http://schemas.microsoft.com/office/drawing/2014/main" id="{12F17D21-89C9-4DBF-9D94-4574E4B9FB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9272" y="211910"/>
            <a:ext cx="832254" cy="832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95497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how do you feel the quality of your Salah has been?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10" name="TextBox 9">
            <a:extLst>
              <a:ext uri="{FF2B5EF4-FFF2-40B4-BE49-F238E27FC236}">
                <a16:creationId xmlns:a16="http://schemas.microsoft.com/office/drawing/2014/main" id="{5ECFCB59-9064-4059-B4BC-DD297BA4308E}"/>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
        <p:nvSpPr>
          <p:cNvPr id="6" name="Subtitle 2">
            <a:extLst>
              <a:ext uri="{FF2B5EF4-FFF2-40B4-BE49-F238E27FC236}">
                <a16:creationId xmlns:a16="http://schemas.microsoft.com/office/drawing/2014/main" id="{B4CF1C07-4D80-4F04-ACAA-AC115CD90F7E}"/>
              </a:ext>
            </a:extLst>
          </p:cNvPr>
          <p:cNvSpPr txBox="1">
            <a:spLocks/>
          </p:cNvSpPr>
          <p:nvPr/>
        </p:nvSpPr>
        <p:spPr>
          <a:xfrm>
            <a:off x="-1" y="3206446"/>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dirty="0">
                <a:solidFill>
                  <a:schemeClr val="tx1">
                    <a:lumMod val="50000"/>
                    <a:lumOff val="50000"/>
                  </a:schemeClr>
                </a:solidFill>
                <a:latin typeface="Dubai" panose="020B0503030403030204" pitchFamily="34" charset="-78"/>
                <a:cs typeface="Dubai" panose="020B0503030403030204" pitchFamily="34" charset="-78"/>
              </a:rPr>
              <a:t>(For e.g. have you been punctual with all 5 </a:t>
            </a:r>
            <a:r>
              <a:rPr lang="en-GB" sz="1600" dirty="0" err="1">
                <a:solidFill>
                  <a:schemeClr val="tx1">
                    <a:lumMod val="50000"/>
                    <a:lumOff val="50000"/>
                  </a:schemeClr>
                </a:solidFill>
                <a:latin typeface="Dubai" panose="020B0503030403030204" pitchFamily="34" charset="-78"/>
                <a:cs typeface="Dubai" panose="020B0503030403030204" pitchFamily="34" charset="-78"/>
              </a:rPr>
              <a:t>Salahs</a:t>
            </a:r>
            <a:r>
              <a:rPr lang="en-GB" sz="1600" dirty="0">
                <a:solidFill>
                  <a:schemeClr val="tx1">
                    <a:lumMod val="50000"/>
                    <a:lumOff val="50000"/>
                  </a:schemeClr>
                </a:solidFill>
                <a:latin typeface="Dubai" panose="020B0503030403030204" pitchFamily="34" charset="-78"/>
                <a:cs typeface="Dubai" panose="020B0503030403030204" pitchFamily="34" charset="-78"/>
              </a:rPr>
              <a:t>? Have you been able to pray with khushu?)</a:t>
            </a:r>
          </a:p>
        </p:txBody>
      </p:sp>
    </p:spTree>
    <p:extLst>
      <p:ext uri="{BB962C8B-B14F-4D97-AF65-F5344CB8AC3E}">
        <p14:creationId xmlns:p14="http://schemas.microsoft.com/office/powerpoint/2010/main" val="201396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57788" y="1149686"/>
            <a:ext cx="7228423"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new goal do you want to set yourself in relation to improving your Salah?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287246"/>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(#2) or </a:t>
            </a:r>
            <a:r>
              <a:rPr lang="en-GB" sz="1800" dirty="0">
                <a:solidFill>
                  <a:schemeClr val="bg1"/>
                </a:solidFill>
                <a:highlight>
                  <a:srgbClr val="00B4B1"/>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3723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49" y="1148283"/>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how has your relationship been with the Qur’an?</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1" y="3206446"/>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tx1">
                    <a:lumMod val="50000"/>
                    <a:lumOff val="50000"/>
                  </a:schemeClr>
                </a:solidFill>
                <a:latin typeface="Dubai" panose="020B0503030403030204" pitchFamily="34" charset="-78"/>
                <a:cs typeface="Dubai" panose="020B0503030403030204" pitchFamily="34" charset="-78"/>
              </a:rPr>
              <a:t>(E.g. How often do you recite it/think about what Allah is saying to you?)</a:t>
            </a:r>
          </a:p>
        </p:txBody>
      </p:sp>
      <p:sp>
        <p:nvSpPr>
          <p:cNvPr id="8" name="TextBox 7">
            <a:extLst>
              <a:ext uri="{FF2B5EF4-FFF2-40B4-BE49-F238E27FC236}">
                <a16:creationId xmlns:a16="http://schemas.microsoft.com/office/drawing/2014/main" id="{E7218D9E-9C2A-4B69-BC23-038D0F6252BA}"/>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Tree>
    <p:extLst>
      <p:ext uri="{BB962C8B-B14F-4D97-AF65-F5344CB8AC3E}">
        <p14:creationId xmlns:p14="http://schemas.microsoft.com/office/powerpoint/2010/main" val="245344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802980" y="1084036"/>
            <a:ext cx="7538037"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how often did you remember or talk directly to Allah on a daily basis?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1" y="3052765"/>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tx1">
                    <a:lumMod val="50000"/>
                    <a:lumOff val="50000"/>
                  </a:schemeClr>
                </a:solidFill>
                <a:latin typeface="Dubai" panose="020B0503030403030204" pitchFamily="34" charset="-78"/>
                <a:cs typeface="Dubai" panose="020B0503030403030204" pitchFamily="34" charset="-78"/>
              </a:rPr>
              <a:t>(excluding salah)</a:t>
            </a:r>
          </a:p>
        </p:txBody>
      </p:sp>
      <p:sp>
        <p:nvSpPr>
          <p:cNvPr id="8" name="TextBox 7">
            <a:extLst>
              <a:ext uri="{FF2B5EF4-FFF2-40B4-BE49-F238E27FC236}">
                <a16:creationId xmlns:a16="http://schemas.microsoft.com/office/drawing/2014/main" id="{E7218D9E-9C2A-4B69-BC23-038D0F6252BA}"/>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Tree>
    <p:extLst>
      <p:ext uri="{BB962C8B-B14F-4D97-AF65-F5344CB8AC3E}">
        <p14:creationId xmlns:p14="http://schemas.microsoft.com/office/powerpoint/2010/main" val="336216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788637"/>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new consistent thing do you plan to do to become closer to Allah?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2704584"/>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(For example, commit to daily morning </a:t>
            </a:r>
            <a:r>
              <a:rPr lang="en-GB" sz="1800" dirty="0" err="1"/>
              <a:t>adhkar</a:t>
            </a:r>
            <a:r>
              <a:rPr lang="en-GB" sz="1800" dirty="0"/>
              <a:t>, reading a set number of pages of Qur’an, joining a class about Allah etc) </a:t>
            </a:r>
          </a:p>
          <a:p>
            <a:endParaRPr lang="en-GB" sz="1800" dirty="0"/>
          </a:p>
          <a:p>
            <a:r>
              <a:rPr lang="en-GB" sz="1800" dirty="0"/>
              <a:t>Note this goal down on your Goal Sheet (#3) or </a:t>
            </a:r>
            <a:r>
              <a:rPr lang="en-GB" sz="1800" dirty="0">
                <a:solidFill>
                  <a:schemeClr val="bg1"/>
                </a:solidFill>
                <a:highlight>
                  <a:srgbClr val="00B4B1"/>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5348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three sins did you commit this year? </a:t>
            </a:r>
            <a:br>
              <a:rPr lang="en-GB" sz="4000" dirty="0">
                <a:solidFill>
                  <a:schemeClr val="accent1"/>
                </a:solidFill>
              </a:rPr>
            </a:br>
            <a:endParaRPr lang="en-GB" sz="4000" dirty="0">
              <a:solidFill>
                <a:schemeClr val="accent1"/>
              </a:solidFill>
            </a:endParaRP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729574" y="2918463"/>
            <a:ext cx="7684852" cy="132588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Do not share these with anyone nor write them down. Put your head down for 2 minutes and sincerely ask Allah to forgive you. </a:t>
            </a:r>
          </a:p>
        </p:txBody>
      </p:sp>
      <p:sp>
        <p:nvSpPr>
          <p:cNvPr id="10" name="TextBox 9">
            <a:extLst>
              <a:ext uri="{FF2B5EF4-FFF2-40B4-BE49-F238E27FC236}">
                <a16:creationId xmlns:a16="http://schemas.microsoft.com/office/drawing/2014/main" id="{5ECFCB59-9064-4059-B4BC-DD297BA4308E}"/>
              </a:ext>
            </a:extLst>
          </p:cNvPr>
          <p:cNvSpPr txBox="1"/>
          <p:nvPr/>
        </p:nvSpPr>
        <p:spPr>
          <a:xfrm>
            <a:off x="5572427" y="4319091"/>
            <a:ext cx="3031973" cy="400110"/>
          </a:xfrm>
          <a:prstGeom prst="rect">
            <a:avLst/>
          </a:prstGeom>
          <a:noFill/>
        </p:spPr>
        <p:txBody>
          <a:bodyPr wrap="square">
            <a:spAutoFit/>
          </a:bodyPr>
          <a:lstStyle>
            <a:defPPr marR="0" lvl="0" algn="l" rtl="0">
              <a:lnSpc>
                <a:spcPct val="100000"/>
              </a:lnSpc>
              <a:spcBef>
                <a:spcPts val="0"/>
              </a:spcBef>
              <a:spcAft>
                <a:spcPts val="0"/>
              </a:spcAft>
            </a:defPPr>
            <a:lvl1pPr algn="r">
              <a:defRPr sz="1800" i="1">
                <a:solidFill>
                  <a:schemeClr val="accent1"/>
                </a:solidFill>
                <a:latin typeface="Gentium Basic" panose="020B0604020202020204" charset="0"/>
                <a:ea typeface="Source Serif Pro SemiBold" panose="02040703050405020204" pitchFamily="18" charset="0"/>
                <a:cs typeface="Dubai Medium" panose="020B0603030403030204" pitchFamily="34" charset="-78"/>
              </a:defRPr>
            </a:lvl1pPr>
          </a:lstStyle>
          <a:p>
            <a:r>
              <a:rPr lang="en-GB" dirty="0"/>
              <a:t>Ask Allah to forgive you</a:t>
            </a:r>
          </a:p>
        </p:txBody>
      </p:sp>
    </p:spTree>
    <p:extLst>
      <p:ext uri="{BB962C8B-B14F-4D97-AF65-F5344CB8AC3E}">
        <p14:creationId xmlns:p14="http://schemas.microsoft.com/office/powerpoint/2010/main" val="40417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738533"/>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Which sin do you want to commit to stop doing this coming year?</a:t>
            </a:r>
            <a:br>
              <a:rPr lang="en-GB" sz="4000" dirty="0">
                <a:solidFill>
                  <a:schemeClr val="accent1"/>
                </a:solidFill>
              </a:rPr>
            </a:br>
            <a:endParaRPr lang="en-GB" sz="4000" dirty="0">
              <a:solidFill>
                <a:schemeClr val="accent1"/>
              </a:solidFill>
            </a:endParaRP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56032" y="2918462"/>
            <a:ext cx="7263239" cy="1738062"/>
          </a:xfrm>
          <a:prstGeom prst="rect">
            <a:avLst/>
          </a:prstGeom>
        </p:spPr>
        <p:txBody>
          <a:bodyPr vert="horz" lIns="91440" tIns="45720" rIns="91440" bIns="45720" rtlCol="0">
            <a:normAutofit fontScale="92500" lnSpcReduction="10000"/>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Only share this with others if you think they can support you. </a:t>
            </a:r>
            <a:br>
              <a:rPr lang="en-GB" dirty="0"/>
            </a:br>
            <a:br>
              <a:rPr lang="en-GB" dirty="0"/>
            </a:br>
            <a:r>
              <a:rPr lang="en-GB" dirty="0"/>
              <a:t>(For e.g. I want to stop backbiting- so let’s make a family pact, whenever someone starts, let's gently remind each other and try to stop)</a:t>
            </a:r>
            <a:br>
              <a:rPr lang="en-GB" dirty="0"/>
            </a:br>
            <a:br>
              <a:rPr lang="en-GB" dirty="0"/>
            </a:br>
            <a:r>
              <a:rPr lang="en-GB" dirty="0"/>
              <a:t>Keep your sins private. Only note this in your journal if you are certain you can keep it private.</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70518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Self development</a:t>
            </a:r>
            <a:endParaRPr dirty="0"/>
          </a:p>
        </p:txBody>
      </p:sp>
      <p:sp>
        <p:nvSpPr>
          <p:cNvPr id="93" name="Google Shape;93;p1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r>
              <a:rPr lang="en-GB" dirty="0"/>
              <a:t>If you fix your heart, your whole body will be fixed</a:t>
            </a:r>
          </a:p>
          <a:p>
            <a:pPr marL="0" lvl="0" indent="0" algn="l" rtl="0">
              <a:spcBef>
                <a:spcPts val="0"/>
              </a:spcBef>
              <a:spcAft>
                <a:spcPts val="0"/>
              </a:spcAft>
              <a:buNone/>
            </a:pPr>
            <a:endParaRPr lang="en-GB" dirty="0"/>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2</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42446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the most important goal you achieved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TextBox 6">
            <a:extLst>
              <a:ext uri="{FF2B5EF4-FFF2-40B4-BE49-F238E27FC236}">
                <a16:creationId xmlns:a16="http://schemas.microsoft.com/office/drawing/2014/main" id="{67C5AA71-064A-4414-9AE5-DC3BDF291341}"/>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5167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75762"/>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your biggest mistake of the year, and the lesson you learned as a result?</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TextBox 6">
            <a:extLst>
              <a:ext uri="{FF2B5EF4-FFF2-40B4-BE49-F238E27FC236}">
                <a16:creationId xmlns:a16="http://schemas.microsoft.com/office/drawing/2014/main" id="{8A0D5667-AB10-49A6-A8D8-57957C805919}"/>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87763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01E28-795B-404A-9A39-0501B5C7C019}"/>
              </a:ext>
            </a:extLst>
          </p:cNvPr>
          <p:cNvSpPr>
            <a:spLocks noGrp="1"/>
          </p:cNvSpPr>
          <p:nvPr>
            <p:ph type="title"/>
          </p:nvPr>
        </p:nvSpPr>
        <p:spPr>
          <a:xfrm>
            <a:off x="622322" y="515257"/>
            <a:ext cx="6866100" cy="857400"/>
          </a:xfrm>
          <a:noFill/>
          <a:ln>
            <a:noFill/>
          </a:ln>
        </p:spPr>
        <p:txBody>
          <a:bodyPr spcFirstLastPara="1" wrap="square" lIns="91425" tIns="91425" rIns="91425" bIns="91425" anchor="t" anchorCtr="0">
            <a:noAutofit/>
          </a:bodyPr>
          <a:lstStyle/>
          <a:p>
            <a:r>
              <a:rPr lang="en-GB" sz="4800" dirty="0">
                <a:solidFill>
                  <a:schemeClr val="accent1"/>
                </a:solidFill>
              </a:rPr>
              <a:t>Agenda</a:t>
            </a:r>
          </a:p>
        </p:txBody>
      </p:sp>
      <p:sp>
        <p:nvSpPr>
          <p:cNvPr id="5" name="Text Placeholder 4">
            <a:extLst>
              <a:ext uri="{FF2B5EF4-FFF2-40B4-BE49-F238E27FC236}">
                <a16:creationId xmlns:a16="http://schemas.microsoft.com/office/drawing/2014/main" id="{AFE7BEBB-ADEE-40A4-8DEC-86FF3885D9E5}"/>
              </a:ext>
            </a:extLst>
          </p:cNvPr>
          <p:cNvSpPr>
            <a:spLocks noGrp="1"/>
          </p:cNvSpPr>
          <p:nvPr>
            <p:ph type="body" idx="1"/>
          </p:nvPr>
        </p:nvSpPr>
        <p:spPr>
          <a:xfrm>
            <a:off x="622322" y="1526228"/>
            <a:ext cx="3743085" cy="3027600"/>
          </a:xfrm>
        </p:spPr>
        <p:txBody>
          <a:bodyPr/>
          <a:lstStyle/>
          <a:p>
            <a:pPr>
              <a:buFont typeface="+mj-lt"/>
              <a:buAutoNum type="arabicPeriod"/>
            </a:pPr>
            <a:r>
              <a:rPr lang="en-GB" dirty="0"/>
              <a:t>Relationship with Allah</a:t>
            </a:r>
          </a:p>
          <a:p>
            <a:pPr>
              <a:buFont typeface="+mj-lt"/>
              <a:buAutoNum type="arabicPeriod"/>
            </a:pPr>
            <a:r>
              <a:rPr lang="en-GB" dirty="0"/>
              <a:t>Self-Development</a:t>
            </a:r>
          </a:p>
          <a:p>
            <a:pPr>
              <a:buFont typeface="+mj-lt"/>
              <a:buAutoNum type="arabicPeriod"/>
            </a:pPr>
            <a:r>
              <a:rPr lang="en-GB" dirty="0"/>
              <a:t>Family</a:t>
            </a:r>
          </a:p>
          <a:p>
            <a:pPr>
              <a:buFont typeface="+mj-lt"/>
              <a:buAutoNum type="arabicPeriod"/>
            </a:pPr>
            <a:r>
              <a:rPr lang="en-GB" dirty="0"/>
              <a:t>Work/School</a:t>
            </a:r>
          </a:p>
          <a:p>
            <a:pPr>
              <a:buFont typeface="+mj-lt"/>
              <a:buAutoNum type="arabicPeriod"/>
            </a:pPr>
            <a:r>
              <a:rPr lang="en-GB" dirty="0"/>
              <a:t>Friendship</a:t>
            </a:r>
          </a:p>
          <a:p>
            <a:pPr>
              <a:buFont typeface="+mj-lt"/>
              <a:buAutoNum type="arabicPeriod"/>
            </a:pPr>
            <a:r>
              <a:rPr lang="en-GB" dirty="0"/>
              <a:t>Neighbours</a:t>
            </a:r>
          </a:p>
          <a:p>
            <a:pPr>
              <a:buFont typeface="+mj-lt"/>
              <a:buAutoNum type="arabicPeriod"/>
            </a:pPr>
            <a:r>
              <a:rPr lang="en-GB" dirty="0"/>
              <a:t>Masjid, Community &amp; Ummah</a:t>
            </a:r>
          </a:p>
          <a:p>
            <a:pPr>
              <a:buFont typeface="+mj-lt"/>
              <a:buAutoNum type="arabicPeriod"/>
            </a:pPr>
            <a:r>
              <a:rPr lang="en-GB" dirty="0"/>
              <a:t>Finalise new goals</a:t>
            </a:r>
          </a:p>
        </p:txBody>
      </p:sp>
      <p:pic>
        <p:nvPicPr>
          <p:cNvPr id="8" name="Picture 7" descr="Pink hued beach sand meeting the sea">
            <a:extLst>
              <a:ext uri="{FF2B5EF4-FFF2-40B4-BE49-F238E27FC236}">
                <a16:creationId xmlns:a16="http://schemas.microsoft.com/office/drawing/2014/main" id="{AE721EFF-8BE1-4547-AD24-CD7CD2684961}"/>
              </a:ext>
            </a:extLst>
          </p:cNvPr>
          <p:cNvPicPr>
            <a:picLocks noChangeAspect="1"/>
          </p:cNvPicPr>
          <p:nvPr/>
        </p:nvPicPr>
        <p:blipFill>
          <a:blip r:embed="rId2"/>
          <a:stretch>
            <a:fillRect/>
          </a:stretch>
        </p:blipFill>
        <p:spPr>
          <a:xfrm>
            <a:off x="5019472" y="943957"/>
            <a:ext cx="3019109" cy="3027600"/>
          </a:xfrm>
          <a:prstGeom prst="flowChartConnector">
            <a:avLst/>
          </a:prstGeom>
        </p:spPr>
      </p:pic>
      <p:pic>
        <p:nvPicPr>
          <p:cNvPr id="12" name="Graphic 11" descr="Presentation with checklist with solid fill">
            <a:extLst>
              <a:ext uri="{FF2B5EF4-FFF2-40B4-BE49-F238E27FC236}">
                <a16:creationId xmlns:a16="http://schemas.microsoft.com/office/drawing/2014/main" id="{F3013D9B-C404-4917-8AF0-E655AA5CC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8581" y="207961"/>
            <a:ext cx="914400" cy="914400"/>
          </a:xfrm>
          <a:prstGeom prst="rect">
            <a:avLst/>
          </a:prstGeom>
        </p:spPr>
      </p:pic>
    </p:spTree>
    <p:extLst>
      <p:ext uri="{BB962C8B-B14F-4D97-AF65-F5344CB8AC3E}">
        <p14:creationId xmlns:p14="http://schemas.microsoft.com/office/powerpoint/2010/main" val="294967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When did you have the most fun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AC045B1D-191A-4C4D-A101-830597B418D9}"/>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44434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49233" y="1178485"/>
            <a:ext cx="7053943"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which areas of your character do you feel you’ve made your biggest improvements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1081644D-7F62-4B3B-A03E-B6C845668380}"/>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349444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the best way you used your time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3122557D-E543-48B3-99C4-8DC5123B974A}"/>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15728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your single biggest time waster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22BC1685-6F68-4BEB-8CC6-1A05C72AC8ED}"/>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Ask Allah to forgive you</a:t>
            </a:r>
          </a:p>
        </p:txBody>
      </p:sp>
    </p:spTree>
    <p:extLst>
      <p:ext uri="{BB962C8B-B14F-4D97-AF65-F5344CB8AC3E}">
        <p14:creationId xmlns:p14="http://schemas.microsoft.com/office/powerpoint/2010/main" val="409194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your kindest gesture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A05C8C06-B6C6-4CAF-8D03-17FBF824CDCA}"/>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02364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44164"/>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new goal do you want to set yourself to improve your character?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1950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(#4) or </a:t>
            </a:r>
            <a:r>
              <a:rPr lang="en-GB" sz="1800" dirty="0">
                <a:solidFill>
                  <a:schemeClr val="bg1"/>
                </a:solidFill>
                <a:highlight>
                  <a:srgbClr val="00B4B1"/>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309825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738533"/>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other new goal do you want to set yourself for this coming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790414" y="2918462"/>
            <a:ext cx="7508927" cy="1671837"/>
          </a:xfrm>
          <a:prstGeom prst="rect">
            <a:avLst/>
          </a:prstGeom>
        </p:spPr>
        <p:txBody>
          <a:bodyPr vert="horz" lIns="91440" tIns="45720" rIns="91440" bIns="45720" rtlCol="0">
            <a:no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This can be from any personal area in your life (e.g. health, finances)</a:t>
            </a:r>
          </a:p>
          <a:p>
            <a:endParaRPr lang="en-GB" sz="1800" dirty="0"/>
          </a:p>
          <a:p>
            <a:r>
              <a:rPr lang="en-GB" sz="1800" dirty="0"/>
              <a:t>Note this goal down on your Goal Sheet (#5) or </a:t>
            </a:r>
            <a:r>
              <a:rPr lang="en-GB" sz="1800" dirty="0">
                <a:solidFill>
                  <a:schemeClr val="bg1"/>
                </a:solidFill>
                <a:highlight>
                  <a:srgbClr val="00B4B1"/>
                </a:highlight>
              </a:rPr>
              <a:t>highlight</a:t>
            </a:r>
            <a:r>
              <a:rPr lang="en-GB" sz="1800" dirty="0"/>
              <a:t> it in your journal.</a:t>
            </a:r>
          </a:p>
          <a:p>
            <a:r>
              <a:rPr lang="en-GB" sz="1800" dirty="0"/>
              <a:t> </a:t>
            </a:r>
          </a:p>
          <a:p>
            <a:endParaRPr lang="en-GB" sz="1800" dirty="0"/>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421090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99185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Family</a:t>
            </a:r>
            <a:endParaRPr dirty="0"/>
          </a:p>
        </p:txBody>
      </p:sp>
      <p:sp>
        <p:nvSpPr>
          <p:cNvPr id="93" name="Google Shape;93;p16"/>
          <p:cNvSpPr txBox="1">
            <a:spLocks noGrp="1"/>
          </p:cNvSpPr>
          <p:nvPr>
            <p:ph type="subTitle" idx="1"/>
          </p:nvPr>
        </p:nvSpPr>
        <p:spPr>
          <a:xfrm>
            <a:off x="228599" y="3048133"/>
            <a:ext cx="7772400" cy="784800"/>
          </a:xfrm>
          <a:prstGeom prst="rect">
            <a:avLst/>
          </a:prstGeom>
        </p:spPr>
        <p:txBody>
          <a:bodyPr spcFirstLastPara="1" wrap="square" lIns="91425" tIns="91425" rIns="91425" bIns="91425" anchor="t" anchorCtr="0">
            <a:noAutofit/>
          </a:bodyPr>
          <a:lstStyle/>
          <a:p>
            <a:r>
              <a:rPr lang="en-GB" dirty="0"/>
              <a:t>   “</a:t>
            </a:r>
            <a:r>
              <a:rPr lang="en-GB" sz="2800" dirty="0"/>
              <a:t>The best of you are the best to their families, and I am the best to my family”</a:t>
            </a:r>
          </a:p>
          <a:p>
            <a:r>
              <a:rPr lang="en-GB" sz="2800" dirty="0"/>
              <a:t>    – Prophet Muhammad </a:t>
            </a:r>
            <a:r>
              <a:rPr lang="ar-SA" sz="2800" dirty="0"/>
              <a:t>ﷺ </a:t>
            </a:r>
            <a:r>
              <a:rPr lang="en-GB" sz="2800" dirty="0"/>
              <a:t> </a:t>
            </a:r>
            <a:r>
              <a:rPr lang="en-GB" sz="1600" dirty="0"/>
              <a:t>(</a:t>
            </a:r>
            <a:r>
              <a:rPr lang="en-GB" sz="1600" dirty="0" err="1"/>
              <a:t>Tirmidhi</a:t>
            </a:r>
            <a:r>
              <a:rPr lang="en-GB" sz="1600" dirty="0"/>
              <a:t>)</a:t>
            </a:r>
            <a:endParaRPr lang="en-GB" sz="2800" dirty="0"/>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3</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2698900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your favourite family memory of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2FCF070B-BF23-4E1F-84A7-C443826A8ED5}"/>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409376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90437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Note down the top three things each person in our family has done for you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3403210"/>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1800" dirty="0"/>
            </a:br>
            <a:r>
              <a:rPr lang="en-GB" sz="1800" dirty="0"/>
              <a:t>Now thank each person, and thank Allah for blessing you with them. </a:t>
            </a:r>
          </a:p>
        </p:txBody>
      </p:sp>
      <p:sp>
        <p:nvSpPr>
          <p:cNvPr id="7" name="TextBox 6">
            <a:extLst>
              <a:ext uri="{FF2B5EF4-FFF2-40B4-BE49-F238E27FC236}">
                <a16:creationId xmlns:a16="http://schemas.microsoft.com/office/drawing/2014/main" id="{B21CD0C6-1228-45FC-9EDA-0BF6DE8F20BC}"/>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18128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68211" y="481902"/>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dirty="0">
                <a:solidFill>
                  <a:schemeClr val="accent1"/>
                </a:solidFill>
              </a:rPr>
              <a:t>Introduction</a:t>
            </a:r>
          </a:p>
        </p:txBody>
      </p:sp>
      <p:sp>
        <p:nvSpPr>
          <p:cNvPr id="72" name="Google Shape;72;p14"/>
          <p:cNvSpPr txBox="1">
            <a:spLocks noGrp="1"/>
          </p:cNvSpPr>
          <p:nvPr>
            <p:ph type="body" idx="2"/>
          </p:nvPr>
        </p:nvSpPr>
        <p:spPr>
          <a:xfrm>
            <a:off x="4678683" y="1494900"/>
            <a:ext cx="3543300" cy="2153700"/>
          </a:xfrm>
          <a:prstGeom prst="rect">
            <a:avLst/>
          </a:prstGeom>
        </p:spPr>
        <p:txBody>
          <a:bodyPr spcFirstLastPara="1" wrap="square" lIns="91425" tIns="91425" rIns="91425" bIns="91425" anchor="t" anchorCtr="0">
            <a:noAutofit/>
          </a:bodyPr>
          <a:lstStyle/>
          <a:p>
            <a:pPr rtl="0"/>
            <a:r>
              <a:rPr lang="en-GB" sz="1700" dirty="0"/>
              <a:t>Book the time in advance. Ideally buy everyone a journal book and some nice pens, and have a pack of sticky notes and a manual timer to hand. </a:t>
            </a:r>
          </a:p>
          <a:p>
            <a:pPr rtl="0"/>
            <a:r>
              <a:rPr lang="en-GB" sz="1700" dirty="0"/>
              <a:t>Devices must be switched off and there should be no other distractions. Have some snacks to hand. </a:t>
            </a:r>
          </a:p>
          <a:p>
            <a:pPr marL="0" lvl="0" indent="0" algn="l" rtl="0">
              <a:spcBef>
                <a:spcPts val="600"/>
              </a:spcBef>
              <a:spcAft>
                <a:spcPts val="0"/>
              </a:spcAft>
              <a:buClr>
                <a:schemeClr val="dk1"/>
              </a:buClr>
              <a:buSzPts val="1100"/>
              <a:buFont typeface="Arial"/>
              <a:buNone/>
            </a:pPr>
            <a:endParaRPr sz="1700" b="1" dirty="0">
              <a:solidFill>
                <a:srgbClr val="434343"/>
              </a:solidFill>
            </a:endParaRPr>
          </a:p>
        </p:txBody>
      </p:sp>
      <p:sp>
        <p:nvSpPr>
          <p:cNvPr id="73" name="Google Shape;73;p14"/>
          <p:cNvSpPr txBox="1">
            <a:spLocks noGrp="1"/>
          </p:cNvSpPr>
          <p:nvPr>
            <p:ph type="body" idx="1"/>
          </p:nvPr>
        </p:nvSpPr>
        <p:spPr>
          <a:xfrm>
            <a:off x="922019" y="1494900"/>
            <a:ext cx="3543300" cy="2153700"/>
          </a:xfrm>
          <a:prstGeom prst="rect">
            <a:avLst/>
          </a:prstGeom>
        </p:spPr>
        <p:txBody>
          <a:bodyPr spcFirstLastPara="1" wrap="square" lIns="91425" tIns="91425" rIns="91425" bIns="91425" anchor="t" anchorCtr="0">
            <a:noAutofit/>
          </a:bodyPr>
          <a:lstStyle/>
          <a:p>
            <a:pPr rtl="0"/>
            <a:r>
              <a:rPr lang="en-GB" sz="1700" dirty="0"/>
              <a:t>These slides will allow you as a family to sit together and reflect on the past year. How did the past year go and what are our personal and family goals for the next year?</a:t>
            </a:r>
          </a:p>
          <a:p>
            <a:pPr rtl="0"/>
            <a:r>
              <a:rPr lang="en-GB" sz="1700" dirty="0"/>
              <a:t>To run this family workshop, allocate 2-3 hours.</a:t>
            </a:r>
          </a:p>
          <a:p>
            <a:pPr rtl="0"/>
            <a:endParaRPr lang="en-GB" sz="1700" dirty="0"/>
          </a:p>
          <a:p>
            <a:pPr marL="114300" indent="0">
              <a:buNone/>
            </a:pPr>
            <a:r>
              <a:rPr lang="en-GB" sz="1200" i="1" dirty="0"/>
              <a:t>(Feel free to delete/skip slides that may not be appropriate)</a:t>
            </a:r>
          </a:p>
          <a:p>
            <a:pPr marL="114300" indent="0" rtl="0">
              <a:buNone/>
            </a:pPr>
            <a:endParaRPr lang="en-GB" sz="1700" dirty="0"/>
          </a:p>
          <a:p>
            <a:pPr marL="0" lvl="0" indent="0" algn="l" rtl="0">
              <a:spcBef>
                <a:spcPts val="600"/>
              </a:spcBef>
              <a:spcAft>
                <a:spcPts val="0"/>
              </a:spcAft>
              <a:buClr>
                <a:schemeClr val="dk1"/>
              </a:buClr>
              <a:buSzPts val="1100"/>
              <a:buFont typeface="Arial"/>
              <a:buNone/>
            </a:pPr>
            <a:endParaRPr sz="1700" dirty="0"/>
          </a:p>
        </p:txBody>
      </p:sp>
      <p:sp>
        <p:nvSpPr>
          <p:cNvPr id="75" name="Google Shape;75;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the best thing about being part of our family?</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BFFD572D-2B53-49B9-A051-79ABD0DE48E8}"/>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46098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one thing would you like to change about our family?</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15DD24C3-765C-44F1-B568-17088709AB44}"/>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58315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Is there anyone you need to apologise to in our family?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10" name="TextBox 9">
            <a:extLst>
              <a:ext uri="{FF2B5EF4-FFF2-40B4-BE49-F238E27FC236}">
                <a16:creationId xmlns:a16="http://schemas.microsoft.com/office/drawing/2014/main" id="{5ECFCB59-9064-4059-B4BC-DD297BA4308E}"/>
              </a:ext>
            </a:extLst>
          </p:cNvPr>
          <p:cNvSpPr txBox="1"/>
          <p:nvPr/>
        </p:nvSpPr>
        <p:spPr>
          <a:xfrm>
            <a:off x="4641669" y="4277977"/>
            <a:ext cx="3962731" cy="369332"/>
          </a:xfrm>
          <a:prstGeom prst="rect">
            <a:avLst/>
          </a:prstGeom>
          <a:noFill/>
        </p:spPr>
        <p:txBody>
          <a:bodyPr wrap="square">
            <a:spAutoFit/>
          </a:bodyPr>
          <a:lstStyle>
            <a:defPPr marR="0" lvl="0" algn="l" rtl="0">
              <a:lnSpc>
                <a:spcPct val="100000"/>
              </a:lnSpc>
              <a:spcBef>
                <a:spcPts val="0"/>
              </a:spcBef>
              <a:spcAft>
                <a:spcPts val="0"/>
              </a:spcAft>
            </a:defPPr>
            <a:lvl1pPr algn="r">
              <a:defRPr sz="1800" i="1">
                <a:solidFill>
                  <a:schemeClr val="accent1"/>
                </a:solidFill>
                <a:latin typeface="Gentium Basic" panose="020B0604020202020204" charset="0"/>
                <a:ea typeface="Source Serif Pro SemiBold" panose="02040703050405020204" pitchFamily="18" charset="0"/>
                <a:cs typeface="Dubai Medium" panose="020B0603030403030204" pitchFamily="34" charset="-78"/>
              </a:defRPr>
            </a:lvl1pPr>
          </a:lstStyle>
          <a:p>
            <a:r>
              <a:rPr lang="en-GB" dirty="0"/>
              <a:t>Apologise and ask Allah to forgive you</a:t>
            </a:r>
          </a:p>
        </p:txBody>
      </p:sp>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Use this opportunity now to apologise</a:t>
            </a:r>
          </a:p>
          <a:p>
            <a:r>
              <a:rPr lang="en-GB" sz="1800" dirty="0"/>
              <a:t>For extended family members, make a note to apologise </a:t>
            </a:r>
          </a:p>
        </p:txBody>
      </p:sp>
    </p:spTree>
    <p:extLst>
      <p:ext uri="{BB962C8B-B14F-4D97-AF65-F5344CB8AC3E}">
        <p14:creationId xmlns:p14="http://schemas.microsoft.com/office/powerpoint/2010/main" val="263488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5375" y="1044164"/>
            <a:ext cx="6773475"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new goal do you want to set yourself to become a better family member?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33</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681925" y="3471663"/>
            <a:ext cx="7811145"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Set one goal for immediate family and one separate goal for extended family.</a:t>
            </a:r>
          </a:p>
          <a:p>
            <a:r>
              <a:rPr lang="en-GB" dirty="0"/>
              <a:t>Note these goals down on your Goal Sheet (#6) or </a:t>
            </a:r>
            <a:r>
              <a:rPr lang="en-GB" dirty="0">
                <a:solidFill>
                  <a:schemeClr val="bg1"/>
                </a:solidFill>
                <a:highlight>
                  <a:srgbClr val="00B4B1"/>
                </a:highlight>
              </a:rPr>
              <a:t>highlight</a:t>
            </a:r>
            <a:r>
              <a:rPr lang="en-GB" dirty="0"/>
              <a:t> them in your journal.</a:t>
            </a:r>
          </a:p>
          <a:p>
            <a:endParaRPr lang="en-GB" dirty="0"/>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14727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719847" y="841450"/>
            <a:ext cx="7568119"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Think of one thing each person in our family can do to become a better person/family member.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3015739"/>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t>Write each on separate sticky notes. Ask their permission before you give them the note. </a:t>
            </a:r>
            <a:br>
              <a:rPr lang="en-GB" sz="1800" dirty="0"/>
            </a:br>
            <a:br>
              <a:rPr lang="en-GB" sz="1800" dirty="0"/>
            </a:br>
            <a:r>
              <a:rPr lang="en-GB" sz="1800" dirty="0"/>
              <a:t>When you receive your feedback/note, note it down without comment for personal reflection later. </a:t>
            </a:r>
            <a:endParaRPr lang="en-GB" sz="2000" dirty="0"/>
          </a:p>
        </p:txBody>
      </p:sp>
    </p:spTree>
    <p:extLst>
      <p:ext uri="{BB962C8B-B14F-4D97-AF65-F5344CB8AC3E}">
        <p14:creationId xmlns:p14="http://schemas.microsoft.com/office/powerpoint/2010/main" val="2955183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44164"/>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Think of three activities you would love to do as a family in the next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263417"/>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Each of you think individually and write them on 3 separate sticky notes – one sticky note for each activity. Ensure they are halal and pleasing to Allah.</a:t>
            </a:r>
          </a:p>
          <a:p>
            <a:r>
              <a:rPr lang="en-GB" dirty="0"/>
              <a:t>Now everyone stick these sticky notes onto a wall.</a:t>
            </a:r>
          </a:p>
          <a:p>
            <a:endParaRPr lang="en-GB" dirty="0"/>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154392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88528" y="742607"/>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Use dot voting* to finalise which top three activities the family will take forward</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640426" y="3010497"/>
            <a:ext cx="7228424" cy="1671837"/>
          </a:xfrm>
          <a:prstGeom prst="rect">
            <a:avLst/>
          </a:prstGeom>
        </p:spPr>
        <p:txBody>
          <a:bodyPr vert="horz" lIns="91440" tIns="45720" rIns="91440" bIns="45720" rtlCol="0">
            <a:normAutofit fontScale="70000" lnSpcReduction="20000"/>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 Instructions:</a:t>
            </a:r>
          </a:p>
          <a:p>
            <a:pPr algn="l"/>
            <a:r>
              <a:rPr lang="en-GB" dirty="0"/>
              <a:t>1. Each person has three (or six) ‘dot’ votes</a:t>
            </a:r>
          </a:p>
          <a:p>
            <a:pPr algn="l"/>
            <a:r>
              <a:rPr lang="en-GB" dirty="0"/>
              <a:t>2. Keep your three dots in mind and place a dot on the activity you most prefer (you can place more than one dot/vote on each option)</a:t>
            </a:r>
          </a:p>
          <a:p>
            <a:pPr algn="l"/>
            <a:r>
              <a:rPr lang="en-GB" dirty="0"/>
              <a:t>3. Options with the most dots at the end of voting “win”. Choose top 3.</a:t>
            </a:r>
          </a:p>
          <a:p>
            <a:pPr algn="l"/>
            <a:r>
              <a:rPr lang="en-GB" dirty="0"/>
              <a:t>The father of the family is responsible for taking these family goals forward. He can use a printout of Slide 53 to note them down. </a:t>
            </a:r>
          </a:p>
          <a:p>
            <a:endParaRPr lang="en-GB" dirty="0"/>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51827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99185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Work/School</a:t>
            </a:r>
            <a:endParaRPr dirty="0"/>
          </a:p>
        </p:txBody>
      </p:sp>
      <p:sp>
        <p:nvSpPr>
          <p:cNvPr id="93" name="Google Shape;93;p16"/>
          <p:cNvSpPr txBox="1">
            <a:spLocks noGrp="1"/>
          </p:cNvSpPr>
          <p:nvPr>
            <p:ph type="subTitle" idx="1"/>
          </p:nvPr>
        </p:nvSpPr>
        <p:spPr>
          <a:xfrm>
            <a:off x="228599" y="3151650"/>
            <a:ext cx="7772400" cy="784800"/>
          </a:xfrm>
          <a:prstGeom prst="rect">
            <a:avLst/>
          </a:prstGeom>
        </p:spPr>
        <p:txBody>
          <a:bodyPr spcFirstLastPara="1" wrap="square" lIns="91425" tIns="91425" rIns="91425" bIns="91425" anchor="t" anchorCtr="0">
            <a:noAutofit/>
          </a:bodyPr>
          <a:lstStyle/>
          <a:p>
            <a:r>
              <a:rPr lang="en-GB" dirty="0"/>
              <a:t>   Greed leads to decrease in blessings, while contentment and gratitude lead to increase in blessings</a:t>
            </a: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4</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2029919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the most enjoyable part of work/school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861C9035-3F56-4FFD-A098-9E402DD6D183}"/>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60310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did you enjoy the least of work/school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DD03A02E-9736-4056-BB44-7EF3BC36FBFE}"/>
              </a:ext>
            </a:extLst>
          </p:cNvPr>
          <p:cNvSpPr txBox="1"/>
          <p:nvPr/>
        </p:nvSpPr>
        <p:spPr>
          <a:xfrm>
            <a:off x="3321171" y="4305303"/>
            <a:ext cx="5283230"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‘All praise is for Allah in every situation’.</a:t>
            </a:r>
          </a:p>
        </p:txBody>
      </p:sp>
    </p:spTree>
    <p:extLst>
      <p:ext uri="{BB962C8B-B14F-4D97-AF65-F5344CB8AC3E}">
        <p14:creationId xmlns:p14="http://schemas.microsoft.com/office/powerpoint/2010/main" val="121690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68211" y="481902"/>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dirty="0">
                <a:solidFill>
                  <a:schemeClr val="accent1"/>
                </a:solidFill>
              </a:rPr>
              <a:t>Instructions</a:t>
            </a:r>
          </a:p>
        </p:txBody>
      </p:sp>
      <p:sp>
        <p:nvSpPr>
          <p:cNvPr id="72" name="Google Shape;72;p14"/>
          <p:cNvSpPr txBox="1">
            <a:spLocks noGrp="1"/>
          </p:cNvSpPr>
          <p:nvPr>
            <p:ph type="body" idx="2"/>
          </p:nvPr>
        </p:nvSpPr>
        <p:spPr>
          <a:xfrm>
            <a:off x="4678684" y="1400558"/>
            <a:ext cx="3543300" cy="2153700"/>
          </a:xfrm>
          <a:prstGeom prst="rect">
            <a:avLst/>
          </a:prstGeom>
        </p:spPr>
        <p:txBody>
          <a:bodyPr spcFirstLastPara="1" wrap="square" lIns="91425" tIns="91425" rIns="91425" bIns="91425" anchor="t" anchorCtr="0">
            <a:noAutofit/>
          </a:bodyPr>
          <a:lstStyle/>
          <a:p>
            <a:pPr marL="457200" indent="-457200">
              <a:buFont typeface="+mj-lt"/>
              <a:buAutoNum type="arabicPeriod" startAt="5"/>
            </a:pPr>
            <a:r>
              <a:rPr lang="en-GB" sz="1300" dirty="0"/>
              <a:t>Go round and ask everyone to share their responses (don’t take more than 2 min overall). </a:t>
            </a:r>
          </a:p>
          <a:p>
            <a:pPr marL="457200" indent="-457200">
              <a:buFont typeface="Arial" panose="020B0604020202020204" pitchFamily="34" charset="0"/>
              <a:buAutoNum type="arabicPeriod" startAt="5"/>
            </a:pPr>
            <a:r>
              <a:rPr lang="en-GB" sz="1300" dirty="0"/>
              <a:t>Each member has a right to say pass to one question in each section. </a:t>
            </a:r>
          </a:p>
          <a:p>
            <a:pPr marL="457200" indent="-457200">
              <a:buFont typeface="Arial" panose="020B0604020202020204" pitchFamily="34" charset="0"/>
              <a:buAutoNum type="arabicPeriod" startAt="5"/>
            </a:pPr>
            <a:r>
              <a:rPr lang="en-GB" sz="1300" dirty="0"/>
              <a:t>Remember to thank Allah as you reflect on the different blessings and ask for forgiveness where appropriate. </a:t>
            </a:r>
          </a:p>
          <a:p>
            <a:pPr marL="0" lvl="0" indent="0" algn="l" rtl="0">
              <a:spcBef>
                <a:spcPts val="600"/>
              </a:spcBef>
              <a:spcAft>
                <a:spcPts val="0"/>
              </a:spcAft>
              <a:buClr>
                <a:schemeClr val="dk1"/>
              </a:buClr>
              <a:buSzPts val="1100"/>
              <a:buFont typeface="Arial"/>
              <a:buNone/>
            </a:pPr>
            <a:endParaRPr sz="1300" b="1" dirty="0">
              <a:solidFill>
                <a:srgbClr val="434343"/>
              </a:solidFill>
            </a:endParaRPr>
          </a:p>
        </p:txBody>
      </p:sp>
      <p:sp>
        <p:nvSpPr>
          <p:cNvPr id="73" name="Google Shape;73;p14"/>
          <p:cNvSpPr txBox="1">
            <a:spLocks noGrp="1"/>
          </p:cNvSpPr>
          <p:nvPr>
            <p:ph type="body" idx="1"/>
          </p:nvPr>
        </p:nvSpPr>
        <p:spPr>
          <a:xfrm>
            <a:off x="922018" y="1339302"/>
            <a:ext cx="3543300" cy="3434176"/>
          </a:xfrm>
          <a:prstGeom prst="rect">
            <a:avLst/>
          </a:prstGeom>
        </p:spPr>
        <p:txBody>
          <a:bodyPr spcFirstLastPara="1" wrap="square" lIns="91425" tIns="91425" rIns="91425" bIns="91425" anchor="t" anchorCtr="0">
            <a:noAutofit/>
          </a:bodyPr>
          <a:lstStyle/>
          <a:p>
            <a:pPr marL="457200" indent="-457200" rtl="0">
              <a:buAutoNum type="arabicPeriod"/>
            </a:pPr>
            <a:r>
              <a:rPr lang="en-GB" sz="1300" dirty="0"/>
              <a:t>Appoint a lead to facilitate this workshop</a:t>
            </a:r>
          </a:p>
          <a:p>
            <a:pPr marL="457200" indent="-457200" rtl="0">
              <a:buAutoNum type="arabicPeriod"/>
            </a:pPr>
            <a:r>
              <a:rPr lang="en-GB" sz="1300" dirty="0"/>
              <a:t>Ideally print off Slide 58 (My New Goals sheet) for each family member and hand it over to them. Print only 1 copy of the family goal sheet (Slide 59)</a:t>
            </a:r>
          </a:p>
          <a:p>
            <a:pPr marL="457200" indent="-457200" rtl="0">
              <a:buAutoNum type="arabicPeriod"/>
            </a:pPr>
            <a:r>
              <a:rPr lang="en-GB" sz="1300" dirty="0"/>
              <a:t>Start with Bismillah. Go through the PPT. The lead will read each question out loud</a:t>
            </a:r>
          </a:p>
          <a:p>
            <a:pPr indent="-457200">
              <a:buFont typeface="Raleway Thin"/>
              <a:buAutoNum type="arabicPeriod"/>
            </a:pPr>
            <a:r>
              <a:rPr lang="en-GB" sz="1300" dirty="0"/>
              <a:t>Put the timer on for 2 min for each question. Give everyone this 2 min to reflect on their own response to the question &amp; jot notes in their own journal/paper or goal sheet. </a:t>
            </a:r>
          </a:p>
          <a:p>
            <a:pPr marL="457200" indent="-457200" rtl="0">
              <a:buAutoNum type="arabicPeriod"/>
            </a:pPr>
            <a:endParaRPr lang="en-GB" sz="1300" dirty="0"/>
          </a:p>
          <a:p>
            <a:pPr marL="0" lvl="0" indent="0" algn="l" rtl="0">
              <a:spcBef>
                <a:spcPts val="600"/>
              </a:spcBef>
              <a:spcAft>
                <a:spcPts val="0"/>
              </a:spcAft>
              <a:buClr>
                <a:schemeClr val="dk1"/>
              </a:buClr>
              <a:buSzPts val="1100"/>
              <a:buFont typeface="Arial"/>
              <a:buNone/>
            </a:pPr>
            <a:endParaRPr sz="1300" dirty="0"/>
          </a:p>
        </p:txBody>
      </p:sp>
      <p:sp>
        <p:nvSpPr>
          <p:cNvPr id="75" name="Google Shape;75;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7189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the most important thing you learnt from work/school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D532DADD-A74B-4C2A-9C9A-207BABDDB7DC}"/>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095226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did you find the most challenging or difficult this year at work/school?</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41</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1AD80A4E-5588-445C-A43E-245EBBB2EC52}"/>
              </a:ext>
            </a:extLst>
          </p:cNvPr>
          <p:cNvSpPr txBox="1"/>
          <p:nvPr/>
        </p:nvSpPr>
        <p:spPr>
          <a:xfrm>
            <a:off x="3372929" y="4305303"/>
            <a:ext cx="5231472"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‘All praise is for Allah in every situation’.</a:t>
            </a:r>
          </a:p>
        </p:txBody>
      </p:sp>
    </p:spTree>
    <p:extLst>
      <p:ext uri="{BB962C8B-B14F-4D97-AF65-F5344CB8AC3E}">
        <p14:creationId xmlns:p14="http://schemas.microsoft.com/office/powerpoint/2010/main" val="2217847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5375" y="888521"/>
            <a:ext cx="6773475"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new consistent thing can you do next year to do better at school/work?</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25975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(#7) or </a:t>
            </a:r>
            <a:r>
              <a:rPr lang="en-GB" dirty="0">
                <a:solidFill>
                  <a:schemeClr val="bg1"/>
                </a:solidFill>
                <a:highlight>
                  <a:srgbClr val="00B4B1"/>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747892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789865"/>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Friendship</a:t>
            </a:r>
            <a:endParaRPr dirty="0"/>
          </a:p>
        </p:txBody>
      </p:sp>
      <p:sp>
        <p:nvSpPr>
          <p:cNvPr id="93" name="Google Shape;93;p16"/>
          <p:cNvSpPr txBox="1">
            <a:spLocks noGrp="1"/>
          </p:cNvSpPr>
          <p:nvPr>
            <p:ph type="subTitle" idx="1"/>
          </p:nvPr>
        </p:nvSpPr>
        <p:spPr>
          <a:xfrm>
            <a:off x="271731" y="2956630"/>
            <a:ext cx="7772400" cy="784800"/>
          </a:xfrm>
          <a:prstGeom prst="rect">
            <a:avLst/>
          </a:prstGeom>
        </p:spPr>
        <p:txBody>
          <a:bodyPr spcFirstLastPara="1" wrap="square" lIns="91425" tIns="91425" rIns="91425" bIns="91425" anchor="t" anchorCtr="0">
            <a:noAutofit/>
          </a:bodyPr>
          <a:lstStyle/>
          <a:p>
            <a:r>
              <a:rPr lang="en-GB" dirty="0"/>
              <a:t>   A true friend is one who mentions Allah to you, in your presence; and mentions you to Allah, in your absence.</a:t>
            </a: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5</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2592509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Which good friend did you make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Box 7">
            <a:extLst>
              <a:ext uri="{FF2B5EF4-FFF2-40B4-BE49-F238E27FC236}">
                <a16:creationId xmlns:a16="http://schemas.microsoft.com/office/drawing/2014/main" id="{8CA39261-E78C-4A9E-B4BE-BE198731AD1C}"/>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663940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the best way you helped a friend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45</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8" name="TextBox 7">
            <a:extLst>
              <a:ext uri="{FF2B5EF4-FFF2-40B4-BE49-F238E27FC236}">
                <a16:creationId xmlns:a16="http://schemas.microsoft.com/office/drawing/2014/main" id="{7B10E5C8-BA00-47AA-8498-A2A4784A7A00}"/>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3609429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Did you harm any of your friends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46</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Don’t share the answer to this questions with others.</a:t>
            </a:r>
          </a:p>
          <a:p>
            <a:r>
              <a:rPr lang="en-GB" dirty="0"/>
              <a:t>Make a note to apologise to them instead.</a:t>
            </a:r>
          </a:p>
        </p:txBody>
      </p:sp>
      <p:sp>
        <p:nvSpPr>
          <p:cNvPr id="7" name="TextBox 6">
            <a:extLst>
              <a:ext uri="{FF2B5EF4-FFF2-40B4-BE49-F238E27FC236}">
                <a16:creationId xmlns:a16="http://schemas.microsoft.com/office/drawing/2014/main" id="{0E9371BE-458C-4C44-98CF-6C18DF874D60}"/>
              </a:ext>
            </a:extLst>
          </p:cNvPr>
          <p:cNvSpPr txBox="1"/>
          <p:nvPr/>
        </p:nvSpPr>
        <p:spPr>
          <a:xfrm>
            <a:off x="4946469" y="4327533"/>
            <a:ext cx="3657931" cy="646331"/>
          </a:xfrm>
          <a:prstGeom prst="rect">
            <a:avLst/>
          </a:prstGeom>
          <a:noFill/>
        </p:spPr>
        <p:txBody>
          <a:bodyPr wrap="square">
            <a:spAutoFit/>
          </a:bodyPr>
          <a:lstStyle>
            <a:defPPr marR="0" lvl="0" algn="l" rtl="0">
              <a:lnSpc>
                <a:spcPct val="100000"/>
              </a:lnSpc>
              <a:spcBef>
                <a:spcPts val="0"/>
              </a:spcBef>
              <a:spcAft>
                <a:spcPts val="0"/>
              </a:spcAft>
            </a:defPPr>
            <a:lvl1pPr algn="r">
              <a:defRPr sz="1800" i="1">
                <a:solidFill>
                  <a:schemeClr val="accent1"/>
                </a:solidFill>
                <a:latin typeface="Gentium Basic" panose="020B0604020202020204" charset="0"/>
                <a:ea typeface="Source Serif Pro SemiBold" panose="02040703050405020204" pitchFamily="18" charset="0"/>
                <a:cs typeface="Dubai Medium" panose="020B0603030403030204" pitchFamily="34" charset="-78"/>
              </a:defRPr>
            </a:lvl1pPr>
          </a:lstStyle>
          <a:p>
            <a:r>
              <a:rPr lang="en-GB" dirty="0"/>
              <a:t>Apologise and ask Allah to forgive you</a:t>
            </a:r>
          </a:p>
          <a:p>
            <a:endParaRPr lang="en-GB" dirty="0"/>
          </a:p>
        </p:txBody>
      </p:sp>
    </p:spTree>
    <p:extLst>
      <p:ext uri="{BB962C8B-B14F-4D97-AF65-F5344CB8AC3E}">
        <p14:creationId xmlns:p14="http://schemas.microsoft.com/office/powerpoint/2010/main" val="135360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640426" y="888521"/>
            <a:ext cx="7478846"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thing will you improve/change within yourself to be a better friend?</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47</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957788" y="325975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(#8) or </a:t>
            </a:r>
            <a:r>
              <a:rPr lang="en-GB" dirty="0">
                <a:solidFill>
                  <a:schemeClr val="bg1"/>
                </a:solidFill>
                <a:highlight>
                  <a:srgbClr val="00B4B1"/>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47094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789865"/>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Neighbours</a:t>
            </a:r>
            <a:endParaRPr dirty="0"/>
          </a:p>
        </p:txBody>
      </p:sp>
      <p:sp>
        <p:nvSpPr>
          <p:cNvPr id="93" name="Google Shape;93;p16"/>
          <p:cNvSpPr txBox="1">
            <a:spLocks noGrp="1"/>
          </p:cNvSpPr>
          <p:nvPr>
            <p:ph type="subTitle" idx="1"/>
          </p:nvPr>
        </p:nvSpPr>
        <p:spPr>
          <a:xfrm>
            <a:off x="332116" y="3036448"/>
            <a:ext cx="7772400" cy="784800"/>
          </a:xfrm>
          <a:prstGeom prst="rect">
            <a:avLst/>
          </a:prstGeom>
        </p:spPr>
        <p:txBody>
          <a:bodyPr spcFirstLastPara="1" wrap="square" lIns="91425" tIns="91425" rIns="91425" bIns="91425" anchor="t" anchorCtr="0">
            <a:noAutofit/>
          </a:bodyPr>
          <a:lstStyle/>
          <a:p>
            <a:r>
              <a:rPr lang="en-GB" dirty="0"/>
              <a:t>   “Whoever believes in Allah and the Last Day, let him honour his neighbour” – Prophet Muhammad </a:t>
            </a:r>
            <a:r>
              <a:rPr lang="ar-SA" dirty="0"/>
              <a:t>ﷺ </a:t>
            </a:r>
            <a:r>
              <a:rPr lang="en-GB" dirty="0"/>
              <a:t> </a:t>
            </a:r>
            <a:r>
              <a:rPr lang="en-GB" sz="2400" dirty="0"/>
              <a:t>(Muslim)</a:t>
            </a:r>
            <a:endParaRPr lang="en-GB" dirty="0"/>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6</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651661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Think of one kind thing you did for your neighbour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2E8DD7A2-D1A3-4A3E-880C-D82276C831F2}"/>
              </a:ext>
            </a:extLst>
          </p:cNvPr>
          <p:cNvSpPr txBox="1"/>
          <p:nvPr/>
        </p:nvSpPr>
        <p:spPr>
          <a:xfrm>
            <a:off x="4050792" y="4322721"/>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55715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5600" dirty="0"/>
              <a:t>Relationship with Allah</a:t>
            </a:r>
            <a:endParaRPr sz="5600" dirty="0"/>
          </a:p>
        </p:txBody>
      </p:sp>
      <p:sp>
        <p:nvSpPr>
          <p:cNvPr id="93" name="Google Shape;93;p1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r>
              <a:rPr lang="en-GB" sz="3200" dirty="0">
                <a:solidFill>
                  <a:schemeClr val="tx1"/>
                </a:solidFill>
              </a:rPr>
              <a:t>When we repair our relationship with Allah, He repairs everything else for us. </a:t>
            </a:r>
          </a:p>
          <a:p>
            <a:pPr marL="0" lvl="0" indent="0" algn="l" rtl="0">
              <a:spcBef>
                <a:spcPts val="0"/>
              </a:spcBef>
              <a:spcAft>
                <a:spcPts val="0"/>
              </a:spcAft>
              <a:buNone/>
            </a:pPr>
            <a:endParaRPr lang="en-GB" sz="1600" dirty="0">
              <a:solidFill>
                <a:schemeClr val="tx1"/>
              </a:solidFill>
            </a:endParaRP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1</a:t>
            </a:r>
            <a:endParaRPr sz="9600" dirty="0">
              <a:solidFill>
                <a:schemeClr val="bg1"/>
              </a:solidFill>
              <a:latin typeface="Raleway Thin"/>
              <a:ea typeface="Raleway Thin"/>
              <a:cs typeface="Raleway Thin"/>
              <a:sym typeface="Raleway Th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888521"/>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kind thing can you do for a neighbour this coming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50</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4716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(#9) or </a:t>
            </a:r>
            <a:r>
              <a:rPr lang="en-GB" sz="1800" dirty="0">
                <a:solidFill>
                  <a:schemeClr val="bg1"/>
                </a:solidFill>
                <a:highlight>
                  <a:srgbClr val="00B4B1"/>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951455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Masjid, Community &amp; Ummah</a:t>
            </a:r>
            <a:endParaRPr dirty="0"/>
          </a:p>
        </p:txBody>
      </p:sp>
      <p:sp>
        <p:nvSpPr>
          <p:cNvPr id="93" name="Google Shape;93;p16"/>
          <p:cNvSpPr txBox="1">
            <a:spLocks noGrp="1"/>
          </p:cNvSpPr>
          <p:nvPr>
            <p:ph type="subTitle" idx="1"/>
          </p:nvPr>
        </p:nvSpPr>
        <p:spPr>
          <a:xfrm>
            <a:off x="616788" y="3409415"/>
            <a:ext cx="7772400" cy="784800"/>
          </a:xfrm>
          <a:prstGeom prst="rect">
            <a:avLst/>
          </a:prstGeom>
        </p:spPr>
        <p:txBody>
          <a:bodyPr spcFirstLastPara="1" wrap="square" lIns="91425" tIns="91425" rIns="91425" bIns="91425" anchor="t" anchorCtr="0">
            <a:noAutofit/>
          </a:bodyPr>
          <a:lstStyle/>
          <a:p>
            <a:r>
              <a:rPr lang="en-GB" dirty="0"/>
              <a:t>Believers are one body in compassion</a:t>
            </a: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7</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3416368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1096" y="1033232"/>
            <a:ext cx="6993361"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How did you benefit from your local community/masjid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7" y="3302027"/>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down three ways</a:t>
            </a:r>
          </a:p>
        </p:txBody>
      </p:sp>
      <p:sp>
        <p:nvSpPr>
          <p:cNvPr id="8" name="TextBox 7">
            <a:extLst>
              <a:ext uri="{FF2B5EF4-FFF2-40B4-BE49-F238E27FC236}">
                <a16:creationId xmlns:a16="http://schemas.microsoft.com/office/drawing/2014/main" id="{ED7FD878-73E0-41E7-8FEB-A11FA87B7727}"/>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3416437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1096" y="1033232"/>
            <a:ext cx="6993361"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specific thing did you do to help your community/masjid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53</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8" name="TextBox 7">
            <a:extLst>
              <a:ext uri="{FF2B5EF4-FFF2-40B4-BE49-F238E27FC236}">
                <a16:creationId xmlns:a16="http://schemas.microsoft.com/office/drawing/2014/main" id="{16F0B3BD-1B0B-4287-BD39-18C6187A1A57}"/>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4228966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59224" y="888521"/>
            <a:ext cx="6909626"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thing can you do this coming year to help your local community/masjid?</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54</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350969"/>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(#10) or </a:t>
            </a:r>
            <a:r>
              <a:rPr lang="en-GB" dirty="0">
                <a:solidFill>
                  <a:schemeClr val="bg1"/>
                </a:solidFill>
                <a:highlight>
                  <a:srgbClr val="00B4B1"/>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1252476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1096" y="1033232"/>
            <a:ext cx="6993361"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specific thing did you do to help the wider Muslim ummah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55</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8" name="TextBox 7">
            <a:extLst>
              <a:ext uri="{FF2B5EF4-FFF2-40B4-BE49-F238E27FC236}">
                <a16:creationId xmlns:a16="http://schemas.microsoft.com/office/drawing/2014/main" id="{16F0B3BD-1B0B-4287-BD39-18C6187A1A57}"/>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838732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59224" y="888521"/>
            <a:ext cx="6909626"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thing can you do this coming year to help the wider Muslim ummah?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56</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696685" y="3350969"/>
            <a:ext cx="7724503"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 11) or </a:t>
            </a:r>
            <a:r>
              <a:rPr lang="en-GB" dirty="0">
                <a:solidFill>
                  <a:schemeClr val="bg1"/>
                </a:solidFill>
                <a:highlight>
                  <a:srgbClr val="00B4B1"/>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654005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461074" y="42977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5400" dirty="0"/>
              <a:t>Finalise your new goals</a:t>
            </a:r>
            <a:endParaRPr sz="5400" dirty="0"/>
          </a:p>
        </p:txBody>
      </p:sp>
      <p:sp>
        <p:nvSpPr>
          <p:cNvPr id="93" name="Google Shape;93;p16"/>
          <p:cNvSpPr txBox="1">
            <a:spLocks noGrp="1"/>
          </p:cNvSpPr>
          <p:nvPr>
            <p:ph type="subTitle" idx="1"/>
          </p:nvPr>
        </p:nvSpPr>
        <p:spPr>
          <a:xfrm>
            <a:off x="585060" y="1589569"/>
            <a:ext cx="7772400" cy="3067671"/>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800" dirty="0">
                <a:solidFill>
                  <a:schemeClr val="bg1"/>
                </a:solidFill>
              </a:rPr>
              <a:t>You have set 11 goals during this workshop.</a:t>
            </a:r>
          </a:p>
          <a:p>
            <a:pPr>
              <a:buFont typeface="Arial" panose="020B0604020202020204" pitchFamily="34" charset="0"/>
              <a:buChar char="•"/>
            </a:pPr>
            <a:endParaRPr lang="en-GB" sz="1800" dirty="0">
              <a:solidFill>
                <a:schemeClr val="bg1"/>
              </a:solidFill>
            </a:endParaRPr>
          </a:p>
          <a:p>
            <a:pPr>
              <a:buFont typeface="Arial" panose="020B0604020202020204" pitchFamily="34" charset="0"/>
              <a:buChar char="•"/>
            </a:pPr>
            <a:r>
              <a:rPr lang="en-GB" sz="1800" dirty="0">
                <a:solidFill>
                  <a:schemeClr val="bg1"/>
                </a:solidFill>
              </a:rPr>
              <a:t>If you used the template provided you are almost done alhamdulillah.</a:t>
            </a:r>
          </a:p>
          <a:p>
            <a:pPr marL="114300" indent="0"/>
            <a:endParaRPr lang="en-GB" sz="1800" dirty="0">
              <a:solidFill>
                <a:schemeClr val="bg1"/>
              </a:solidFill>
            </a:endParaRPr>
          </a:p>
          <a:p>
            <a:pPr>
              <a:buFont typeface="Arial" panose="020B0604020202020204" pitchFamily="34" charset="0"/>
              <a:buChar char="•"/>
            </a:pPr>
            <a:r>
              <a:rPr lang="en-GB" sz="1800" dirty="0">
                <a:solidFill>
                  <a:schemeClr val="bg1"/>
                </a:solidFill>
              </a:rPr>
              <a:t>For those that didn’t use the template, copy all the new goals you highlighted in your journal onto one page (or you can use the next page as a template if you wish). </a:t>
            </a:r>
          </a:p>
          <a:p>
            <a:pPr>
              <a:buFont typeface="Arial" panose="020B0604020202020204" pitchFamily="34" charset="0"/>
              <a:buChar char="•"/>
            </a:pPr>
            <a:endParaRPr lang="en-GB" sz="1800" dirty="0">
              <a:solidFill>
                <a:schemeClr val="bg1"/>
              </a:solidFill>
            </a:endParaRPr>
          </a:p>
          <a:p>
            <a:pPr>
              <a:buFont typeface="Arial" panose="020B0604020202020204" pitchFamily="34" charset="0"/>
              <a:buChar char="•"/>
            </a:pPr>
            <a:r>
              <a:rPr lang="en-GB" sz="1800" dirty="0">
                <a:solidFill>
                  <a:schemeClr val="bg1"/>
                </a:solidFill>
              </a:rPr>
              <a:t>Stick your new goals in a place where you are easily reminded of them! The family goals can be stuck on the fridge </a:t>
            </a:r>
            <a:r>
              <a:rPr lang="en-GB" sz="1800" dirty="0">
                <a:solidFill>
                  <a:schemeClr val="bg1"/>
                </a:solidFill>
                <a:sym typeface="Wingdings" panose="05000000000000000000" pitchFamily="2" charset="2"/>
              </a:rPr>
              <a:t></a:t>
            </a:r>
          </a:p>
          <a:p>
            <a:pPr>
              <a:buFont typeface="Arial" panose="020B0604020202020204" pitchFamily="34" charset="0"/>
              <a:buChar char="•"/>
            </a:pPr>
            <a:endParaRPr lang="en-GB" sz="1800" dirty="0">
              <a:solidFill>
                <a:schemeClr val="bg1"/>
              </a:solidFill>
              <a:sym typeface="Wingdings" panose="05000000000000000000" pitchFamily="2" charset="2"/>
            </a:endParaRPr>
          </a:p>
          <a:p>
            <a:endParaRPr lang="en-GB" sz="1800" dirty="0">
              <a:solidFill>
                <a:schemeClr val="bg1"/>
              </a:solidFill>
            </a:endParaRP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8</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550680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0"/>
        <p:cNvGrpSpPr/>
        <p:nvPr/>
      </p:nvGrpSpPr>
      <p:grpSpPr>
        <a:xfrm>
          <a:off x="0" y="0"/>
          <a:ext cx="0" cy="0"/>
          <a:chOff x="0" y="0"/>
          <a:chExt cx="0" cy="0"/>
        </a:xfrm>
      </p:grpSpPr>
      <p:sp>
        <p:nvSpPr>
          <p:cNvPr id="531" name="Google Shape;531;p43"/>
          <p:cNvSpPr txBox="1">
            <a:spLocks noGrp="1"/>
          </p:cNvSpPr>
          <p:nvPr>
            <p:ph type="title" idx="4294967295"/>
          </p:nvPr>
        </p:nvSpPr>
        <p:spPr>
          <a:xfrm>
            <a:off x="262200" y="0"/>
            <a:ext cx="8619600" cy="46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solidFill>
                  <a:schemeClr val="bg1"/>
                </a:solidFill>
                <a:latin typeface="Raleway ExtraBold" pitchFamily="2" charset="0"/>
              </a:rPr>
              <a:t>My new goals for this coming year inshaAllah</a:t>
            </a:r>
            <a:endParaRPr sz="1400" dirty="0">
              <a:solidFill>
                <a:schemeClr val="bg1"/>
              </a:solidFill>
              <a:latin typeface="Raleway ExtraBold" pitchFamily="2" charset="0"/>
            </a:endParaRPr>
          </a:p>
        </p:txBody>
      </p:sp>
      <p:sp>
        <p:nvSpPr>
          <p:cNvPr id="532" name="Google Shape;532;p4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58</a:t>
            </a:fld>
            <a:endParaRPr/>
          </a:p>
        </p:txBody>
      </p:sp>
      <p:sp>
        <p:nvSpPr>
          <p:cNvPr id="533" name="Google Shape;533;p43"/>
          <p:cNvSpPr txBox="1"/>
          <p:nvPr/>
        </p:nvSpPr>
        <p:spPr>
          <a:xfrm>
            <a:off x="1986120" y="467024"/>
            <a:ext cx="1723800" cy="3189169"/>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P</a:t>
            </a:r>
            <a:r>
              <a:rPr lang="en" sz="900" b="1" dirty="0">
                <a:solidFill>
                  <a:schemeClr val="dk1"/>
                </a:solidFill>
                <a:latin typeface="Raleway"/>
                <a:ea typeface="Raleway"/>
                <a:cs typeface="Raleway"/>
                <a:sym typeface="Raleway"/>
              </a:rPr>
              <a:t>ersonal Development</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3. I will improve my character this year by …</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a:spcBef>
                <a:spcPts val="1000"/>
              </a:spcBef>
              <a:spcAft>
                <a:spcPts val="400"/>
              </a:spcAft>
              <a:buClr>
                <a:schemeClr val="dk1"/>
              </a:buClr>
              <a:buSzPts val="1100"/>
            </a:pPr>
            <a:r>
              <a:rPr lang="en-GB" sz="800" dirty="0">
                <a:solidFill>
                  <a:schemeClr val="dk2"/>
                </a:solidFill>
                <a:latin typeface="Raleway"/>
                <a:ea typeface="Raleway"/>
                <a:cs typeface="Raleway"/>
                <a:sym typeface="Raleway"/>
              </a:rPr>
              <a:t>4. Another new goal I set myself is …</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p:txBody>
      </p:sp>
      <p:sp>
        <p:nvSpPr>
          <p:cNvPr id="535" name="Google Shape;535;p43"/>
          <p:cNvSpPr txBox="1"/>
          <p:nvPr/>
        </p:nvSpPr>
        <p:spPr>
          <a:xfrm>
            <a:off x="3710040" y="467025"/>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5. I will become a better family member (immediate/extended) by … </a:t>
            </a:r>
          </a:p>
        </p:txBody>
      </p:sp>
      <p:sp>
        <p:nvSpPr>
          <p:cNvPr id="536" name="Google Shape;536;p43"/>
          <p:cNvSpPr txBox="1"/>
          <p:nvPr/>
        </p:nvSpPr>
        <p:spPr>
          <a:xfrm>
            <a:off x="5433959" y="467025"/>
            <a:ext cx="1723800" cy="1594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Friendship</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7. I will be a better friend this year by …</a:t>
            </a:r>
          </a:p>
        </p:txBody>
      </p:sp>
      <p:sp>
        <p:nvSpPr>
          <p:cNvPr id="537" name="Google Shape;537;p43"/>
          <p:cNvSpPr txBox="1"/>
          <p:nvPr/>
        </p:nvSpPr>
        <p:spPr>
          <a:xfrm>
            <a:off x="5433959" y="2061694"/>
            <a:ext cx="1723800" cy="1594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Neighbours</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8. One kind thing I will do for a neighbour this coming year is …</a:t>
            </a:r>
          </a:p>
        </p:txBody>
      </p:sp>
      <p:sp>
        <p:nvSpPr>
          <p:cNvPr id="538" name="Google Shape;538;p43"/>
          <p:cNvSpPr txBox="1"/>
          <p:nvPr/>
        </p:nvSpPr>
        <p:spPr>
          <a:xfrm>
            <a:off x="7157879" y="467025"/>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Masjid, Community &amp; Ummah</a:t>
            </a:r>
          </a:p>
          <a:p>
            <a:pPr marL="0" lvl="0" indent="0" algn="l" rtl="0">
              <a:spcBef>
                <a:spcPts val="0"/>
              </a:spcBef>
              <a:spcAft>
                <a:spcPts val="0"/>
              </a:spcAft>
              <a:buNone/>
            </a:pPr>
            <a:r>
              <a:rPr lang="en-GB" sz="800" dirty="0">
                <a:solidFill>
                  <a:schemeClr val="dk2"/>
                </a:solidFill>
                <a:latin typeface="Raleway"/>
                <a:ea typeface="Raleway"/>
                <a:cs typeface="Raleway"/>
                <a:sym typeface="Raleway"/>
              </a:rPr>
              <a:t>9. I will help year my local community/masjid this year by …</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10. I will help the wider Muslim ummah this year by … </a:t>
            </a:r>
          </a:p>
        </p:txBody>
      </p:sp>
      <p:sp>
        <p:nvSpPr>
          <p:cNvPr id="539" name="Google Shape;539;p43"/>
          <p:cNvSpPr txBox="1"/>
          <p:nvPr/>
        </p:nvSpPr>
        <p:spPr>
          <a:xfrm>
            <a:off x="262200" y="467025"/>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dk1"/>
                </a:solidFill>
                <a:latin typeface="Raleway"/>
                <a:ea typeface="Raleway"/>
                <a:cs typeface="Raleway"/>
                <a:sym typeface="Raleway"/>
              </a:rPr>
              <a:t>Relationship with Allah</a:t>
            </a:r>
            <a:endParaRPr sz="900" b="1" dirty="0">
              <a:solidFill>
                <a:schemeClr val="dk1"/>
              </a:solidFill>
              <a:latin typeface="Raleway"/>
              <a:ea typeface="Raleway"/>
              <a:cs typeface="Raleway"/>
              <a:sym typeface="Raleway"/>
            </a:endParaRPr>
          </a:p>
          <a:p>
            <a:pPr marL="0" lvl="0" indent="0" algn="l" rtl="0">
              <a:spcBef>
                <a:spcPts val="400"/>
              </a:spcBef>
              <a:buNone/>
            </a:pPr>
            <a:r>
              <a:rPr lang="en-GB" sz="800" dirty="0">
                <a:solidFill>
                  <a:schemeClr val="dk2"/>
                </a:solidFill>
                <a:latin typeface="Raleway"/>
                <a:ea typeface="Raleway"/>
                <a:cs typeface="Raleway"/>
                <a:sym typeface="Raleway"/>
              </a:rPr>
              <a:t>1. I will improve my understanding of who Allah is by …</a:t>
            </a: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r>
              <a:rPr lang="en-GB" sz="800" dirty="0">
                <a:solidFill>
                  <a:schemeClr val="dk2"/>
                </a:solidFill>
                <a:latin typeface="Raleway"/>
                <a:ea typeface="Raleway"/>
                <a:cs typeface="Raleway"/>
                <a:sym typeface="Raleway"/>
              </a:rPr>
              <a:t>2. I will improve my salah by …</a:t>
            </a: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r>
              <a:rPr lang="en-GB" sz="800" dirty="0">
                <a:solidFill>
                  <a:schemeClr val="dk2"/>
                </a:solidFill>
                <a:latin typeface="Raleway"/>
                <a:ea typeface="Raleway"/>
                <a:cs typeface="Raleway"/>
                <a:sym typeface="Raleway"/>
              </a:rPr>
              <a:t>3. A consistent thing I plan to do to become closer to Allah is …</a:t>
            </a: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p:txBody>
      </p:sp>
      <p:sp>
        <p:nvSpPr>
          <p:cNvPr id="540" name="Google Shape;540;p43"/>
          <p:cNvSpPr txBox="1"/>
          <p:nvPr/>
        </p:nvSpPr>
        <p:spPr>
          <a:xfrm>
            <a:off x="262200" y="3656363"/>
            <a:ext cx="4309800" cy="12351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Any other goals</a:t>
            </a:r>
          </a:p>
          <a:p>
            <a:pPr marL="0" lvl="0" indent="0" algn="l" rtl="0">
              <a:spcAft>
                <a:spcPts val="400"/>
              </a:spcAft>
              <a:buClr>
                <a:schemeClr val="dk1"/>
              </a:buClr>
              <a:buSzPts val="1100"/>
              <a:buFont typeface="Arial"/>
              <a:buNone/>
            </a:pPr>
            <a:r>
              <a:rPr lang="en" sz="800" dirty="0">
                <a:solidFill>
                  <a:schemeClr val="dk2"/>
                </a:solidFill>
                <a:latin typeface="Raleway"/>
                <a:ea typeface="Raleway"/>
                <a:cs typeface="Raleway"/>
                <a:sym typeface="Raleway"/>
              </a:rPr>
              <a:t>Note here any other extra goals</a:t>
            </a:r>
            <a:endParaRPr sz="900" dirty="0">
              <a:solidFill>
                <a:schemeClr val="dk1"/>
              </a:solidFill>
              <a:latin typeface="Raleway"/>
              <a:ea typeface="Raleway"/>
              <a:cs typeface="Raleway"/>
              <a:sym typeface="Raleway"/>
            </a:endParaRPr>
          </a:p>
        </p:txBody>
      </p:sp>
      <p:sp>
        <p:nvSpPr>
          <p:cNvPr id="541" name="Google Shape;541;p43"/>
          <p:cNvSpPr txBox="1"/>
          <p:nvPr/>
        </p:nvSpPr>
        <p:spPr>
          <a:xfrm>
            <a:off x="4571999" y="3656363"/>
            <a:ext cx="4309800" cy="12351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Other reflections/notes</a:t>
            </a:r>
          </a:p>
          <a:p>
            <a:r>
              <a:rPr lang="en-GB" sz="800" dirty="0">
                <a:solidFill>
                  <a:schemeClr val="dk2"/>
                </a:solidFill>
                <a:latin typeface="Raleway"/>
                <a:ea typeface="Raleway"/>
                <a:cs typeface="Raleway"/>
                <a:sym typeface="Raleway"/>
              </a:rPr>
              <a:t>e.g. Books to read/lecture series I want to listen to</a:t>
            </a:r>
            <a:endParaRPr sz="800" b="1" dirty="0">
              <a:solidFill>
                <a:schemeClr val="dk1"/>
              </a:solidFill>
              <a:latin typeface="Raleway"/>
              <a:ea typeface="Raleway"/>
              <a:cs typeface="Raleway"/>
              <a:sym typeface="Raleway"/>
            </a:endParaRPr>
          </a:p>
        </p:txBody>
      </p:sp>
      <p:sp>
        <p:nvSpPr>
          <p:cNvPr id="543" name="Google Shape;543;p43"/>
          <p:cNvSpPr/>
          <p:nvPr/>
        </p:nvSpPr>
        <p:spPr>
          <a:xfrm>
            <a:off x="6866281" y="543303"/>
            <a:ext cx="215257" cy="19323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9" name="Google Shape;549;p43"/>
          <p:cNvSpPr/>
          <p:nvPr/>
        </p:nvSpPr>
        <p:spPr>
          <a:xfrm>
            <a:off x="3424351" y="543303"/>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534;p43">
            <a:extLst>
              <a:ext uri="{FF2B5EF4-FFF2-40B4-BE49-F238E27FC236}">
                <a16:creationId xmlns:a16="http://schemas.microsoft.com/office/drawing/2014/main" id="{F26CDC0E-97E4-48CD-9B03-33EBB439F213}"/>
              </a:ext>
            </a:extLst>
          </p:cNvPr>
          <p:cNvSpPr txBox="1"/>
          <p:nvPr/>
        </p:nvSpPr>
        <p:spPr>
          <a:xfrm>
            <a:off x="3707653" y="2061694"/>
            <a:ext cx="1723800" cy="1594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Work/School</a:t>
            </a:r>
          </a:p>
          <a:p>
            <a:pPr>
              <a:spcBef>
                <a:spcPts val="400"/>
              </a:spcBef>
              <a:spcAft>
                <a:spcPts val="400"/>
              </a:spcAft>
              <a:buClr>
                <a:schemeClr val="dk1"/>
              </a:buClr>
              <a:buSzPts val="1100"/>
            </a:pPr>
            <a:r>
              <a:rPr lang="en-GB" sz="800" dirty="0">
                <a:solidFill>
                  <a:schemeClr val="dk2"/>
                </a:solidFill>
                <a:latin typeface="Raleway"/>
                <a:sym typeface="Raleway"/>
              </a:rPr>
              <a:t>6. One consistent thing I can do to do better at school/work is …</a:t>
            </a:r>
          </a:p>
          <a:p>
            <a:pPr marL="0" lvl="0" indent="0" algn="l" rtl="0">
              <a:spcBef>
                <a:spcPts val="0"/>
              </a:spcBef>
              <a:spcAft>
                <a:spcPts val="0"/>
              </a:spcAft>
              <a:buNone/>
            </a:pPr>
            <a:endParaRPr lang="en-GB" sz="900" b="1" dirty="0">
              <a:solidFill>
                <a:schemeClr val="dk1"/>
              </a:solidFill>
              <a:latin typeface="Raleway"/>
              <a:ea typeface="Raleway"/>
              <a:cs typeface="Raleway"/>
              <a:sym typeface="Raleway"/>
            </a:endParaRPr>
          </a:p>
        </p:txBody>
      </p:sp>
      <p:pic>
        <p:nvPicPr>
          <p:cNvPr id="39" name="Graphic 38" descr="Bullseye with solid fill">
            <a:extLst>
              <a:ext uri="{FF2B5EF4-FFF2-40B4-BE49-F238E27FC236}">
                <a16:creationId xmlns:a16="http://schemas.microsoft.com/office/drawing/2014/main" id="{00F8CF3D-480B-43F4-8D0F-65DD7636B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2732" y="55587"/>
            <a:ext cx="392899" cy="392899"/>
          </a:xfrm>
          <a:prstGeom prst="rect">
            <a:avLst/>
          </a:prstGeom>
        </p:spPr>
      </p:pic>
      <p:pic>
        <p:nvPicPr>
          <p:cNvPr id="40" name="Content Placeholder 5" descr="Home1 with solid fill">
            <a:extLst>
              <a:ext uri="{FF2B5EF4-FFF2-40B4-BE49-F238E27FC236}">
                <a16:creationId xmlns:a16="http://schemas.microsoft.com/office/drawing/2014/main" id="{806BBB78-1338-4642-A738-D8EFCE11B5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6515" y="466986"/>
            <a:ext cx="292623" cy="292623"/>
          </a:xfrm>
          <a:prstGeom prst="rect">
            <a:avLst/>
          </a:prstGeom>
        </p:spPr>
      </p:pic>
      <p:grpSp>
        <p:nvGrpSpPr>
          <p:cNvPr id="43" name="Google Shape;847;p48">
            <a:extLst>
              <a:ext uri="{FF2B5EF4-FFF2-40B4-BE49-F238E27FC236}">
                <a16:creationId xmlns:a16="http://schemas.microsoft.com/office/drawing/2014/main" id="{AB0CB8CD-9343-4CA5-8D44-8DA54162509C}"/>
              </a:ext>
            </a:extLst>
          </p:cNvPr>
          <p:cNvGrpSpPr/>
          <p:nvPr/>
        </p:nvGrpSpPr>
        <p:grpSpPr>
          <a:xfrm>
            <a:off x="1744775" y="529402"/>
            <a:ext cx="165124" cy="244429"/>
            <a:chOff x="6730350" y="2315900"/>
            <a:chExt cx="257700" cy="420100"/>
          </a:xfrm>
        </p:grpSpPr>
        <p:sp>
          <p:nvSpPr>
            <p:cNvPr id="44" name="Google Shape;848;p48">
              <a:extLst>
                <a:ext uri="{FF2B5EF4-FFF2-40B4-BE49-F238E27FC236}">
                  <a16:creationId xmlns:a16="http://schemas.microsoft.com/office/drawing/2014/main" id="{833AC9B2-1F56-4878-A984-2A4EBB990B52}"/>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48">
              <a:extLst>
                <a:ext uri="{FF2B5EF4-FFF2-40B4-BE49-F238E27FC236}">
                  <a16:creationId xmlns:a16="http://schemas.microsoft.com/office/drawing/2014/main" id="{3CF2121A-CF6C-45E1-B396-E72F5A5A7409}"/>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48">
              <a:extLst>
                <a:ext uri="{FF2B5EF4-FFF2-40B4-BE49-F238E27FC236}">
                  <a16:creationId xmlns:a16="http://schemas.microsoft.com/office/drawing/2014/main" id="{A7CEFB38-314D-4DE1-AD29-E4CDC6BC090D}"/>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48">
              <a:extLst>
                <a:ext uri="{FF2B5EF4-FFF2-40B4-BE49-F238E27FC236}">
                  <a16:creationId xmlns:a16="http://schemas.microsoft.com/office/drawing/2014/main" id="{2226983E-C4E6-4BE0-A065-8EBAF0BFA692}"/>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48">
              <a:extLst>
                <a:ext uri="{FF2B5EF4-FFF2-40B4-BE49-F238E27FC236}">
                  <a16:creationId xmlns:a16="http://schemas.microsoft.com/office/drawing/2014/main" id="{7BEBB397-2477-42E9-A681-E6B7B434E37F}"/>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phic 4" descr="Russian cathedral with solid fill">
            <a:extLst>
              <a:ext uri="{FF2B5EF4-FFF2-40B4-BE49-F238E27FC236}">
                <a16:creationId xmlns:a16="http://schemas.microsoft.com/office/drawing/2014/main" id="{FD63918A-4A7D-46EA-8A9E-18A2CF105A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1606" y="505782"/>
            <a:ext cx="312644" cy="312644"/>
          </a:xfrm>
          <a:prstGeom prst="rect">
            <a:avLst/>
          </a:prstGeom>
        </p:spPr>
      </p:pic>
      <p:pic>
        <p:nvPicPr>
          <p:cNvPr id="51" name="Graphic 50" descr="Bullseye with solid fill">
            <a:extLst>
              <a:ext uri="{FF2B5EF4-FFF2-40B4-BE49-F238E27FC236}">
                <a16:creationId xmlns:a16="http://schemas.microsoft.com/office/drawing/2014/main" id="{1285C16D-0E18-4B30-B0F4-530B3B94CD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07372" y="3732397"/>
            <a:ext cx="243621" cy="243621"/>
          </a:xfrm>
          <a:prstGeom prst="rect">
            <a:avLst/>
          </a:prstGeom>
        </p:spPr>
      </p:pic>
      <p:pic>
        <p:nvPicPr>
          <p:cNvPr id="52" name="Graphic 51" descr="Thought bubble with solid fill">
            <a:extLst>
              <a:ext uri="{FF2B5EF4-FFF2-40B4-BE49-F238E27FC236}">
                <a16:creationId xmlns:a16="http://schemas.microsoft.com/office/drawing/2014/main" id="{E2B1BF0D-1F01-44C6-997E-C9BD0E674B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91964" y="3656193"/>
            <a:ext cx="347244" cy="347244"/>
          </a:xfrm>
          <a:prstGeom prst="rect">
            <a:avLst/>
          </a:prstGeom>
        </p:spPr>
      </p:pic>
      <p:pic>
        <p:nvPicPr>
          <p:cNvPr id="7" name="Graphic 6" descr="Neighbourhood with solid fill">
            <a:extLst>
              <a:ext uri="{FF2B5EF4-FFF2-40B4-BE49-F238E27FC236}">
                <a16:creationId xmlns:a16="http://schemas.microsoft.com/office/drawing/2014/main" id="{361962C4-4CB9-4229-BCDC-DDD4CB2EEF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86823" y="2073188"/>
            <a:ext cx="294715" cy="294715"/>
          </a:xfrm>
          <a:prstGeom prst="rect">
            <a:avLst/>
          </a:prstGeom>
        </p:spPr>
      </p:pic>
      <p:pic>
        <p:nvPicPr>
          <p:cNvPr id="9" name="Graphic 8" descr="Work from home desk with solid fill">
            <a:extLst>
              <a:ext uri="{FF2B5EF4-FFF2-40B4-BE49-F238E27FC236}">
                <a16:creationId xmlns:a16="http://schemas.microsoft.com/office/drawing/2014/main" id="{8D5A142C-4426-4A46-96E0-52A01E8E2CB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96515" y="2082656"/>
            <a:ext cx="275778" cy="275778"/>
          </a:xfrm>
          <a:prstGeom prst="rect">
            <a:avLst/>
          </a:prstGeom>
        </p:spPr>
      </p:pic>
      <p:pic>
        <p:nvPicPr>
          <p:cNvPr id="57" name="Picture 56">
            <a:extLst>
              <a:ext uri="{FF2B5EF4-FFF2-40B4-BE49-F238E27FC236}">
                <a16:creationId xmlns:a16="http://schemas.microsoft.com/office/drawing/2014/main" id="{46B23A24-965B-4069-9904-AC605B69B5EF}"/>
              </a:ext>
            </a:extLst>
          </p:cNvPr>
          <p:cNvPicPr>
            <a:picLocks noChangeAspect="1"/>
          </p:cNvPicPr>
          <p:nvPr/>
        </p:nvPicPr>
        <p:blipFill>
          <a:blip r:embed="rId17"/>
          <a:stretch>
            <a:fillRect/>
          </a:stretch>
        </p:blipFill>
        <p:spPr>
          <a:xfrm>
            <a:off x="8001000" y="4910645"/>
            <a:ext cx="1011949" cy="197990"/>
          </a:xfrm>
          <a:prstGeom prst="rect">
            <a:avLst/>
          </a:prstGeom>
        </p:spPr>
      </p:pic>
      <p:sp>
        <p:nvSpPr>
          <p:cNvPr id="2" name="TextBox 1">
            <a:extLst>
              <a:ext uri="{FF2B5EF4-FFF2-40B4-BE49-F238E27FC236}">
                <a16:creationId xmlns:a16="http://schemas.microsoft.com/office/drawing/2014/main" id="{B5E17DDE-AE59-86AE-5C09-445441C1F62B}"/>
              </a:ext>
            </a:extLst>
          </p:cNvPr>
          <p:cNvSpPr txBox="1"/>
          <p:nvPr/>
        </p:nvSpPr>
        <p:spPr>
          <a:xfrm>
            <a:off x="5828401" y="32356"/>
            <a:ext cx="3045849" cy="374571"/>
          </a:xfrm>
          <a:prstGeom prst="roundRect">
            <a:avLst/>
          </a:prstGeom>
          <a:solidFill>
            <a:schemeClr val="tx2"/>
          </a:solidFill>
        </p:spPr>
        <p:txBody>
          <a:bodyPr wrap="square">
            <a:spAutoFit/>
          </a:bodyPr>
          <a:lstStyle/>
          <a:p>
            <a:pPr algn="ctr"/>
            <a:r>
              <a:rPr lang="en-GB" sz="800" dirty="0">
                <a:solidFill>
                  <a:schemeClr val="bg2"/>
                </a:solidFill>
                <a:latin typeface="Raleway Medium" panose="020B0603030101060003" pitchFamily="34" charset="0"/>
                <a:sym typeface="Wingdings" panose="05000000000000000000" pitchFamily="2" charset="2"/>
              </a:rPr>
              <a:t>Always ask Allah to bless your goals, make them sincerely for Him, and to help you to fulfil them.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0"/>
        <p:cNvGrpSpPr/>
        <p:nvPr/>
      </p:nvGrpSpPr>
      <p:grpSpPr>
        <a:xfrm>
          <a:off x="0" y="0"/>
          <a:ext cx="0" cy="0"/>
          <a:chOff x="0" y="0"/>
          <a:chExt cx="0" cy="0"/>
        </a:xfrm>
      </p:grpSpPr>
      <p:sp>
        <p:nvSpPr>
          <p:cNvPr id="531" name="Google Shape;531;p43"/>
          <p:cNvSpPr txBox="1">
            <a:spLocks noGrp="1"/>
          </p:cNvSpPr>
          <p:nvPr>
            <p:ph type="title" idx="4294967295"/>
          </p:nvPr>
        </p:nvSpPr>
        <p:spPr>
          <a:xfrm>
            <a:off x="262200" y="132949"/>
            <a:ext cx="8619600" cy="46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solidFill>
                  <a:schemeClr val="bg1"/>
                </a:solidFill>
                <a:latin typeface="Raleway ExtraBold" pitchFamily="2" charset="0"/>
              </a:rPr>
              <a:t>Our Family Goals for this coming year inshaAllah</a:t>
            </a:r>
            <a:endParaRPr sz="1400" dirty="0">
              <a:solidFill>
                <a:schemeClr val="bg1"/>
              </a:solidFill>
              <a:latin typeface="Raleway ExtraBold" pitchFamily="2" charset="0"/>
            </a:endParaRPr>
          </a:p>
        </p:txBody>
      </p:sp>
      <p:sp>
        <p:nvSpPr>
          <p:cNvPr id="532" name="Google Shape;532;p4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59</a:t>
            </a:fld>
            <a:endParaRPr/>
          </a:p>
        </p:txBody>
      </p:sp>
      <p:sp>
        <p:nvSpPr>
          <p:cNvPr id="533" name="Google Shape;533;p43"/>
          <p:cNvSpPr txBox="1"/>
          <p:nvPr/>
        </p:nvSpPr>
        <p:spPr>
          <a:xfrm>
            <a:off x="1986120" y="615888"/>
            <a:ext cx="1723800" cy="3189169"/>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 Goal 2</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p:txBody>
      </p:sp>
      <p:sp>
        <p:nvSpPr>
          <p:cNvPr id="535" name="Google Shape;535;p43"/>
          <p:cNvSpPr txBox="1"/>
          <p:nvPr/>
        </p:nvSpPr>
        <p:spPr>
          <a:xfrm>
            <a:off x="3710040" y="615889"/>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 Goal 3</a:t>
            </a:r>
            <a:endParaRPr sz="900" b="1" dirty="0">
              <a:solidFill>
                <a:schemeClr val="dk1"/>
              </a:solidFill>
              <a:latin typeface="Raleway"/>
              <a:ea typeface="Raleway"/>
              <a:cs typeface="Raleway"/>
              <a:sym typeface="Raleway"/>
            </a:endParaRPr>
          </a:p>
        </p:txBody>
      </p:sp>
      <p:sp>
        <p:nvSpPr>
          <p:cNvPr id="536" name="Google Shape;536;p43"/>
          <p:cNvSpPr txBox="1"/>
          <p:nvPr/>
        </p:nvSpPr>
        <p:spPr>
          <a:xfrm>
            <a:off x="5433959" y="615889"/>
            <a:ext cx="1723800" cy="3189168"/>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Any other goals</a:t>
            </a:r>
            <a:endParaRPr sz="900" b="1" dirty="0">
              <a:solidFill>
                <a:schemeClr val="dk1"/>
              </a:solidFill>
              <a:latin typeface="Raleway"/>
              <a:ea typeface="Raleway"/>
              <a:cs typeface="Raleway"/>
              <a:sym typeface="Raleway"/>
            </a:endParaRPr>
          </a:p>
        </p:txBody>
      </p:sp>
      <p:sp>
        <p:nvSpPr>
          <p:cNvPr id="538" name="Google Shape;538;p43"/>
          <p:cNvSpPr txBox="1"/>
          <p:nvPr/>
        </p:nvSpPr>
        <p:spPr>
          <a:xfrm>
            <a:off x="7157879" y="615889"/>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Other </a:t>
            </a:r>
          </a:p>
          <a:p>
            <a:pPr marL="0" lvl="0" indent="0" algn="l" rtl="0">
              <a:spcBef>
                <a:spcPts val="0"/>
              </a:spcBef>
              <a:spcAft>
                <a:spcPts val="0"/>
              </a:spcAft>
              <a:buNone/>
            </a:pPr>
            <a:r>
              <a:rPr lang="en-GB" sz="900" b="1" dirty="0">
                <a:solidFill>
                  <a:schemeClr val="dk1"/>
                </a:solidFill>
                <a:latin typeface="Raleway"/>
                <a:ea typeface="Raleway"/>
                <a:cs typeface="Raleway"/>
                <a:sym typeface="Raleway"/>
              </a:rPr>
              <a:t>reflections/notes</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p:txBody>
      </p:sp>
      <p:sp>
        <p:nvSpPr>
          <p:cNvPr id="539" name="Google Shape;539;p43"/>
          <p:cNvSpPr txBox="1"/>
          <p:nvPr/>
        </p:nvSpPr>
        <p:spPr>
          <a:xfrm>
            <a:off x="262200" y="615889"/>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 Goal 1</a:t>
            </a:r>
            <a:endParaRPr sz="900" b="1" dirty="0">
              <a:solidFill>
                <a:schemeClr val="dk1"/>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p:txBody>
      </p:sp>
      <p:sp>
        <p:nvSpPr>
          <p:cNvPr id="549" name="Google Shape;549;p43"/>
          <p:cNvSpPr/>
          <p:nvPr/>
        </p:nvSpPr>
        <p:spPr>
          <a:xfrm>
            <a:off x="3424351" y="692167"/>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40" name="Content Placeholder 5" descr="Home1 with solid fill">
            <a:extLst>
              <a:ext uri="{FF2B5EF4-FFF2-40B4-BE49-F238E27FC236}">
                <a16:creationId xmlns:a16="http://schemas.microsoft.com/office/drawing/2014/main" id="{806BBB78-1338-4642-A738-D8EFCE11B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40" y="190163"/>
            <a:ext cx="292623" cy="292623"/>
          </a:xfrm>
          <a:prstGeom prst="rect">
            <a:avLst/>
          </a:prstGeom>
        </p:spPr>
      </p:pic>
      <p:pic>
        <p:nvPicPr>
          <p:cNvPr id="52" name="Graphic 51" descr="Thought bubble with solid fill">
            <a:extLst>
              <a:ext uri="{FF2B5EF4-FFF2-40B4-BE49-F238E27FC236}">
                <a16:creationId xmlns:a16="http://schemas.microsoft.com/office/drawing/2014/main" id="{E2B1BF0D-1F01-44C6-997E-C9BD0E674B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95" y="624199"/>
            <a:ext cx="347244" cy="347244"/>
          </a:xfrm>
          <a:prstGeom prst="rect">
            <a:avLst/>
          </a:prstGeom>
        </p:spPr>
      </p:pic>
      <p:pic>
        <p:nvPicPr>
          <p:cNvPr id="29" name="Graphic 28" descr="Bullseye with solid fill">
            <a:extLst>
              <a:ext uri="{FF2B5EF4-FFF2-40B4-BE49-F238E27FC236}">
                <a16:creationId xmlns:a16="http://schemas.microsoft.com/office/drawing/2014/main" id="{A212F42F-7E23-49F4-9B86-0FF038B59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8252" y="658146"/>
            <a:ext cx="243621" cy="243621"/>
          </a:xfrm>
          <a:prstGeom prst="rect">
            <a:avLst/>
          </a:prstGeom>
        </p:spPr>
      </p:pic>
      <p:sp>
        <p:nvSpPr>
          <p:cNvPr id="32" name="Google Shape;549;p43">
            <a:extLst>
              <a:ext uri="{FF2B5EF4-FFF2-40B4-BE49-F238E27FC236}">
                <a16:creationId xmlns:a16="http://schemas.microsoft.com/office/drawing/2014/main" id="{19B642AC-65CF-49E7-B8A6-C551A7EC48C0}"/>
              </a:ext>
            </a:extLst>
          </p:cNvPr>
          <p:cNvSpPr/>
          <p:nvPr/>
        </p:nvSpPr>
        <p:spPr>
          <a:xfrm>
            <a:off x="1709611" y="675156"/>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549;p43">
            <a:extLst>
              <a:ext uri="{FF2B5EF4-FFF2-40B4-BE49-F238E27FC236}">
                <a16:creationId xmlns:a16="http://schemas.microsoft.com/office/drawing/2014/main" id="{D00C44AA-86A9-4419-8119-472FFE631C90}"/>
              </a:ext>
            </a:extLst>
          </p:cNvPr>
          <p:cNvSpPr/>
          <p:nvPr/>
        </p:nvSpPr>
        <p:spPr>
          <a:xfrm>
            <a:off x="5119490" y="692167"/>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TextBox 36">
            <a:extLst>
              <a:ext uri="{FF2B5EF4-FFF2-40B4-BE49-F238E27FC236}">
                <a16:creationId xmlns:a16="http://schemas.microsoft.com/office/drawing/2014/main" id="{BF081C96-B1FF-4503-A4A6-60CAC394220C}"/>
              </a:ext>
            </a:extLst>
          </p:cNvPr>
          <p:cNvSpPr txBox="1"/>
          <p:nvPr/>
        </p:nvSpPr>
        <p:spPr>
          <a:xfrm>
            <a:off x="657225" y="4052090"/>
            <a:ext cx="7610475" cy="523220"/>
          </a:xfrm>
          <a:prstGeom prst="rect">
            <a:avLst/>
          </a:prstGeom>
          <a:noFill/>
        </p:spPr>
        <p:txBody>
          <a:bodyPr wrap="square">
            <a:spAutoFit/>
          </a:bodyPr>
          <a:lstStyle/>
          <a:p>
            <a:pPr algn="ctr"/>
            <a:r>
              <a:rPr lang="en-GB" dirty="0">
                <a:solidFill>
                  <a:schemeClr val="bg1"/>
                </a:solidFill>
                <a:latin typeface="Raleway ExtraBold" pitchFamily="2" charset="0"/>
              </a:rPr>
              <a:t>“The best of you are the best to their families, and I am the best to my family”</a:t>
            </a:r>
          </a:p>
          <a:p>
            <a:pPr algn="ctr"/>
            <a:r>
              <a:rPr lang="en-GB" dirty="0">
                <a:solidFill>
                  <a:schemeClr val="bg1"/>
                </a:solidFill>
                <a:latin typeface="Raleway ExtraBold" pitchFamily="2" charset="0"/>
              </a:rPr>
              <a:t> – Prophet Muhammad </a:t>
            </a:r>
            <a:r>
              <a:rPr lang="ar-SA" dirty="0">
                <a:solidFill>
                  <a:schemeClr val="bg1"/>
                </a:solidFill>
                <a:latin typeface="Raleway ExtraBold" pitchFamily="2" charset="0"/>
              </a:rPr>
              <a:t>ﷺ </a:t>
            </a:r>
            <a:r>
              <a:rPr lang="en-GB" dirty="0">
                <a:solidFill>
                  <a:schemeClr val="bg1"/>
                </a:solidFill>
                <a:latin typeface="Raleway ExtraBold" pitchFamily="2" charset="0"/>
              </a:rPr>
              <a:t> </a:t>
            </a:r>
            <a:r>
              <a:rPr lang="en-GB" sz="1000" dirty="0">
                <a:solidFill>
                  <a:schemeClr val="bg1"/>
                </a:solidFill>
                <a:latin typeface="Raleway ExtraBold" pitchFamily="2" charset="0"/>
              </a:rPr>
              <a:t>(</a:t>
            </a:r>
            <a:r>
              <a:rPr lang="en-GB" sz="1000" dirty="0" err="1">
                <a:solidFill>
                  <a:schemeClr val="bg1"/>
                </a:solidFill>
                <a:latin typeface="Raleway ExtraBold" pitchFamily="2" charset="0"/>
              </a:rPr>
              <a:t>Tirmidhi</a:t>
            </a:r>
            <a:r>
              <a:rPr lang="en-GB" sz="1000" dirty="0">
                <a:solidFill>
                  <a:schemeClr val="bg1"/>
                </a:solidFill>
                <a:latin typeface="Raleway ExtraBold" pitchFamily="2" charset="0"/>
              </a:rPr>
              <a:t>)</a:t>
            </a:r>
            <a:endParaRPr lang="en-GB" dirty="0">
              <a:solidFill>
                <a:schemeClr val="bg1"/>
              </a:solidFill>
              <a:latin typeface="Raleway ExtraBold" pitchFamily="2" charset="0"/>
            </a:endParaRPr>
          </a:p>
        </p:txBody>
      </p:sp>
      <p:pic>
        <p:nvPicPr>
          <p:cNvPr id="41" name="Picture 40">
            <a:extLst>
              <a:ext uri="{FF2B5EF4-FFF2-40B4-BE49-F238E27FC236}">
                <a16:creationId xmlns:a16="http://schemas.microsoft.com/office/drawing/2014/main" id="{946ABF88-B63C-4263-9528-AEE077E9D5B0}"/>
              </a:ext>
            </a:extLst>
          </p:cNvPr>
          <p:cNvPicPr>
            <a:picLocks noChangeAspect="1"/>
          </p:cNvPicPr>
          <p:nvPr/>
        </p:nvPicPr>
        <p:blipFill>
          <a:blip r:embed="rId9"/>
          <a:stretch>
            <a:fillRect/>
          </a:stretch>
        </p:blipFill>
        <p:spPr>
          <a:xfrm>
            <a:off x="7724774" y="4842439"/>
            <a:ext cx="1256423" cy="245822"/>
          </a:xfrm>
          <a:prstGeom prst="rect">
            <a:avLst/>
          </a:prstGeom>
        </p:spPr>
      </p:pic>
    </p:spTree>
    <p:extLst>
      <p:ext uri="{BB962C8B-B14F-4D97-AF65-F5344CB8AC3E}">
        <p14:creationId xmlns:p14="http://schemas.microsoft.com/office/powerpoint/2010/main" val="8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dirty="0">
                <a:solidFill>
                  <a:schemeClr val="accent1"/>
                </a:solidFill>
              </a:rPr>
              <a:t>Which three things did you do this year to please Allah?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1" y="2918463"/>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tx1">
                    <a:lumMod val="50000"/>
                    <a:lumOff val="50000"/>
                  </a:schemeClr>
                </a:solidFill>
                <a:latin typeface="Dubai" panose="020B0503030403030204" pitchFamily="34" charset="-78"/>
                <a:cs typeface="Dubai" panose="020B0503030403030204" pitchFamily="34" charset="-78"/>
              </a:rPr>
              <a:t>If you have some secret good deeds between you and Allah, keep them private </a:t>
            </a:r>
          </a:p>
        </p:txBody>
      </p:sp>
      <p:sp>
        <p:nvSpPr>
          <p:cNvPr id="10" name="TextBox 9">
            <a:extLst>
              <a:ext uri="{FF2B5EF4-FFF2-40B4-BE49-F238E27FC236}">
                <a16:creationId xmlns:a16="http://schemas.microsoft.com/office/drawing/2014/main" id="{5ECFCB59-9064-4059-B4BC-DD297BA4308E}"/>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60</a:t>
            </a:fld>
            <a:endParaRPr/>
          </a:p>
        </p:txBody>
      </p:sp>
      <p:sp>
        <p:nvSpPr>
          <p:cNvPr id="390" name="Google Shape;390;p35"/>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dirty="0">
                <a:solidFill>
                  <a:schemeClr val="accent1"/>
                </a:solidFill>
              </a:rPr>
              <a:t>The End</a:t>
            </a:r>
            <a:endParaRPr sz="9600" dirty="0">
              <a:solidFill>
                <a:schemeClr val="accent1"/>
              </a:solidFill>
            </a:endParaRPr>
          </a:p>
        </p:txBody>
      </p:sp>
      <p:sp>
        <p:nvSpPr>
          <p:cNvPr id="391" name="Google Shape;391;p35"/>
          <p:cNvSpPr txBox="1">
            <a:spLocks noGrp="1"/>
          </p:cNvSpPr>
          <p:nvPr>
            <p:ph type="subTitle" idx="4294967295"/>
          </p:nvPr>
        </p:nvSpPr>
        <p:spPr>
          <a:xfrm>
            <a:off x="777924" y="2843181"/>
            <a:ext cx="7534835" cy="1930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3600" b="1" dirty="0"/>
              <a:t> Alhamdulillah!</a:t>
            </a:r>
            <a:endParaRPr sz="3600" b="1" dirty="0"/>
          </a:p>
          <a:p>
            <a:pPr marL="114300" indent="0" rtl="0">
              <a:buNone/>
            </a:pPr>
            <a:r>
              <a:rPr lang="en-GB" dirty="0"/>
              <a:t>Thank Allah for all the blessings He has gifted you and your family by saying ‘Alhamdulillah’, obeying His commands, staying away from sins and actively learning more about Allah and our beautiful </a:t>
            </a:r>
            <a:r>
              <a:rPr lang="en-GB" dirty="0" err="1"/>
              <a:t>deen</a:t>
            </a:r>
            <a:r>
              <a:rPr lang="en-GB" dirty="0"/>
              <a:t>.</a:t>
            </a:r>
          </a:p>
        </p:txBody>
      </p:sp>
      <p:grpSp>
        <p:nvGrpSpPr>
          <p:cNvPr id="6" name="Google Shape;223;p26">
            <a:extLst>
              <a:ext uri="{FF2B5EF4-FFF2-40B4-BE49-F238E27FC236}">
                <a16:creationId xmlns:a16="http://schemas.microsoft.com/office/drawing/2014/main" id="{E33305F9-1A45-4208-8311-1EFED237D215}"/>
              </a:ext>
            </a:extLst>
          </p:cNvPr>
          <p:cNvGrpSpPr/>
          <p:nvPr/>
        </p:nvGrpSpPr>
        <p:grpSpPr>
          <a:xfrm>
            <a:off x="8073445" y="369819"/>
            <a:ext cx="759617" cy="641865"/>
            <a:chOff x="3918650" y="293075"/>
            <a:chExt cx="488500" cy="412775"/>
          </a:xfrm>
          <a:solidFill>
            <a:srgbClr val="00B4B1"/>
          </a:solidFill>
        </p:grpSpPr>
        <p:sp>
          <p:nvSpPr>
            <p:cNvPr id="7" name="Google Shape;224;p26">
              <a:extLst>
                <a:ext uri="{FF2B5EF4-FFF2-40B4-BE49-F238E27FC236}">
                  <a16:creationId xmlns:a16="http://schemas.microsoft.com/office/drawing/2014/main" id="{D5755DD7-E2B5-4FBD-9547-BDB6E544C2EB}"/>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p26">
              <a:extLst>
                <a:ext uri="{FF2B5EF4-FFF2-40B4-BE49-F238E27FC236}">
                  <a16:creationId xmlns:a16="http://schemas.microsoft.com/office/drawing/2014/main" id="{A5ED52D9-5CD8-4C7C-9EDD-60C0CFD799B7}"/>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p26">
              <a:extLst>
                <a:ext uri="{FF2B5EF4-FFF2-40B4-BE49-F238E27FC236}">
                  <a16:creationId xmlns:a16="http://schemas.microsoft.com/office/drawing/2014/main" id="{CA62D0E5-A588-4BB3-9FC1-5A385C1922D2}"/>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8DA12A04-3C4A-4246-DF39-603B61A36AC2}"/>
              </a:ext>
            </a:extLst>
          </p:cNvPr>
          <p:cNvSpPr txBox="1"/>
          <p:nvPr/>
        </p:nvSpPr>
        <p:spPr>
          <a:xfrm>
            <a:off x="6045125" y="2019964"/>
            <a:ext cx="2320951" cy="1293971"/>
          </a:xfrm>
          <a:prstGeom prst="roundRect">
            <a:avLst/>
          </a:prstGeom>
          <a:solidFill>
            <a:schemeClr val="tx2"/>
          </a:solidFill>
        </p:spPr>
        <p:txBody>
          <a:bodyPr wrap="square">
            <a:spAutoFit/>
          </a:bodyPr>
          <a:lstStyle/>
          <a:p>
            <a:pPr algn="ctr"/>
            <a:r>
              <a:rPr lang="en-GB" sz="1400" dirty="0">
                <a:solidFill>
                  <a:schemeClr val="accent1"/>
                </a:solidFill>
                <a:latin typeface="Raleway Medium" panose="020B0603030101060003" pitchFamily="34" charset="0"/>
                <a:sym typeface="Wingdings" panose="05000000000000000000" pitchFamily="2" charset="2"/>
              </a:rPr>
              <a:t>Always ask Allah to bless your goals, make them sincerely for Him, and to help you to fulfil them.</a:t>
            </a:r>
            <a:endParaRPr lang="en-GB" sz="1400" dirty="0">
              <a:solidFill>
                <a:schemeClr val="accent1"/>
              </a:solidFill>
              <a:latin typeface="Raleway Medium" panose="020B06030301010600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84036"/>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three things happened to you this year that are you most grateful to Allah for?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TextBox 6">
            <a:extLst>
              <a:ext uri="{FF2B5EF4-FFF2-40B4-BE49-F238E27FC236}">
                <a16:creationId xmlns:a16="http://schemas.microsoft.com/office/drawing/2014/main" id="{1E8EF77A-B05E-4B79-AE11-D5AB9FD3FFB6}"/>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31470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what have you done to understand who Allah is?</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9" name="TextBox 8">
            <a:extLst>
              <a:ext uri="{FF2B5EF4-FFF2-40B4-BE49-F238E27FC236}">
                <a16:creationId xmlns:a16="http://schemas.microsoft.com/office/drawing/2014/main" id="{A1C44BAA-A605-4E2D-AD8D-47287EA88457}"/>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Tree>
    <p:extLst>
      <p:ext uri="{BB962C8B-B14F-4D97-AF65-F5344CB8AC3E}">
        <p14:creationId xmlns:p14="http://schemas.microsoft.com/office/powerpoint/2010/main" val="196769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890847" y="773168"/>
            <a:ext cx="7228423"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goal can you set yourself in relation to understanding who Allah is?</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7"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This is a goal for this coming year. </a:t>
            </a:r>
          </a:p>
          <a:p>
            <a:endParaRPr lang="en-GB" sz="1800" dirty="0"/>
          </a:p>
          <a:p>
            <a:r>
              <a:rPr lang="en-GB" sz="1800" dirty="0"/>
              <a:t>Note this goal down on your Goal Sheet (#1) or </a:t>
            </a:r>
            <a:r>
              <a:rPr lang="en-GB" sz="1800" dirty="0">
                <a:solidFill>
                  <a:schemeClr val="bg1"/>
                </a:solidFill>
                <a:highlight>
                  <a:srgbClr val="00B4B1"/>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1625273773"/>
      </p:ext>
    </p:extLst>
  </p:cSld>
  <p:clrMapOvr>
    <a:masterClrMapping/>
  </p:clrMapOvr>
</p:sld>
</file>

<file path=ppt/theme/theme1.xml><?xml version="1.0" encoding="utf-8"?>
<a:theme xmlns:a="http://schemas.openxmlformats.org/drawingml/2006/main" name="Olivia template">
  <a:themeElements>
    <a:clrScheme name="Dark LWA">
      <a:dk1>
        <a:sysClr val="windowText" lastClr="000000"/>
      </a:dk1>
      <a:lt1>
        <a:sysClr val="window" lastClr="FFFFFF"/>
      </a:lt1>
      <a:dk2>
        <a:srgbClr val="162F33"/>
      </a:dk2>
      <a:lt2>
        <a:srgbClr val="B2E8E8"/>
      </a:lt2>
      <a:accent1>
        <a:srgbClr val="00B4B1"/>
      </a:accent1>
      <a:accent2>
        <a:srgbClr val="1C355E"/>
      </a:accent2>
      <a:accent3>
        <a:srgbClr val="63144A"/>
      </a:accent3>
      <a:accent4>
        <a:srgbClr val="F26954"/>
      </a:accent4>
      <a:accent5>
        <a:srgbClr val="C24759"/>
      </a:accent5>
      <a:accent6>
        <a:srgbClr val="0F6352"/>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2443</Words>
  <Application>Microsoft Office PowerPoint</Application>
  <PresentationFormat>On-screen Show (16:9)</PresentationFormat>
  <Paragraphs>274</Paragraphs>
  <Slides>60</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Raleway ExtraBold</vt:lpstr>
      <vt:lpstr>Raleway Black</vt:lpstr>
      <vt:lpstr>Gentium Basic</vt:lpstr>
      <vt:lpstr>Arial</vt:lpstr>
      <vt:lpstr>Raleway</vt:lpstr>
      <vt:lpstr>Dubai</vt:lpstr>
      <vt:lpstr>Raleway Medium</vt:lpstr>
      <vt:lpstr>Raleway Thin</vt:lpstr>
      <vt:lpstr>Olivia template</vt:lpstr>
      <vt:lpstr>Family Reflections  &amp; Goal Setting (End of year workshop*) </vt:lpstr>
      <vt:lpstr>Agenda</vt:lpstr>
      <vt:lpstr>Introduction</vt:lpstr>
      <vt:lpstr>Instructions</vt:lpstr>
      <vt:lpstr>Relationship with Allah</vt:lpstr>
      <vt:lpstr>Which three things did you do this year to please Allah?</vt:lpstr>
      <vt:lpstr>Which three things happened to you this year that are you most grateful to Allah for?</vt:lpstr>
      <vt:lpstr>In the past year, what have you done to understand who Allah is?</vt:lpstr>
      <vt:lpstr>What goal can you set yourself in relation to understanding who Allah is?</vt:lpstr>
      <vt:lpstr>In the past year, how do you feel the quality of your Salah has been? </vt:lpstr>
      <vt:lpstr>What new goal do you want to set yourself in relation to improving your Salah?</vt:lpstr>
      <vt:lpstr>In the past year, how has your relationship been with the Qur’an?</vt:lpstr>
      <vt:lpstr>In the past year, how often did you remember or talk directly to Allah on a daily basis? </vt:lpstr>
      <vt:lpstr>Which one new consistent thing do you plan to do to become closer to Allah?</vt:lpstr>
      <vt:lpstr>Which three sins did you commit this year?  </vt:lpstr>
      <vt:lpstr>Which sin do you want to commit to stop doing this coming year? </vt:lpstr>
      <vt:lpstr>Self development</vt:lpstr>
      <vt:lpstr>What is the most important goal you achieved this year?</vt:lpstr>
      <vt:lpstr>What is your biggest mistake of the year, and the lesson you learned as a result?</vt:lpstr>
      <vt:lpstr>When did you have the most fun this year?</vt:lpstr>
      <vt:lpstr>In which areas of your character do you feel you’ve made your biggest improvements this year?</vt:lpstr>
      <vt:lpstr>What was the best way you used your time this year?</vt:lpstr>
      <vt:lpstr>What was your single biggest time waster this year?</vt:lpstr>
      <vt:lpstr>What was your kindest gesture this year? </vt:lpstr>
      <vt:lpstr>What new goal do you want to set yourself to improve your character?</vt:lpstr>
      <vt:lpstr>What other new goal do you want to set yourself for this coming year?</vt:lpstr>
      <vt:lpstr>Family</vt:lpstr>
      <vt:lpstr>What is your favourite family memory of this year?</vt:lpstr>
      <vt:lpstr>Note down the top three things each person in our family has done for you this year. </vt:lpstr>
      <vt:lpstr>What is the best thing about being part of our family?</vt:lpstr>
      <vt:lpstr>What one thing would you like to change about our family?</vt:lpstr>
      <vt:lpstr>Is there anyone you need to apologise to in our family? </vt:lpstr>
      <vt:lpstr>What new goal do you want to set yourself to become a better family member?</vt:lpstr>
      <vt:lpstr>Think of one thing each person in our family can do to become a better person/family member. </vt:lpstr>
      <vt:lpstr>Think of three activities you would love to do as a family in the next year</vt:lpstr>
      <vt:lpstr>Use dot voting* to finalise which top three activities the family will take forward</vt:lpstr>
      <vt:lpstr>Work/School</vt:lpstr>
      <vt:lpstr>What was the most enjoyable part of work/school this year?</vt:lpstr>
      <vt:lpstr>What did you enjoy the least of work/school this year?</vt:lpstr>
      <vt:lpstr>What is the most important thing you learnt from work/school this year?</vt:lpstr>
      <vt:lpstr>What did you find the most challenging or difficult this year at work/school?</vt:lpstr>
      <vt:lpstr>What one new consistent thing can you do next year to do better at school/work?</vt:lpstr>
      <vt:lpstr>Friendship</vt:lpstr>
      <vt:lpstr>Which good friend did you make this year?</vt:lpstr>
      <vt:lpstr>What was the best way you helped a friend this year?</vt:lpstr>
      <vt:lpstr>Did you harm any of your friends this year? </vt:lpstr>
      <vt:lpstr>What one thing will you improve/change within yourself to be a better friend?</vt:lpstr>
      <vt:lpstr>Neighbours</vt:lpstr>
      <vt:lpstr>Think of one kind thing you did for your neighbour this year</vt:lpstr>
      <vt:lpstr>What one kind thing can you do for a neighbour this coming year?</vt:lpstr>
      <vt:lpstr>Masjid, Community &amp; Ummah</vt:lpstr>
      <vt:lpstr>How did you benefit from your local community/masjid this year?</vt:lpstr>
      <vt:lpstr>Which one specific thing did you do to help your community/masjid this year? </vt:lpstr>
      <vt:lpstr>Which one thing can you do this coming year to help your local community/masjid?</vt:lpstr>
      <vt:lpstr>What one specific thing did you do to help the wider Muslim ummah this year? </vt:lpstr>
      <vt:lpstr>Which one thing can you do this coming year to help the wider Muslim ummah?</vt:lpstr>
      <vt:lpstr>Finalise your new goals</vt:lpstr>
      <vt:lpstr>My new goals for this coming year inshaAllah</vt:lpstr>
      <vt:lpstr>Our Family Goals for this coming year inshaAllah</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reflections &amp; Goal setting </dc:title>
  <cp:lastModifiedBy>Admin</cp:lastModifiedBy>
  <cp:revision>25</cp:revision>
  <dcterms:modified xsi:type="dcterms:W3CDTF">2022-12-21T18:14:33Z</dcterms:modified>
</cp:coreProperties>
</file>