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8288000" cy="10287000"/>
  <p:notesSz cx="6858000" cy="9144000"/>
  <p:embeddedFontLst>
    <p:embeddedFont>
      <p:font typeface="Helvetica World Bold" panose="020B0604020202020204" charset="-128"/>
      <p:regular r:id="rId42"/>
    </p:embeddedFont>
    <p:embeddedFont>
      <p:font typeface="Arial Nova Condensed Bold" panose="020B0604020202020204" charset="0"/>
      <p:regular r:id="rId43"/>
      <p:bold r:id="rId44"/>
    </p:embeddedFont>
    <p:embeddedFont>
      <p:font typeface="Calibri" panose="020F0502020204030204" pitchFamily="34" charset="0"/>
      <p:regular r:id="rId45"/>
      <p:bold r:id="rId46"/>
      <p:italic r:id="rId47"/>
      <p:boldItalic r:id="rId48"/>
    </p:embeddedFont>
    <p:embeddedFont>
      <p:font typeface="Calibri (MS) Bold" panose="020B0604020202020204" charset="0"/>
      <p:regular r:id="rId49"/>
      <p:bold r:id="rId50"/>
    </p:embeddedFont>
    <p:embeddedFont>
      <p:font typeface="Georgia Pro" panose="02040502050405020303" pitchFamily="18" charset="0"/>
      <p:regular r:id="rId51"/>
      <p:bold r:id="rId52"/>
      <p:italic r:id="rId53"/>
      <p:boldItalic r:id="rId54"/>
    </p:embeddedFont>
    <p:embeddedFont>
      <p:font typeface="Georgia Pro Bold" panose="02040802050405020203" pitchFamily="18" charset="0"/>
      <p:regular r:id="rId55"/>
      <p:bold r:id="rId56"/>
      <p:italic r:id="rId57"/>
      <p:boldItalic r:id="rId58"/>
    </p:embeddedFont>
    <p:embeddedFont>
      <p:font typeface="Georgia Pro Bold Italics" panose="020B0604020202020204" charset="0"/>
      <p:regular r:id="rId59"/>
      <p:bold r:id="rId60"/>
      <p:italic r:id="rId61"/>
      <p:boldItalic r:id="rId62"/>
    </p:embeddedFont>
    <p:embeddedFont>
      <p:font typeface="Georgia Pro Italics" panose="020B0604020202020204" charset="0"/>
      <p:regular r:id="rId63"/>
      <p:bold r:id="rId64"/>
      <p:italic r:id="rId65"/>
      <p:boldItalic r:id="rId66"/>
    </p:embeddedFont>
    <p:embeddedFont>
      <p:font typeface="Linotype Feltpen Medium" panose="020B0604020202020204" charset="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07" autoAdjust="0"/>
    <p:restoredTop sz="61206" autoAdjust="0"/>
  </p:normalViewPr>
  <p:slideViewPr>
    <p:cSldViewPr>
      <p:cViewPr varScale="1">
        <p:scale>
          <a:sx n="33" d="100"/>
          <a:sy n="33" d="100"/>
        </p:scale>
        <p:origin x="203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Start the presentation with bismillah, praising Allah and salawat. </a:t>
            </a:r>
          </a:p>
          <a:p>
            <a:endParaRPr lang="en-US"/>
          </a:p>
          <a:p>
            <a:r>
              <a:rPr lang="en-US"/>
              <a:t>Ask the audience to renew their intention and dedicate their time for Allah's sake.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ASK: From this ayah, what are the 4 reasons for why sometimes believers suffer losses in a battle?</a:t>
            </a:r>
          </a:p>
          <a:p>
            <a:endParaRPr lang="en-US" dirty="0"/>
          </a:p>
          <a:p>
            <a:r>
              <a:rPr lang="en-US" dirty="0"/>
              <a:t>1) Reveal who the true believers really are</a:t>
            </a:r>
          </a:p>
          <a:p>
            <a:r>
              <a:rPr lang="en-US" dirty="0"/>
              <a:t>2) Gift the believers with martyrdom </a:t>
            </a:r>
          </a:p>
          <a:p>
            <a:r>
              <a:rPr lang="en-US" dirty="0"/>
              <a:t>3) Purify the believers </a:t>
            </a:r>
          </a:p>
          <a:p>
            <a:r>
              <a:rPr lang="en-US" dirty="0"/>
              <a:t>4) Destroy the disbelievers</a:t>
            </a:r>
          </a:p>
          <a:p>
            <a:endParaRPr lang="en-US" dirty="0"/>
          </a:p>
          <a:p>
            <a:r>
              <a:rPr lang="en-US" dirty="0"/>
              <a:t>Often we see a difficulty but we don’t see the wisdom behind it. These </a:t>
            </a:r>
            <a:r>
              <a:rPr lang="en-US" dirty="0" err="1"/>
              <a:t>ayat</a:t>
            </a:r>
            <a:r>
              <a:rPr lang="en-US" dirty="0"/>
              <a:t> were revealed after a very painful time for the Muslims - the Battle of Uhud. Allah </a:t>
            </a:r>
            <a:r>
              <a:rPr lang="en-US" dirty="0" err="1"/>
              <a:t>ﷻ</a:t>
            </a:r>
            <a:r>
              <a:rPr lang="en-US" dirty="0"/>
              <a:t> tells us about the wisdoms behind these tests. Tests are like a sieve: they make apparent who the true believer is and who the hypocrite is. These tests purify the ranks of the believers from the hypocrites. In another verse, Allah mentions: “So what you suffered on the day the two armies met was by the will of Allah, so that He might distinguish the believers, and expose the hypocrites…”  (3:166-7)</a:t>
            </a:r>
          </a:p>
          <a:p>
            <a:endParaRPr lang="en-US" dirty="0"/>
          </a:p>
          <a:p>
            <a:pPr algn="r" rtl="1"/>
            <a:r>
              <a:rPr lang="ar-SA" noProof="0" dirty="0"/>
              <a:t>وَمَا أَصَابَكُمْ يَوْمَ الْتَقَى الْجَمْعَانِ فَبِإِذْنِ اللَّهِ وَلِيَعْلَمَ الْمُؤْمِنِينَ ‎﴿١٦٦﴾‏ وَلِيَعْلَمَ الَّذِينَ نَافَقُوا </a:t>
            </a:r>
          </a:p>
          <a:p>
            <a:endParaRPr lang="en-US" dirty="0"/>
          </a:p>
          <a:p>
            <a:r>
              <a:rPr lang="en-US" dirty="0"/>
              <a:t>In this war, the true </a:t>
            </a:r>
            <a:r>
              <a:rPr lang="en-US" dirty="0" err="1"/>
              <a:t>colours</a:t>
            </a:r>
            <a:r>
              <a:rPr lang="en-US" dirty="0"/>
              <a:t> of people have been revealed: how willing people are to speak the truth &amp; where people’s allegiances lie. </a:t>
            </a:r>
          </a:p>
          <a:p>
            <a:endParaRPr lang="en-US" dirty="0"/>
          </a:p>
          <a:p>
            <a:r>
              <a:rPr lang="en-US" dirty="0"/>
              <a:t>Similarly Allah says “so that Allah may purify those who believe”. In other words, trials and difficulties purify the believers from their sins. Thus these difficulties are actually blessings in disguise. So many people have returned back to Allah because of this great difficulty.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Allah has not abandoned them. We are hearing of so many incidents of how Allah is helping the believers and granting them strength. </a:t>
            </a:r>
          </a:p>
          <a:p>
            <a:endParaRPr lang="en-US"/>
          </a:p>
          <a:p>
            <a:r>
              <a:rPr lang="en-US"/>
              <a:t>One way in which Allah helps us is through His angels, who strengthen the hearts of the believers and reassure them. </a:t>
            </a:r>
          </a:p>
          <a:p>
            <a:endParaRPr lang="en-US"/>
          </a:p>
          <a:p>
            <a:r>
              <a:rPr lang="en-US"/>
              <a:t>How is their iman so strong and firm despite the horrific atrocities carried out against them? </a:t>
            </a:r>
          </a:p>
          <a:p>
            <a:endParaRPr lang="en-US"/>
          </a:p>
          <a:p>
            <a:r>
              <a:rPr lang="en-US"/>
              <a:t>A small thing happens to us, and we feel like the world has turned upside down. And our iman is shaken. </a:t>
            </a:r>
          </a:p>
          <a:p>
            <a:endParaRPr lang="en-US"/>
          </a:p>
          <a:p>
            <a:r>
              <a:rPr lang="en-US"/>
              <a:t>Contrast this with how firm they are in their iman. Allah is sending down His angels to keep them firm.</a:t>
            </a:r>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saw in the previous ayah that Allah said “We alternate these days (of victory and defeat) among people so that Allah may reveal the (true) believers, choose martyrs from among you.” </a:t>
            </a:r>
          </a:p>
          <a:p>
            <a:endParaRPr lang="en-US"/>
          </a:p>
          <a:p>
            <a:r>
              <a:rPr lang="en-US"/>
              <a:t>Shahadah is a gift - it is the best death. Don’t pity these people. They have passed their test -inshaAllah- and are roaming in the insides of green birds in Paradise, eating from the fruits of Jannah. These people have been chosen by Allah. </a:t>
            </a:r>
          </a:p>
          <a:p>
            <a:endParaRPr lang="en-US"/>
          </a:p>
          <a:p>
            <a:r>
              <a:rPr lang="en-US"/>
              <a:t>In this ayah, Allah tells us that the martyrs are alive by their Lord - ʿinda Rabbihim - they are by Allah. They are near Him. They have a very lofty status. They are from the Muqarrabun, those drawn close to Him: enjoying the blessings and delights of Paradise. </a:t>
            </a:r>
          </a:p>
          <a:p>
            <a:endParaRPr lang="en-US"/>
          </a:p>
          <a:p>
            <a:r>
              <a:rPr lang="en-US"/>
              <a:t>The martyr is not just alive, but his blood also gives life to and revives the dead Ummah.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24298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118946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Musa (as) told his people to seek help with Allah and to be patient. </a:t>
            </a:r>
          </a:p>
          <a:p>
            <a:endParaRPr lang="en-US" dirty="0"/>
          </a:p>
          <a:p>
            <a:r>
              <a:rPr lang="en-US" dirty="0"/>
              <a:t>In Surah al-Baqarah, Allah tells us to seek help with two things: What are they?</a:t>
            </a:r>
          </a:p>
          <a:p>
            <a:endParaRPr lang="en-US" dirty="0"/>
          </a:p>
          <a:p>
            <a:r>
              <a:rPr lang="en-US" dirty="0" err="1"/>
              <a:t>Sabr</a:t>
            </a:r>
            <a:r>
              <a:rPr lang="en-US" dirty="0"/>
              <a:t> and Salah. In these difficult days, we need to take recourse to both of these. </a:t>
            </a:r>
          </a:p>
          <a:p>
            <a:endParaRPr lang="en-US" dirty="0"/>
          </a:p>
          <a:p>
            <a:r>
              <a:rPr lang="en-US" dirty="0"/>
              <a:t>May think </a:t>
            </a:r>
            <a:r>
              <a:rPr lang="en-US" dirty="0" err="1"/>
              <a:t>sabr</a:t>
            </a:r>
            <a:r>
              <a:rPr lang="en-US" dirty="0"/>
              <a:t> is a form of passive resignation. Of giving up and just accepting what is being inflicted upon you. It’s not. </a:t>
            </a:r>
          </a:p>
          <a:p>
            <a:endParaRPr lang="en-US" dirty="0"/>
          </a:p>
          <a:p>
            <a:r>
              <a:rPr lang="en-US" dirty="0" err="1"/>
              <a:t>Sabr</a:t>
            </a:r>
            <a:r>
              <a:rPr lang="en-US" dirty="0"/>
              <a:t> is hard work, sacrifice and perseverance. It is never giving up despite the odds. </a:t>
            </a:r>
          </a:p>
          <a:p>
            <a:endParaRPr lang="en-US" dirty="0"/>
          </a:p>
          <a:p>
            <a:r>
              <a:rPr lang="en-US" dirty="0" err="1"/>
              <a:t>Sabr</a:t>
            </a:r>
            <a:r>
              <a:rPr lang="en-US" dirty="0"/>
              <a:t> is giving up those sins which are very difficult to give up. </a:t>
            </a:r>
            <a:r>
              <a:rPr lang="en-US" dirty="0" err="1"/>
              <a:t>Sabr</a:t>
            </a:r>
            <a:r>
              <a:rPr lang="en-US" dirty="0"/>
              <a:t> is praying </a:t>
            </a:r>
            <a:r>
              <a:rPr lang="en-US" dirty="0" err="1"/>
              <a:t>tahajjud</a:t>
            </a:r>
            <a:r>
              <a:rPr lang="en-US" dirty="0"/>
              <a:t> in the darkness and cold of the night. </a:t>
            </a:r>
          </a:p>
          <a:p>
            <a:endParaRPr lang="en-US" dirty="0"/>
          </a:p>
          <a:p>
            <a:r>
              <a:rPr lang="en-US" dirty="0" err="1"/>
              <a:t>Sabr</a:t>
            </a:r>
            <a:r>
              <a:rPr lang="en-US" dirty="0"/>
              <a:t> is to be patient on the decree of Allah; to not ask 'Why O Allah?'</a:t>
            </a:r>
          </a:p>
          <a:p>
            <a:endParaRPr lang="en-US" dirty="0"/>
          </a:p>
          <a:p>
            <a:r>
              <a:rPr lang="en-US" dirty="0"/>
              <a:t>Musa (as) then reminded them that the earth belongs to Allah, and He will cause it to be inherited by whomsoever He wishes.</a:t>
            </a:r>
          </a:p>
          <a:p>
            <a:endParaRPr lang="en-US" dirty="0"/>
          </a:p>
          <a:p>
            <a:r>
              <a:rPr lang="en-US" dirty="0"/>
              <a:t>And ultimately, the final outcome and the future belongs to those who have </a:t>
            </a:r>
            <a:r>
              <a:rPr lang="en-US" dirty="0" err="1"/>
              <a:t>taqwa</a:t>
            </a:r>
            <a:r>
              <a:rPr lang="en-US" dirty="0"/>
              <a:t>. So never fear, never lose hope — and live a life of </a:t>
            </a:r>
            <a:r>
              <a:rPr lang="en-US" dirty="0" err="1"/>
              <a:t>taqwa</a:t>
            </a:r>
            <a:r>
              <a:rPr lang="en-US" dirty="0"/>
              <a:t>. </a:t>
            </a:r>
          </a:p>
          <a:p>
            <a:endParaRPr lang="en-US" dirty="0"/>
          </a:p>
          <a:p>
            <a:r>
              <a:rPr lang="en-US" dirty="0"/>
              <a:t>[</a:t>
            </a:r>
            <a:r>
              <a:rPr lang="en-US" dirty="0" err="1"/>
              <a:t>Taqwā</a:t>
            </a:r>
            <a:r>
              <a:rPr lang="en-US" dirty="0"/>
              <a:t> is to protect yourself from the punishment of Allah by avoiding His prohibitions and implementing His commands.]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the outcome for the disbelievers. Sometimes, we may feel hopeless and feel like the oppressors are getting away with their crimes. </a:t>
            </a:r>
          </a:p>
          <a:p>
            <a:endParaRPr lang="en-US"/>
          </a:p>
          <a:p>
            <a:r>
              <a:rPr lang="en-US"/>
              <a:t>However, Allah never forgets. </a:t>
            </a:r>
          </a:p>
          <a:p>
            <a:endParaRPr lang="en-US"/>
          </a:p>
          <a:p>
            <a:r>
              <a:rPr lang="en-US"/>
              <a:t>He will show them humiliation, punishment and torment, if not in this world, then most definitely in the Hereafter where they will roast in the Hellfire eternally - with no one to save them; no weapons, no superpowers, no money.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427307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the audience to discuss this question and then feedback with the rest of the group.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Additional Information for Educators:</a:t>
            </a:r>
          </a:p>
          <a:p>
            <a:endParaRPr lang="en-US" dirty="0"/>
          </a:p>
          <a:p>
            <a:r>
              <a:rPr lang="en-US" dirty="0"/>
              <a:t>For a list of what brings/prevents victory:</a:t>
            </a:r>
          </a:p>
          <a:p>
            <a:r>
              <a:rPr lang="en-US" dirty="0"/>
              <a:t>https://</a:t>
            </a:r>
            <a:r>
              <a:rPr lang="en-US" dirty="0" err="1"/>
              <a:t>lifewithallah.com</a:t>
            </a:r>
            <a:r>
              <a:rPr lang="en-US" dirty="0"/>
              <a:t>/articles/seasons-of-worship/</a:t>
            </a:r>
            <a:r>
              <a:rPr lang="en-US" dirty="0" err="1"/>
              <a:t>ramadan</a:t>
            </a:r>
            <a:r>
              <a:rPr lang="en-US" dirty="0"/>
              <a:t>/</a:t>
            </a:r>
            <a:r>
              <a:rPr lang="en-US" dirty="0" err="1"/>
              <a:t>ramadan</a:t>
            </a:r>
            <a:r>
              <a:rPr lang="en-US" dirty="0"/>
              <a:t>-a-month-of-victory/</a:t>
            </a:r>
          </a:p>
          <a:p>
            <a:endParaRPr lang="en-US" dirty="0"/>
          </a:p>
          <a:p>
            <a:r>
              <a:rPr lang="en-US" dirty="0"/>
              <a:t>If you have any suggestions or improvements, please email: </a:t>
            </a:r>
            <a:r>
              <a:rPr lang="en-US" dirty="0" err="1"/>
              <a:t>info@lifewithallah.com</a:t>
            </a:r>
            <a:r>
              <a:rPr lang="en-US" dirty="0"/>
              <a:t> </a:t>
            </a:r>
          </a:p>
          <a:p>
            <a:endParaRPr lang="en-US" dirty="0"/>
          </a:p>
          <a:p>
            <a:r>
              <a:rPr lang="en-US" dirty="0"/>
              <a:t>LWA is not responsible for external links, and does not necessarily endorse all the content of external links and videos.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180750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Palestinians are teaching the whole world the meaning of patience, courage and steadfastness. </a:t>
            </a:r>
          </a:p>
          <a:p>
            <a:endParaRPr lang="en-US" dirty="0"/>
          </a:p>
          <a:p>
            <a:r>
              <a:rPr lang="en-US" dirty="0"/>
              <a:t>Patience - The Prophet ﷺ said: “Verily, patience is at the first stroke of a calamity” — the immediate response of Palestinians is one of immense patience, courage and repeatedly saying ‘Alhamdulillah’, despite the grave situations they are facing. </a:t>
            </a:r>
          </a:p>
          <a:p>
            <a:endParaRPr lang="en-US" dirty="0"/>
          </a:p>
          <a:p>
            <a:r>
              <a:rPr lang="en-US" dirty="0"/>
              <a:t>How many times do we say Alhamdulillah in a day? But do we really </a:t>
            </a:r>
            <a:r>
              <a:rPr lang="en-US" dirty="0" err="1"/>
              <a:t>internalise</a:t>
            </a:r>
            <a:r>
              <a:rPr lang="en-US" dirty="0"/>
              <a:t> its meaning?</a:t>
            </a:r>
          </a:p>
          <a:p>
            <a:endParaRPr lang="en-US" dirty="0"/>
          </a:p>
          <a:p>
            <a:r>
              <a:rPr lang="en-US" dirty="0"/>
              <a:t>The </a:t>
            </a:r>
            <a:r>
              <a:rPr lang="en-US" dirty="0" err="1"/>
              <a:t>Palestininans</a:t>
            </a:r>
            <a:r>
              <a:rPr lang="en-US" dirty="0"/>
              <a:t> are helping us to revive our </a:t>
            </a:r>
            <a:r>
              <a:rPr lang="en-US" dirty="0" err="1"/>
              <a:t>iman</a:t>
            </a:r>
            <a:r>
              <a:rPr lang="en-US" dirty="0"/>
              <a:t>. Their </a:t>
            </a:r>
            <a:r>
              <a:rPr lang="en-US" dirty="0" err="1"/>
              <a:t>iman</a:t>
            </a:r>
            <a:r>
              <a:rPr lang="en-US" dirty="0"/>
              <a:t> should inspire us and remind us to go to back to Allah, to live on this earth as His true servants and to fulfill our purpose in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27970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video illustrates contentment with Allah’s decree. Whilst some of us sit here in our comfortable homes and cry ‘Why?’, here we see complete surrender and submission to Allah’s will. </a:t>
            </a:r>
          </a:p>
          <a:p>
            <a:endParaRPr lang="en-US" dirty="0"/>
          </a:p>
          <a:p>
            <a:r>
              <a:rPr lang="en-US" dirty="0"/>
              <a:t>They are teaching us what it means to have Iman in al-Qadr. And to firmly believe that Allah’s plan is perfect.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Allah is al-Hakim and His wisdom is perfect. </a:t>
            </a:r>
          </a:p>
          <a:p>
            <a:endParaRPr lang="en-US" dirty="0"/>
          </a:p>
          <a:p>
            <a:r>
              <a:rPr lang="en-US" dirty="0"/>
              <a:t>There are so many wisdoms that we can't even perceive. These are just some of the many wisdoms behind what is happening right now. </a:t>
            </a:r>
          </a:p>
          <a:p>
            <a:endParaRPr lang="en-US" dirty="0"/>
          </a:p>
          <a:p>
            <a:r>
              <a:rPr lang="en-GB" dirty="0"/>
              <a:t>Allah ﷻ has the totality of wisdom and knowledge; we have its particulars. In other words: Allah has the entire picture. We just have a pixel.</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1794778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Ask learners to open up their </a:t>
            </a:r>
            <a:r>
              <a:rPr lang="en-US" dirty="0" err="1"/>
              <a:t>mushaf</a:t>
            </a:r>
            <a:r>
              <a:rPr lang="en-US" dirty="0"/>
              <a:t> and write the 5 essential action points down on their mini whiteboards/books. </a:t>
            </a:r>
          </a:p>
          <a:p>
            <a:endParaRPr lang="en-US" dirty="0"/>
          </a:p>
          <a:p>
            <a:r>
              <a:rPr lang="en-US" dirty="0"/>
              <a:t>Alternatively, participants can discuss this in pairs/groups. </a:t>
            </a:r>
          </a:p>
          <a:p>
            <a:endParaRPr lang="en-US" dirty="0"/>
          </a:p>
          <a:p>
            <a:r>
              <a:rPr lang="en-US" b="1" dirty="0"/>
              <a:t>Classroom extended task:</a:t>
            </a:r>
          </a:p>
          <a:p>
            <a:r>
              <a:rPr lang="en-US" dirty="0"/>
              <a:t>Discuss this statement in pairs:</a:t>
            </a:r>
          </a:p>
          <a:p>
            <a:r>
              <a:rPr lang="en-US" dirty="0"/>
              <a:t>'Allah wants us to be the rescuers, not the bystanders!'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We need to stand up and be strong. </a:t>
            </a:r>
          </a:p>
          <a:p>
            <a:endParaRPr lang="en-US"/>
          </a:p>
          <a:p>
            <a:r>
              <a:rPr lang="en-US"/>
              <a:t>2. Then Allah says: Remember Allah a lot. Dhikr is the key to success. We have to attach our hearts to Allah, and make lots and lots of dhikr and duʿa. </a:t>
            </a:r>
          </a:p>
          <a:p>
            <a:endParaRPr lang="en-US"/>
          </a:p>
          <a:p>
            <a:r>
              <a:rPr lang="en-US"/>
              <a:t>3. The next part is obedience to Allah and His Messenger. This is the number ONE ingredient to attaining victory. </a:t>
            </a:r>
          </a:p>
          <a:p>
            <a:endParaRPr lang="en-US"/>
          </a:p>
          <a:p>
            <a:r>
              <a:rPr lang="en-US"/>
              <a:t>4. Then Allah reminds us to stay united and not be fragmented. An Ummah that is united cannot be defeated. </a:t>
            </a:r>
          </a:p>
          <a:p>
            <a:endParaRPr lang="en-US"/>
          </a:p>
          <a:p>
            <a:r>
              <a:rPr lang="en-US"/>
              <a:t>5. And finally be patient, persevere &amp; keep going. Stay firm.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number one key to attaining victory is strong </a:t>
            </a:r>
            <a:r>
              <a:rPr lang="en-US" dirty="0" err="1"/>
              <a:t>iman</a:t>
            </a:r>
            <a:r>
              <a:rPr lang="en-US" dirty="0"/>
              <a:t> and good deeds. In this ayah, Allah promises victory to those who have </a:t>
            </a:r>
            <a:r>
              <a:rPr lang="en-US" dirty="0" err="1"/>
              <a:t>iman</a:t>
            </a:r>
            <a:r>
              <a:rPr lang="en-US" dirty="0"/>
              <a:t> and </a:t>
            </a:r>
            <a:r>
              <a:rPr lang="en-US" dirty="0" err="1"/>
              <a:t>amal</a:t>
            </a:r>
            <a:r>
              <a:rPr lang="en-US" dirty="0"/>
              <a:t> </a:t>
            </a:r>
            <a:r>
              <a:rPr lang="en-US" dirty="0" err="1"/>
              <a:t>salih</a:t>
            </a:r>
            <a:r>
              <a:rPr lang="en-US" dirty="0"/>
              <a:t> (good deeds). </a:t>
            </a:r>
          </a:p>
          <a:p>
            <a:r>
              <a:rPr lang="en-US" dirty="0"/>
              <a:t>We have to strengthen our </a:t>
            </a:r>
            <a:r>
              <a:rPr lang="en-US" dirty="0" err="1"/>
              <a:t>iman</a:t>
            </a:r>
            <a:r>
              <a:rPr lang="en-US" dirty="0"/>
              <a:t> in Allah. We have to fear none but Him, love Him more than anyone or anything and put our reliance solely on Him. We have to have full hope and </a:t>
            </a:r>
            <a:r>
              <a:rPr lang="en-US" dirty="0" err="1"/>
              <a:t>yaqin</a:t>
            </a:r>
            <a:r>
              <a:rPr lang="en-US" dirty="0"/>
              <a:t> in Him. </a:t>
            </a:r>
          </a:p>
          <a:p>
            <a:r>
              <a:rPr lang="en-US" dirty="0"/>
              <a:t>We learn from this ayah that in order to gain authority in the land, the believers have to embody true </a:t>
            </a:r>
            <a:r>
              <a:rPr lang="en-US" dirty="0" err="1"/>
              <a:t>ʿubudiyyah</a:t>
            </a:r>
            <a:r>
              <a:rPr lang="en-US" dirty="0"/>
              <a:t>: worship Allah Alone, and to not commit shirk. </a:t>
            </a:r>
          </a:p>
          <a:p>
            <a:endParaRPr lang="en-US" dirty="0"/>
          </a:p>
          <a:p>
            <a:r>
              <a:rPr lang="en-US" dirty="0"/>
              <a:t>Throughout the day there is a phrase which we repeat. This phrase is Allahu Akbar. </a:t>
            </a:r>
          </a:p>
          <a:p>
            <a:r>
              <a:rPr lang="en-US" dirty="0"/>
              <a:t>ASK: How often do we say this phrase in a day? What does Allahu Akbar mean? </a:t>
            </a:r>
          </a:p>
          <a:p>
            <a:endParaRPr lang="en-US" dirty="0"/>
          </a:p>
          <a:p>
            <a:r>
              <a:rPr lang="en-US" dirty="0"/>
              <a:t>Allahu Akbar means Allah is Greater… He is greater than everything.  </a:t>
            </a:r>
          </a:p>
          <a:p>
            <a:r>
              <a:rPr lang="en-US" dirty="0"/>
              <a:t>But the truth is do we </a:t>
            </a:r>
            <a:r>
              <a:rPr lang="en-US" dirty="0" err="1"/>
              <a:t>internalise</a:t>
            </a:r>
            <a:r>
              <a:rPr lang="en-US" dirty="0"/>
              <a:t> this statement? Do we really feel that Allah is greater than everything and everyone? Is He number one in our lives? Is He our first priority?</a:t>
            </a:r>
          </a:p>
          <a:p>
            <a:r>
              <a:rPr lang="en-US" dirty="0"/>
              <a:t>When we say Allahu Akbar, it is a reminder: Allah is greater than me, greater than my desires, greater than my loved ones, greater than my hobbies, greater than the most powerful armies and empires, greater than everything.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are some of the questions which we will be exploring today bi'idhnillah.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is included under the previous ayah as obedience to Allah includes not sinning. </a:t>
            </a:r>
          </a:p>
          <a:p>
            <a:endParaRPr lang="en-US" dirty="0"/>
          </a:p>
          <a:p>
            <a:r>
              <a:rPr lang="en-US" dirty="0"/>
              <a:t>However this point is essential as it is the number one blocker to the victory. Allah says, “Indeed, Allah will not change the condition of a people until they change what is in themselves…” (13:11). </a:t>
            </a:r>
          </a:p>
          <a:p>
            <a:endParaRPr lang="en-US" dirty="0"/>
          </a:p>
          <a:p>
            <a:r>
              <a:rPr lang="en-US" dirty="0"/>
              <a:t>Just as collective obedience leads to victory, collective disobedience leads to Allah removing the peace and prosperity of a nation. </a:t>
            </a:r>
          </a:p>
          <a:p>
            <a:endParaRPr lang="en-US" dirty="0"/>
          </a:p>
          <a:p>
            <a:r>
              <a:rPr lang="en-US" dirty="0"/>
              <a:t>In these times, we must make an extra effort to review our lives, to stop sinning. To engage in sincere repentance and make abundant </a:t>
            </a:r>
            <a:r>
              <a:rPr lang="en-US" dirty="0" err="1"/>
              <a:t>istighfar</a:t>
            </a:r>
            <a:r>
              <a:rPr lang="en-US" dirty="0"/>
              <a:t>. </a:t>
            </a:r>
          </a:p>
          <a:p>
            <a:endParaRPr lang="en-US" dirty="0"/>
          </a:p>
          <a:p>
            <a:r>
              <a:rPr lang="en-US" dirty="0"/>
              <a:t>We must especially be very careful of social media and not </a:t>
            </a:r>
            <a:r>
              <a:rPr lang="en-US" dirty="0" err="1"/>
              <a:t>publicising</a:t>
            </a:r>
            <a:r>
              <a:rPr lang="en-US" dirty="0"/>
              <a:t> our sins. As these are the ones that will not be forgiven by Allah. </a:t>
            </a:r>
          </a:p>
          <a:p>
            <a:endParaRPr lang="en-US" dirty="0"/>
          </a:p>
          <a:p>
            <a:r>
              <a:rPr lang="en-US" dirty="0"/>
              <a:t>If we make sincere </a:t>
            </a:r>
            <a:r>
              <a:rPr lang="en-US" dirty="0" err="1"/>
              <a:t>tawbah</a:t>
            </a:r>
            <a:r>
              <a:rPr lang="en-US" dirty="0"/>
              <a:t>, stop sinning and turn back to Allah, Allah will give this Ummah victory.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When we see constant pictures and videos of the atrocities it easy to feel despair and to feel depressed. </a:t>
            </a:r>
          </a:p>
          <a:p>
            <a:endParaRPr lang="en-US" dirty="0"/>
          </a:p>
          <a:p>
            <a:r>
              <a:rPr lang="en-US" dirty="0"/>
              <a:t>Don’t let </a:t>
            </a:r>
            <a:r>
              <a:rPr lang="en-US" dirty="0" err="1"/>
              <a:t>Shaytan</a:t>
            </a:r>
            <a:r>
              <a:rPr lang="en-US" dirty="0"/>
              <a:t> and your </a:t>
            </a:r>
            <a:r>
              <a:rPr lang="en-US" dirty="0" err="1"/>
              <a:t>nafs</a:t>
            </a:r>
            <a:r>
              <a:rPr lang="en-US" dirty="0"/>
              <a:t> convince you to feel despair and hopelessness.</a:t>
            </a:r>
          </a:p>
          <a:p>
            <a:r>
              <a:rPr lang="en-US" dirty="0"/>
              <a:t>Allah says, “Do not lose heart, and do not grieve, for you will have the upper hand, if you are (true) believers.” (3:139).</a:t>
            </a:r>
          </a:p>
          <a:p>
            <a:endParaRPr lang="en-US" dirty="0"/>
          </a:p>
          <a:p>
            <a:r>
              <a:rPr lang="en-US" dirty="0"/>
              <a:t>If the Palestinians are not feeling hopeless despite 70 + years of brutality, how can we lose hope? We owe them better. Let us strengthen our </a:t>
            </a:r>
            <a:r>
              <a:rPr lang="en-US" dirty="0" err="1"/>
              <a:t>iman</a:t>
            </a:r>
            <a:r>
              <a:rPr lang="en-US" dirty="0"/>
              <a:t> and be of benefit to them and our ummah. </a:t>
            </a:r>
          </a:p>
          <a:p>
            <a:endParaRPr lang="en-US" dirty="0"/>
          </a:p>
          <a:p>
            <a:r>
              <a:rPr lang="en-US" dirty="0"/>
              <a:t>We are people of </a:t>
            </a:r>
            <a:r>
              <a:rPr lang="en-US" dirty="0" err="1"/>
              <a:t>Hasbunallahu</a:t>
            </a:r>
            <a:r>
              <a:rPr lang="en-US" dirty="0"/>
              <a:t> </a:t>
            </a:r>
            <a:r>
              <a:rPr lang="en-US" dirty="0" err="1"/>
              <a:t>wa</a:t>
            </a:r>
            <a:r>
              <a:rPr lang="en-US" dirty="0"/>
              <a:t> </a:t>
            </a:r>
            <a:r>
              <a:rPr lang="en-US" dirty="0" err="1"/>
              <a:t>niʿmal</a:t>
            </a:r>
            <a:r>
              <a:rPr lang="en-US" dirty="0"/>
              <a:t> </a:t>
            </a:r>
            <a:r>
              <a:rPr lang="en-US" dirty="0" err="1"/>
              <a:t>Wakīl</a:t>
            </a:r>
            <a:r>
              <a:rPr lang="en-US" dirty="0"/>
              <a:t>. This phrase is not merely a dhikr of the tongue. We have to believe it in and it has to emanate from our heart. </a:t>
            </a:r>
          </a:p>
          <a:p>
            <a:endParaRPr lang="en-US" dirty="0"/>
          </a:p>
          <a:p>
            <a:r>
              <a:rPr lang="en-US" dirty="0"/>
              <a:t>ASK: Who said this phrase?</a:t>
            </a:r>
          </a:p>
          <a:p>
            <a:endParaRPr lang="en-US" dirty="0"/>
          </a:p>
          <a:p>
            <a:r>
              <a:rPr lang="en-US" dirty="0"/>
              <a:t>1) The great Prophet Ibrahim (as) when he was thrown into the fire — and what happened to him? The fire became cool for him. </a:t>
            </a:r>
          </a:p>
          <a:p>
            <a:endParaRPr lang="en-US" dirty="0"/>
          </a:p>
          <a:p>
            <a:r>
              <a:rPr lang="en-US" dirty="0"/>
              <a:t>2) The Prophet ﷺ and the Companions (</a:t>
            </a:r>
            <a:r>
              <a:rPr lang="en-US" dirty="0" err="1"/>
              <a:t>radiy</a:t>
            </a:r>
            <a:r>
              <a:rPr lang="en-US" dirty="0"/>
              <a:t> </a:t>
            </a:r>
            <a:r>
              <a:rPr lang="en-US" dirty="0" err="1"/>
              <a:t>Allāhu</a:t>
            </a:r>
            <a:r>
              <a:rPr lang="en-US" dirty="0"/>
              <a:t> </a:t>
            </a:r>
            <a:r>
              <a:rPr lang="en-US" dirty="0" err="1"/>
              <a:t>ʿanhum</a:t>
            </a:r>
            <a:r>
              <a:rPr lang="en-US" dirty="0"/>
              <a:t>) had just returned from the Battle of </a:t>
            </a:r>
            <a:r>
              <a:rPr lang="en-US" dirty="0" err="1"/>
              <a:t>Uḥud</a:t>
            </a:r>
            <a:r>
              <a:rPr lang="en-US" dirty="0"/>
              <a:t>. It had been a testing battle in which the initial happiness of victory quickly turned to sadness. 70 companions lost their lives, many more were injured, and </a:t>
            </a:r>
            <a:r>
              <a:rPr lang="en-US" dirty="0" err="1"/>
              <a:t>rumours</a:t>
            </a:r>
            <a:r>
              <a:rPr lang="en-US" dirty="0"/>
              <a:t> spread that the Prophet </a:t>
            </a:r>
            <a:r>
              <a:rPr lang="en-US" dirty="0" err="1"/>
              <a:t>ﷺ</a:t>
            </a:r>
            <a:r>
              <a:rPr lang="en-US" dirty="0"/>
              <a:t> had been killed.</a:t>
            </a:r>
          </a:p>
          <a:p>
            <a:endParaRPr lang="en-US" dirty="0"/>
          </a:p>
          <a:p>
            <a:r>
              <a:rPr lang="en-US" dirty="0"/>
              <a:t>Amidst this pain and exhaustion, the Companions (</a:t>
            </a:r>
            <a:r>
              <a:rPr lang="en-US" dirty="0" err="1"/>
              <a:t>rA</a:t>
            </a:r>
            <a:r>
              <a:rPr lang="en-US" dirty="0"/>
              <a:t>) were asked by the Messenger of Allah </a:t>
            </a:r>
            <a:r>
              <a:rPr lang="en-US" dirty="0" err="1"/>
              <a:t>ﷺ</a:t>
            </a:r>
            <a:r>
              <a:rPr lang="en-US" dirty="0"/>
              <a:t> to join him in battle again the next day. They were warned, “Your enemies have mobilized their forces against you, so fear them!” (3:173). </a:t>
            </a:r>
          </a:p>
          <a:p>
            <a:endParaRPr lang="en-US" dirty="0"/>
          </a:p>
          <a:p>
            <a:r>
              <a:rPr lang="en-US" dirty="0"/>
              <a:t>But the believers were not fazed. On the contrary, Allah says, it “increased them in </a:t>
            </a:r>
            <a:r>
              <a:rPr lang="en-US" dirty="0" err="1"/>
              <a:t>īmān</a:t>
            </a:r>
            <a:r>
              <a:rPr lang="en-US" dirty="0"/>
              <a:t>, and they replied,</a:t>
            </a:r>
          </a:p>
          <a:p>
            <a:r>
              <a:rPr lang="en-US" dirty="0" err="1"/>
              <a:t>حَسْبُنَا</a:t>
            </a:r>
            <a:r>
              <a:rPr lang="en-US" dirty="0"/>
              <a:t> </a:t>
            </a:r>
            <a:r>
              <a:rPr lang="en-US" dirty="0" err="1"/>
              <a:t>اللّٰهُ</a:t>
            </a:r>
            <a:r>
              <a:rPr lang="en-US" dirty="0"/>
              <a:t> </a:t>
            </a:r>
            <a:r>
              <a:rPr lang="en-US" dirty="0" err="1"/>
              <a:t>وَنِعْمَ</a:t>
            </a:r>
            <a:r>
              <a:rPr lang="en-US" dirty="0"/>
              <a:t> </a:t>
            </a:r>
            <a:r>
              <a:rPr lang="en-US" dirty="0" err="1"/>
              <a:t>ٱلْوَكِيْلُ</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Allah is sufficient for us and He is the best Protector (</a:t>
            </a:r>
            <a:r>
              <a:rPr lang="en-US" dirty="0" err="1"/>
              <a:t>Wakīl</a:t>
            </a:r>
            <a:r>
              <a:rPr lang="en-US" dirty="0"/>
              <a:t>) (3:173).”</a:t>
            </a:r>
            <a:br>
              <a:rPr lang="en-US" dirty="0"/>
            </a:br>
            <a:br>
              <a:rPr lang="en-US" dirty="0"/>
            </a:br>
            <a:r>
              <a:rPr lang="en-US" dirty="0"/>
              <a:t>Just as we saw previously, the condition of having the upper hand is contingent on our level of </a:t>
            </a:r>
            <a:r>
              <a:rPr lang="en-US" dirty="0" err="1"/>
              <a:t>iman</a:t>
            </a:r>
            <a:r>
              <a:rPr lang="en-US" dirty="0"/>
              <a:t>. </a:t>
            </a:r>
          </a:p>
          <a:p>
            <a:endParaRPr lang="en-US" dirty="0"/>
          </a:p>
          <a:p>
            <a:r>
              <a:rPr lang="en-US" b="1" dirty="0"/>
              <a:t>Extended classroom activity:</a:t>
            </a:r>
          </a:p>
          <a:p>
            <a:endParaRPr lang="en-US" dirty="0"/>
          </a:p>
          <a:p>
            <a:r>
              <a:rPr lang="en-US" dirty="0"/>
              <a:t>Discuss: How do I know If I am a true believer? Is it enough to just say 'I believe'? Explain.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3444028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have to be strong and brave. Let us only fear Allah, the Lord of the heavens and the earth. We are people of La </a:t>
            </a:r>
            <a:r>
              <a:rPr lang="en-US" dirty="0" err="1"/>
              <a:t>hawla</a:t>
            </a:r>
            <a:r>
              <a:rPr lang="en-US" dirty="0"/>
              <a:t> </a:t>
            </a:r>
            <a:r>
              <a:rPr lang="en-US" dirty="0" err="1"/>
              <a:t>wa</a:t>
            </a:r>
            <a:r>
              <a:rPr lang="en-US" dirty="0"/>
              <a:t> </a:t>
            </a:r>
            <a:r>
              <a:rPr lang="en-US" dirty="0" err="1"/>
              <a:t>laa</a:t>
            </a:r>
            <a:r>
              <a:rPr lang="en-US" dirty="0"/>
              <a:t> </a:t>
            </a:r>
            <a:r>
              <a:rPr lang="en-US" dirty="0" err="1"/>
              <a:t>quwwata</a:t>
            </a:r>
            <a:r>
              <a:rPr lang="en-US" dirty="0"/>
              <a:t> </a:t>
            </a:r>
            <a:r>
              <a:rPr lang="en-US" dirty="0" err="1"/>
              <a:t>illaa</a:t>
            </a:r>
            <a:r>
              <a:rPr lang="en-US" dirty="0"/>
              <a:t> </a:t>
            </a:r>
            <a:r>
              <a:rPr lang="en-US" dirty="0" err="1"/>
              <a:t>billah</a:t>
            </a:r>
            <a:r>
              <a:rPr lang="en-US" dirty="0"/>
              <a:t>. Nothing can go from one state to another, except by the will and permission of Allah. Allah is in control: if He decrees for something to happen, and the whole decides otherwise — it WILL happen. And if He decrees for something to not happen, and the whole world tries to make it happen — it will NOT happen. There is no power that can defeat Allah. He is al-</a:t>
            </a:r>
            <a:r>
              <a:rPr lang="en-US" dirty="0" err="1"/>
              <a:t>Qahhar</a:t>
            </a:r>
            <a:r>
              <a:rPr lang="en-US" dirty="0"/>
              <a:t>, The All-Dominant, The Supreme. </a:t>
            </a:r>
          </a:p>
          <a:p>
            <a:endParaRPr lang="en-US" dirty="0"/>
          </a:p>
          <a:p>
            <a:r>
              <a:rPr lang="en-US" dirty="0"/>
              <a:t>Let us emancipate ourselves from the shackles of colonialism and imperialism. Let us rid ourselves from the materialism, liberalism and hedonism that we are constantly bombarded with. Let us become mentally and physically strong. </a:t>
            </a:r>
          </a:p>
          <a:p>
            <a:endParaRPr lang="en-US" dirty="0"/>
          </a:p>
          <a:p>
            <a:r>
              <a:rPr lang="en-US" dirty="0"/>
              <a:t>Let us find </a:t>
            </a:r>
            <a:r>
              <a:rPr lang="en-US" dirty="0" err="1"/>
              <a:t>ʿizzah</a:t>
            </a:r>
            <a:r>
              <a:rPr lang="en-US" dirty="0"/>
              <a:t> (</a:t>
            </a:r>
            <a:r>
              <a:rPr lang="en-US" dirty="0" err="1"/>
              <a:t>honour</a:t>
            </a:r>
            <a:r>
              <a:rPr lang="en-US" dirty="0"/>
              <a:t>) in our din, in the Qur’an, in the Sunnah. </a:t>
            </a:r>
          </a:p>
          <a:p>
            <a:r>
              <a:rPr lang="en-US" dirty="0"/>
              <a:t>We have the best way of life. </a:t>
            </a:r>
          </a:p>
          <a:p>
            <a:r>
              <a:rPr lang="en-US" dirty="0"/>
              <a:t>We have </a:t>
            </a:r>
            <a:r>
              <a:rPr lang="en-US" dirty="0" err="1"/>
              <a:t>Rasulullaah</a:t>
            </a:r>
            <a:r>
              <a:rPr lang="en-US" dirty="0"/>
              <a:t> ﷺ. </a:t>
            </a:r>
          </a:p>
          <a:p>
            <a:r>
              <a:rPr lang="en-US" dirty="0"/>
              <a:t>We have Allah!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Why is Allah not helping the people of Palestine, </a:t>
            </a:r>
            <a:r>
              <a:rPr lang="en-US" dirty="0"/>
              <a:t>some people ask. </a:t>
            </a:r>
          </a:p>
          <a:p>
            <a:endParaRPr lang="en-US" dirty="0"/>
          </a:p>
          <a:p>
            <a:r>
              <a:rPr lang="en-US" dirty="0"/>
              <a:t>We learn here that If you help the din of Allah, Allah ﷻ will help you. Don’t sit and slavishly follow the way of the disbelievers and expect the help of Allah to arrive. </a:t>
            </a:r>
          </a:p>
          <a:p>
            <a:endParaRPr lang="en-US" dirty="0"/>
          </a:p>
          <a:p>
            <a:r>
              <a:rPr lang="en-US" dirty="0"/>
              <a:t>Ask yourself: What have I done to strengthen and serve the din of Allah? What is my project for the Ummah? How am I going to become a strong believer? How am I going to ensure that my family are strong believers? How am I going to spread the word of Allah on His earth?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Ummah is like one body. We should feel the pain of our brothers and sisters, wherever they may be in the world. This feeling should not cripple us, but rather it should motivate us to help them in every way possible. </a:t>
            </a:r>
          </a:p>
          <a:p>
            <a:endParaRPr lang="en-US"/>
          </a:p>
          <a:p>
            <a:r>
              <a:rPr lang="en-US"/>
              <a:t>We are one Ummah: tied and united by لا إله إلا الله.</a:t>
            </a:r>
          </a:p>
          <a:p>
            <a:endParaRPr lang="en-US"/>
          </a:p>
          <a:p>
            <a:r>
              <a:rPr lang="en-US"/>
              <a:t>We can’t be selfish and continue living our lavish lives. We can’t turn a blind eye to the plight of the Ummah. We have to educate ourselves and our children about the history and the current situation of what is happening to our believing brothers and sisters across the world. The Prophet ﷺ told us that the person who is not concerned with the matters and the affairs of the believers is not from us. Our hearts should feel their pain. </a:t>
            </a:r>
          </a:p>
          <a:p>
            <a:endParaRPr lang="en-US"/>
          </a:p>
          <a:p>
            <a:r>
              <a:rPr lang="en-US"/>
              <a:t>Rasulullah ﷺ was very sensitive to the feelings and pain felt by others. Once a group of bedouins came to him and they were barefooted, almost naked. They were very poor and they could not even afford to cover themselves properly. Their clothes were tattered. When the Prophet ﷺ saw them, his blessed face changed colour. He was deeply upset. So after salah, the Prophet ﷺ gave a sermon and encouraged the Sahabah to give charity and help these poor bedouins. So the Sahabah brought to the masjid whatever they could, each one according to their capacity, until there were two heaps of clothes and food. The narrator Jarir b. ʿAbdillah says that I saw the face of the Prophet ﷺ glistening and glowing like gold! His blessed face was beaming, happy that these poor bedouins would have something to eat and wear. Allahu Akbar! </a:t>
            </a:r>
          </a:p>
          <a:p>
            <a:endParaRPr lang="en-US"/>
          </a:p>
          <a:p>
            <a:r>
              <a:rPr lang="en-US"/>
              <a:t>He ﷺ was deeply saddened by the poverty of a group of people. Imagine how he would feel if he saw today, as we abandon our brothers and sisters who are being brutally massacred in their thousands. Imagine how he would feel at our apathetic state and our ghaflah (heedlessness), living our own materialistic comfortable lives.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 Allah, we make You our shield against them, and we seek Your protection from their evil</a:t>
            </a:r>
          </a:p>
          <a:p>
            <a:endParaRPr lang="en-US"/>
          </a:p>
          <a:p>
            <a:r>
              <a:rPr lang="en-US"/>
              <a:t>When the Messenger of Allah ﷺ feared that a group of people (would harm the Muslims), he would say: [the above]. (Abū Dāwūd 1537)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discussed many different things today, but it is essential that we leave with a sincere intention and a firm resolve to do something. Let us reflect on these 3 questions, and make a note of what we are going to do inshaAllah.</a:t>
            </a:r>
          </a:p>
          <a:p>
            <a:endParaRPr lang="en-US"/>
          </a:p>
          <a:p>
            <a:r>
              <a:rPr lang="en-US"/>
              <a:t>In the 1st slide, we mentioned how we need to develop a Qur’anic worldview and see everything around us through a Qur’anic-lens. This requires us to engage with the Qur’an. To recite it regularly, to learn its explanation, to reflect on what Allah is saying to us. And this should propel us to action and to form our character by it, just as our beloved Prophet Muhammad ﷺ did. </a:t>
            </a:r>
          </a:p>
          <a:p>
            <a:endParaRPr lang="en-US"/>
          </a:p>
          <a:p>
            <a:r>
              <a:rPr lang="en-US"/>
              <a:t>These are some Surahs which are pertinent to understanding what is happening right now. Choose a Surah, read or listen to the tafsir. Reflect on what Allah is saying and let it shape you and your life.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ʿAbdullāh ibn ʿUmar (raḍiy Allāhu ‘anhu) said: “Rarely would the Messenger of Allah ﷺ rise from a gathering without supplicating for his companions with [the above].” (Tirmidhī 3502)</a:t>
            </a:r>
          </a:p>
          <a:p>
            <a:endParaRPr lang="en-US"/>
          </a:p>
          <a:p>
            <a:r>
              <a:rPr lang="en-US"/>
              <a:t>O Allah, apportion for us enough fear and awe of You to prevent us from sinning against You, and enough obedience to You to make us reach Your Paradise, and enough certainty to make the difficulties of this world easy for us. Let us enjoy our hearing and sight and strength as long as You allow us to live, and make it an inheritance for us. Let our vengeance be upon those who have wronged us, and help us against those who harbour enmity towards us. Let not our afflictions be in our religion, and make not the world our biggest concern, or the full extent of our knowledge, and do not give power over us to anyone who will not have mercy on 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Qur’an always has the answers. The Qur’an is constant, perfect and timeless. </a:t>
            </a:r>
          </a:p>
          <a:p>
            <a:endParaRPr lang="en-US" dirty="0"/>
          </a:p>
          <a:p>
            <a:r>
              <a:rPr lang="en-US" dirty="0"/>
              <a:t>We need to develop a Qur’anic lens: view everything around us from the perspective of revelation.</a:t>
            </a:r>
          </a:p>
          <a:p>
            <a:endParaRPr lang="en-US" dirty="0"/>
          </a:p>
          <a:p>
            <a:r>
              <a:rPr lang="en-US" dirty="0"/>
              <a:t>The purpose of the Qur’an is guidance. Just as it guided and strengthened the Prophet ﷺ and the Companions (</a:t>
            </a:r>
            <a:r>
              <a:rPr lang="en-US" dirty="0" err="1"/>
              <a:t>ra</a:t>
            </a:r>
            <a:r>
              <a:rPr lang="en-US" dirty="0"/>
              <a:t>) through difficult times, we too should make it our guide and anchor.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88297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Classroom/Teaching Ideas: </a:t>
            </a:r>
          </a:p>
          <a:p>
            <a:endParaRPr lang="en-US"/>
          </a:p>
          <a:p>
            <a:r>
              <a:rPr lang="en-US"/>
              <a:t>If teaching a class, you could place this quote on the board/slide: The Prophet ﷺ said, “There will always remain a group of my Ummah clearly upon the truth, defeating and subjugating their enemy. Those who oppose them will not harm them—except for some calamities that shall (occasionally) befall them—until the command of Allah comes while they are in that condition.”</a:t>
            </a:r>
          </a:p>
          <a:p>
            <a:endParaRPr lang="en-US"/>
          </a:p>
          <a:p>
            <a:r>
              <a:rPr lang="en-US"/>
              <a:t>The companions asked, “And where will they be, O Messenger of Allah?”</a:t>
            </a:r>
          </a:p>
          <a:p>
            <a:endParaRPr lang="en-US"/>
          </a:p>
          <a:p>
            <a:r>
              <a:rPr lang="en-US"/>
              <a:t>He ﷺ replied, “𝐈𝐧 𝐁𝐚𝐲𝐭 𝐚𝐥-𝐌𝐚𝐪𝐝𝐢𝐬 (𝐉𝐞𝐫𝐮𝐬𝐚𝐥𝐞𝐦) 𝐚𝐧𝐝 𝐭𝐡𝐞 𝐬𝐮𝐫𝐫𝐨𝐮𝐧𝐝𝐢𝐧𝐠𝐬 𝐨𝐟 𝐁𝐚𝐲𝐭 𝐚𝐥-𝐌𝐚𝐪𝐝𝐢𝐬.” [Musnad Ahmad (22320)]</a:t>
            </a:r>
          </a:p>
          <a:p>
            <a:endParaRPr lang="en-US"/>
          </a:p>
          <a:p>
            <a:r>
              <a:rPr lang="en-US"/>
              <a:t>Then ask the question: 'If the people of Bayt al-Maqdis are considered to be those on the truth who will always be helped by Allah in the world, then why is Allah allowing this to happen to the Palestinians?'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Some people may have this question because they have a very limited understanding of the meaning of life. Why did Allah create us? What is my role here? What is your role here? Difficulties like these wake us up and shake us up: they remind of us the bigger picture. </a:t>
            </a:r>
          </a:p>
          <a:p>
            <a:endParaRPr lang="en-US" dirty="0"/>
          </a:p>
          <a:p>
            <a:r>
              <a:rPr lang="en-US" dirty="0"/>
              <a:t>This world is </a:t>
            </a:r>
            <a:r>
              <a:rPr lang="en-US" dirty="0" err="1"/>
              <a:t>dar</a:t>
            </a:r>
            <a:r>
              <a:rPr lang="en-US" dirty="0"/>
              <a:t> al-</a:t>
            </a:r>
            <a:r>
              <a:rPr lang="en-US" dirty="0" err="1"/>
              <a:t>balaa</a:t>
            </a:r>
            <a:r>
              <a:rPr lang="en-US" dirty="0"/>
              <a:t> - the place of tests and trials. The next life is </a:t>
            </a:r>
            <a:r>
              <a:rPr lang="en-US" dirty="0" err="1"/>
              <a:t>dar</a:t>
            </a:r>
            <a:r>
              <a:rPr lang="en-US" dirty="0"/>
              <a:t> al-</a:t>
            </a:r>
            <a:r>
              <a:rPr lang="en-US" dirty="0" err="1"/>
              <a:t>jazaa</a:t>
            </a:r>
            <a:r>
              <a:rPr lang="en-US" dirty="0"/>
              <a:t> - the place where we will either get rewarded or punished. This life is not Jannah. In this life you will be tested. And everybody’s test will be different. Those who are closer to Allah, Allah will test them even more. </a:t>
            </a:r>
          </a:p>
          <a:p>
            <a:endParaRPr lang="en-US" dirty="0"/>
          </a:p>
          <a:p>
            <a:r>
              <a:rPr lang="en-US" dirty="0"/>
              <a:t>Allah says: Do you think you will be admitted into Paradise without being tested like those before you? They were afflicted with suffering and adversity and were so (violently) shaken that (even) the Messenger and the believers with him cried out, “When will Allah’s help come?” Indeed, Allah’s help is near. (2:214)</a:t>
            </a:r>
          </a:p>
          <a:p>
            <a:endParaRPr lang="en-US" dirty="0"/>
          </a:p>
          <a:p>
            <a:r>
              <a:rPr lang="en-US" dirty="0"/>
              <a:t>Jannah is not cheap. Jannah has to be earned. Jannah requires </a:t>
            </a:r>
            <a:r>
              <a:rPr lang="en-US" dirty="0" err="1"/>
              <a:t>sabr</a:t>
            </a:r>
            <a:r>
              <a:rPr lang="en-US" dirty="0"/>
              <a:t>. Jannah requires sacrifice. In this ayah we see that believers before us were tested so severely that even the Messengers would cry out ‘When will Allah’s help arrive?’ - This is the path of the Prophets and all great people: the path of difficulties, perseverance and courage for the sake of Allah.</a:t>
            </a:r>
          </a:p>
          <a:p>
            <a:endParaRPr lang="en-US" dirty="0"/>
          </a:p>
          <a:p>
            <a:r>
              <a:rPr lang="en-US" dirty="0"/>
              <a:t>We also learn from this ayah that they were shaken - this indicates that in order for victory to come, the tests before it will be very severe. </a:t>
            </a:r>
          </a:p>
          <a:p>
            <a:endParaRPr lang="en-US" dirty="0"/>
          </a:p>
          <a:p>
            <a:r>
              <a:rPr lang="en-US" dirty="0"/>
              <a:t>Classroom/Teaching Ideas: </a:t>
            </a:r>
          </a:p>
          <a:p>
            <a:endParaRPr lang="en-US" dirty="0"/>
          </a:p>
          <a:p>
            <a:r>
              <a:rPr lang="en-US" dirty="0"/>
              <a:t>Ask the students to reflect on these questions: What has shaken your faith in life? How did you respond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life is nothing in comparison to the akhirah.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Sunan of Allah = The universal established laws of Allah that govern the universe and are applicable to all times and places. </a:t>
            </a:r>
          </a:p>
          <a:p>
            <a:endParaRPr lang="en-US"/>
          </a:p>
          <a:p>
            <a:r>
              <a:rPr lang="en-US"/>
              <a:t>It is essential that we learn about these sunan so that we understand what Allah requires from us, and how He wants us to perceive events unfolding around us. </a:t>
            </a:r>
          </a:p>
          <a:p>
            <a:endParaRPr lang="en-US"/>
          </a:p>
          <a:p>
            <a:r>
              <a:rPr lang="en-US"/>
              <a:t>If we understand these sunan, we won’t lose our faith. We will view the state of the Ummah from the lens that Allah requires us to do so. And we will learn how to live our lives and respond in the best way possible. </a:t>
            </a:r>
          </a:p>
          <a:p>
            <a:endParaRPr lang="en-US"/>
          </a:p>
          <a:p>
            <a:r>
              <a:rPr lang="en-US"/>
              <a:t>Amongst these sunan are that: there will always be a struggle between the truth and falsehood. This conflict is not new. Allah will always raise those who confront and resist evil. Sometimes the evil ones will gain ascendancy, other times the people of good will triumph — but at the end, the outcome will always be for the righteous. </a:t>
            </a:r>
          </a:p>
          <a:p>
            <a:endParaRPr lang="en-US"/>
          </a:p>
          <a:p>
            <a:r>
              <a:rPr lang="en-US"/>
              <a:t>Another sunnah is that Allah does not grip the evildoers immediately. He gives them respite, but their eventual outcome and punishment will be severe.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hyperlink" Target="https://www.instagram.com/p/CysJLM9tHDS/" TargetMode="External"/><Relationship Id="rId5" Type="http://schemas.openxmlformats.org/officeDocument/2006/relationships/image" Target="../media/image1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jpe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8.png"/><Relationship Id="rId5" Type="http://schemas.openxmlformats.org/officeDocument/2006/relationships/hyperlink" Target="https://twitter.com/IlmFeed/status/1712626404217520255"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image" Target="../media/image23.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jpe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8.png"/><Relationship Id="rId5" Type="http://schemas.openxmlformats.org/officeDocument/2006/relationships/hyperlink" Target="https://twitter.com/jacksonhinklle/status/1717254967130562846"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image" Target="../media/image25.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6.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1.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35.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6.jpe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18.png"/><Relationship Id="rId5" Type="http://schemas.openxmlformats.org/officeDocument/2006/relationships/hyperlink" Target="https://twitter.com/DrHaifaaYounis/status/1714415025384022200"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png"/><Relationship Id="rId5" Type="http://schemas.openxmlformats.org/officeDocument/2006/relationships/image" Target="../media/image38.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9.jpeg"/><Relationship Id="rId5" Type="http://schemas.openxmlformats.org/officeDocument/2006/relationships/image" Target="../media/image3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quranreflect.com/"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s://tafsir.app"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8.png"/><Relationship Id="rId5" Type="http://schemas.openxmlformats.org/officeDocument/2006/relationships/image" Target="../media/image4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1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7A3D"/>
        </a:solidFill>
        <a:effectLst/>
      </p:bgPr>
    </p:bg>
    <p:spTree>
      <p:nvGrpSpPr>
        <p:cNvPr id="1" name=""/>
        <p:cNvGrpSpPr/>
        <p:nvPr/>
      </p:nvGrpSpPr>
      <p:grpSpPr>
        <a:xfrm>
          <a:off x="0" y="0"/>
          <a:ext cx="0" cy="0"/>
          <a:chOff x="0" y="0"/>
          <a:chExt cx="0" cy="0"/>
        </a:xfrm>
      </p:grpSpPr>
      <p:grpSp>
        <p:nvGrpSpPr>
          <p:cNvPr id="2" name="Group 2"/>
          <p:cNvGrpSpPr/>
          <p:nvPr/>
        </p:nvGrpSpPr>
        <p:grpSpPr>
          <a:xfrm>
            <a:off x="0" y="-1614984"/>
            <a:ext cx="18288000" cy="2863130"/>
            <a:chOff x="0" y="0"/>
            <a:chExt cx="2408296" cy="377038"/>
          </a:xfrm>
        </p:grpSpPr>
        <p:sp>
          <p:nvSpPr>
            <p:cNvPr id="3" name="Freeform 3"/>
            <p:cNvSpPr/>
            <p:nvPr/>
          </p:nvSpPr>
          <p:spPr>
            <a:xfrm>
              <a:off x="0" y="0"/>
              <a:ext cx="2408296" cy="377038"/>
            </a:xfrm>
            <a:custGeom>
              <a:avLst/>
              <a:gdLst/>
              <a:ahLst/>
              <a:cxnLst/>
              <a:rect l="l" t="t" r="r" b="b"/>
              <a:pathLst>
                <a:path w="2408296" h="377038">
                  <a:moveTo>
                    <a:pt x="0" y="0"/>
                  </a:moveTo>
                  <a:lnTo>
                    <a:pt x="2408296" y="0"/>
                  </a:lnTo>
                  <a:lnTo>
                    <a:pt x="2408296" y="377038"/>
                  </a:lnTo>
                  <a:lnTo>
                    <a:pt x="0" y="377038"/>
                  </a:lnTo>
                  <a:close/>
                </a:path>
              </a:pathLst>
            </a:custGeom>
            <a:solidFill>
              <a:srgbClr val="FFFFFF"/>
            </a:solidFill>
          </p:spPr>
          <p:txBody>
            <a:bodyPr/>
            <a:lstStyle/>
            <a:p>
              <a:endParaRPr lang="en-GB"/>
            </a:p>
          </p:txBody>
        </p:sp>
        <p:sp>
          <p:nvSpPr>
            <p:cNvPr id="4" name="TextBox 4"/>
            <p:cNvSpPr txBox="1"/>
            <p:nvPr/>
          </p:nvSpPr>
          <p:spPr>
            <a:xfrm>
              <a:off x="0" y="-28575"/>
              <a:ext cx="2408296" cy="405613"/>
            </a:xfrm>
            <a:prstGeom prst="rect">
              <a:avLst/>
            </a:prstGeom>
          </p:spPr>
          <p:txBody>
            <a:bodyPr lIns="101600" tIns="101600" rIns="101600" bIns="101600" rtlCol="0" anchor="ctr"/>
            <a:lstStyle/>
            <a:p>
              <a:pPr algn="ctr">
                <a:lnSpc>
                  <a:spcPts val="2799"/>
                </a:lnSpc>
              </a:pPr>
              <a:endParaRPr/>
            </a:p>
          </p:txBody>
        </p:sp>
      </p:grpSp>
      <p:grpSp>
        <p:nvGrpSpPr>
          <p:cNvPr id="5" name="Group 5"/>
          <p:cNvGrpSpPr/>
          <p:nvPr/>
        </p:nvGrpSpPr>
        <p:grpSpPr>
          <a:xfrm>
            <a:off x="1028700" y="293312"/>
            <a:ext cx="1940458" cy="587362"/>
            <a:chOff x="0" y="0"/>
            <a:chExt cx="540137" cy="163495"/>
          </a:xfrm>
        </p:grpSpPr>
        <p:sp>
          <p:nvSpPr>
            <p:cNvPr id="6" name="Freeform 6"/>
            <p:cNvSpPr/>
            <p:nvPr/>
          </p:nvSpPr>
          <p:spPr>
            <a:xfrm>
              <a:off x="0" y="0"/>
              <a:ext cx="540137" cy="163495"/>
            </a:xfrm>
            <a:custGeom>
              <a:avLst/>
              <a:gdLst/>
              <a:ahLst/>
              <a:cxnLst/>
              <a:rect l="l" t="t" r="r" b="b"/>
              <a:pathLst>
                <a:path w="540137" h="163495">
                  <a:moveTo>
                    <a:pt x="0" y="0"/>
                  </a:moveTo>
                  <a:lnTo>
                    <a:pt x="540137" y="0"/>
                  </a:lnTo>
                  <a:lnTo>
                    <a:pt x="540137" y="163495"/>
                  </a:lnTo>
                  <a:lnTo>
                    <a:pt x="0" y="163495"/>
                  </a:lnTo>
                  <a:close/>
                </a:path>
              </a:pathLst>
            </a:custGeom>
            <a:solidFill>
              <a:srgbClr val="FFFFFF"/>
            </a:solidFill>
            <a:ln w="19050" cap="sq">
              <a:solidFill>
                <a:srgbClr val="000000"/>
              </a:solidFill>
              <a:prstDash val="solid"/>
              <a:miter/>
            </a:ln>
          </p:spPr>
          <p:txBody>
            <a:bodyPr/>
            <a:lstStyle/>
            <a:p>
              <a:endParaRPr lang="en-GB"/>
            </a:p>
          </p:txBody>
        </p:sp>
        <p:sp>
          <p:nvSpPr>
            <p:cNvPr id="7" name="TextBox 7"/>
            <p:cNvSpPr txBox="1"/>
            <p:nvPr/>
          </p:nvSpPr>
          <p:spPr>
            <a:xfrm>
              <a:off x="0" y="9525"/>
              <a:ext cx="540137" cy="153970"/>
            </a:xfrm>
            <a:prstGeom prst="rect">
              <a:avLst/>
            </a:prstGeom>
          </p:spPr>
          <p:txBody>
            <a:bodyPr lIns="56040" tIns="56040" rIns="56040" bIns="56040" rtlCol="0" anchor="ctr"/>
            <a:lstStyle/>
            <a:p>
              <a:pPr marL="0" lvl="0" indent="0" algn="ctr">
                <a:lnSpc>
                  <a:spcPts val="2304"/>
                </a:lnSpc>
                <a:spcBef>
                  <a:spcPct val="0"/>
                </a:spcBef>
              </a:pPr>
              <a:endParaRPr/>
            </a:p>
          </p:txBody>
        </p:sp>
      </p:grpSp>
      <p:grpSp>
        <p:nvGrpSpPr>
          <p:cNvPr id="8" name="Group 8"/>
          <p:cNvGrpSpPr/>
          <p:nvPr/>
        </p:nvGrpSpPr>
        <p:grpSpPr>
          <a:xfrm>
            <a:off x="2969158" y="293312"/>
            <a:ext cx="3329950" cy="587362"/>
            <a:chOff x="0" y="0"/>
            <a:chExt cx="926909" cy="163495"/>
          </a:xfrm>
        </p:grpSpPr>
        <p:sp>
          <p:nvSpPr>
            <p:cNvPr id="9" name="Freeform 9"/>
            <p:cNvSpPr/>
            <p:nvPr/>
          </p:nvSpPr>
          <p:spPr>
            <a:xfrm>
              <a:off x="0" y="0"/>
              <a:ext cx="926909" cy="163495"/>
            </a:xfrm>
            <a:custGeom>
              <a:avLst/>
              <a:gdLst/>
              <a:ahLst/>
              <a:cxnLst/>
              <a:rect l="l" t="t" r="r" b="b"/>
              <a:pathLst>
                <a:path w="926909" h="163495">
                  <a:moveTo>
                    <a:pt x="0" y="0"/>
                  </a:moveTo>
                  <a:lnTo>
                    <a:pt x="926909" y="0"/>
                  </a:lnTo>
                  <a:lnTo>
                    <a:pt x="926909" y="163495"/>
                  </a:lnTo>
                  <a:lnTo>
                    <a:pt x="0" y="163495"/>
                  </a:lnTo>
                  <a:close/>
                </a:path>
              </a:pathLst>
            </a:custGeom>
            <a:solidFill>
              <a:srgbClr val="000000"/>
            </a:solidFill>
            <a:ln w="19050" cap="sq">
              <a:solidFill>
                <a:srgbClr val="000000"/>
              </a:solidFill>
              <a:prstDash val="solid"/>
              <a:miter/>
            </a:ln>
          </p:spPr>
          <p:txBody>
            <a:bodyPr/>
            <a:lstStyle/>
            <a:p>
              <a:endParaRPr lang="en-GB"/>
            </a:p>
          </p:txBody>
        </p:sp>
        <p:sp>
          <p:nvSpPr>
            <p:cNvPr id="10" name="TextBox 10"/>
            <p:cNvSpPr txBox="1"/>
            <p:nvPr/>
          </p:nvSpPr>
          <p:spPr>
            <a:xfrm>
              <a:off x="0" y="9525"/>
              <a:ext cx="926909" cy="153970"/>
            </a:xfrm>
            <a:prstGeom prst="rect">
              <a:avLst/>
            </a:prstGeom>
          </p:spPr>
          <p:txBody>
            <a:bodyPr lIns="56040" tIns="56040" rIns="56040" bIns="56040" rtlCol="0" anchor="ctr"/>
            <a:lstStyle/>
            <a:p>
              <a:pPr marL="0" lvl="0" indent="0" algn="ctr">
                <a:lnSpc>
                  <a:spcPts val="2304"/>
                </a:lnSpc>
                <a:spcBef>
                  <a:spcPct val="0"/>
                </a:spcBef>
              </a:pPr>
              <a:endParaRPr/>
            </a:p>
          </p:txBody>
        </p:sp>
      </p:grpSp>
      <p:grpSp>
        <p:nvGrpSpPr>
          <p:cNvPr id="11" name="Group 11"/>
          <p:cNvGrpSpPr/>
          <p:nvPr/>
        </p:nvGrpSpPr>
        <p:grpSpPr>
          <a:xfrm>
            <a:off x="-400275" y="10098995"/>
            <a:ext cx="19088550" cy="280696"/>
            <a:chOff x="0" y="0"/>
            <a:chExt cx="5027437" cy="73928"/>
          </a:xfrm>
        </p:grpSpPr>
        <p:sp>
          <p:nvSpPr>
            <p:cNvPr id="12" name="Freeform 12"/>
            <p:cNvSpPr/>
            <p:nvPr/>
          </p:nvSpPr>
          <p:spPr>
            <a:xfrm>
              <a:off x="0" y="0"/>
              <a:ext cx="5027437" cy="73928"/>
            </a:xfrm>
            <a:custGeom>
              <a:avLst/>
              <a:gdLst/>
              <a:ahLst/>
              <a:cxnLst/>
              <a:rect l="l" t="t" r="r" b="b"/>
              <a:pathLst>
                <a:path w="5027437" h="73928">
                  <a:moveTo>
                    <a:pt x="0" y="0"/>
                  </a:moveTo>
                  <a:lnTo>
                    <a:pt x="5027437" y="0"/>
                  </a:lnTo>
                  <a:lnTo>
                    <a:pt x="5027437" y="73928"/>
                  </a:lnTo>
                  <a:lnTo>
                    <a:pt x="0" y="73928"/>
                  </a:lnTo>
                  <a:close/>
                </a:path>
              </a:pathLst>
            </a:custGeom>
            <a:solidFill>
              <a:srgbClr val="FFE435"/>
            </a:solidFill>
            <a:ln cap="sq">
              <a:noFill/>
              <a:prstDash val="solid"/>
              <a:miter/>
            </a:ln>
          </p:spPr>
          <p:txBody>
            <a:bodyPr/>
            <a:lstStyle/>
            <a:p>
              <a:endParaRPr lang="en-GB"/>
            </a:p>
          </p:txBody>
        </p:sp>
        <p:sp>
          <p:nvSpPr>
            <p:cNvPr id="13" name="TextBox 13"/>
            <p:cNvSpPr txBox="1"/>
            <p:nvPr/>
          </p:nvSpPr>
          <p:spPr>
            <a:xfrm>
              <a:off x="0" y="-38100"/>
              <a:ext cx="5027437" cy="112028"/>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14" name="TextBox 14"/>
          <p:cNvSpPr txBox="1"/>
          <p:nvPr/>
        </p:nvSpPr>
        <p:spPr>
          <a:xfrm>
            <a:off x="1761834" y="4229100"/>
            <a:ext cx="14764331" cy="1828800"/>
          </a:xfrm>
          <a:prstGeom prst="rect">
            <a:avLst/>
          </a:prstGeom>
        </p:spPr>
        <p:txBody>
          <a:bodyPr lIns="0" tIns="0" rIns="0" bIns="0" rtlCol="0" anchor="t">
            <a:spAutoFit/>
          </a:bodyPr>
          <a:lstStyle/>
          <a:p>
            <a:pPr>
              <a:lnSpc>
                <a:spcPts val="14400"/>
              </a:lnSpc>
            </a:pPr>
            <a:r>
              <a:rPr lang="en-US" sz="12000">
                <a:solidFill>
                  <a:srgbClr val="FFFFFF"/>
                </a:solidFill>
                <a:latin typeface="Linotype Feltpen Medium"/>
              </a:rPr>
              <a:t>Palestine: A Quranic Lens</a:t>
            </a:r>
          </a:p>
        </p:txBody>
      </p:sp>
      <p:grpSp>
        <p:nvGrpSpPr>
          <p:cNvPr id="15" name="Group 15"/>
          <p:cNvGrpSpPr/>
          <p:nvPr/>
        </p:nvGrpSpPr>
        <p:grpSpPr>
          <a:xfrm>
            <a:off x="1133475" y="5747301"/>
            <a:ext cx="15497466" cy="602228"/>
            <a:chOff x="0" y="0"/>
            <a:chExt cx="3202907" cy="124464"/>
          </a:xfrm>
        </p:grpSpPr>
        <p:sp>
          <p:nvSpPr>
            <p:cNvPr id="16" name="Freeform 16"/>
            <p:cNvSpPr/>
            <p:nvPr/>
          </p:nvSpPr>
          <p:spPr>
            <a:xfrm>
              <a:off x="57300" y="26845"/>
              <a:ext cx="3089777" cy="74841"/>
            </a:xfrm>
            <a:custGeom>
              <a:avLst/>
              <a:gdLst/>
              <a:ahLst/>
              <a:cxnLst/>
              <a:rect l="l" t="t" r="r" b="b"/>
              <a:pathLst>
                <a:path w="3089777" h="74841">
                  <a:moveTo>
                    <a:pt x="38200" y="20338"/>
                  </a:moveTo>
                  <a:cubicBezTo>
                    <a:pt x="1777760" y="21964"/>
                    <a:pt x="1914397" y="12203"/>
                    <a:pt x="2111274" y="8949"/>
                  </a:cubicBezTo>
                  <a:cubicBezTo>
                    <a:pt x="2322842" y="5695"/>
                    <a:pt x="2593179" y="3254"/>
                    <a:pt x="2768016" y="5695"/>
                  </a:cubicBezTo>
                  <a:cubicBezTo>
                    <a:pt x="2885554" y="7322"/>
                    <a:pt x="3019254" y="0"/>
                    <a:pt x="3061861" y="16270"/>
                  </a:cubicBezTo>
                  <a:cubicBezTo>
                    <a:pt x="3080961" y="23591"/>
                    <a:pt x="3088307" y="36607"/>
                    <a:pt x="3086838" y="44742"/>
                  </a:cubicBezTo>
                  <a:cubicBezTo>
                    <a:pt x="3085369" y="52064"/>
                    <a:pt x="3070677" y="61012"/>
                    <a:pt x="3057453" y="63453"/>
                  </a:cubicBezTo>
                  <a:cubicBezTo>
                    <a:pt x="3042761" y="65893"/>
                    <a:pt x="3013377" y="61826"/>
                    <a:pt x="3003092" y="55318"/>
                  </a:cubicBezTo>
                  <a:cubicBezTo>
                    <a:pt x="2994277" y="49623"/>
                    <a:pt x="2989869" y="37421"/>
                    <a:pt x="2995746" y="30913"/>
                  </a:cubicBezTo>
                  <a:cubicBezTo>
                    <a:pt x="3001623" y="23591"/>
                    <a:pt x="3028069" y="13830"/>
                    <a:pt x="3042761" y="13830"/>
                  </a:cubicBezTo>
                  <a:cubicBezTo>
                    <a:pt x="3055984" y="13830"/>
                    <a:pt x="3073615" y="20338"/>
                    <a:pt x="3080961" y="26032"/>
                  </a:cubicBezTo>
                  <a:cubicBezTo>
                    <a:pt x="3086838" y="30913"/>
                    <a:pt x="3089776" y="36607"/>
                    <a:pt x="3086838" y="42302"/>
                  </a:cubicBezTo>
                  <a:cubicBezTo>
                    <a:pt x="3082430" y="49623"/>
                    <a:pt x="3070677" y="61012"/>
                    <a:pt x="3048638" y="65080"/>
                  </a:cubicBezTo>
                  <a:cubicBezTo>
                    <a:pt x="3000154" y="74841"/>
                    <a:pt x="2866454" y="50437"/>
                    <a:pt x="2765078" y="46369"/>
                  </a:cubicBezTo>
                  <a:cubicBezTo>
                    <a:pt x="2649009" y="41488"/>
                    <a:pt x="2568202" y="41488"/>
                    <a:pt x="2390426" y="41488"/>
                  </a:cubicBezTo>
                  <a:cubicBezTo>
                    <a:pt x="1959944" y="40675"/>
                    <a:pt x="476028" y="64266"/>
                    <a:pt x="170430" y="61826"/>
                  </a:cubicBezTo>
                  <a:cubicBezTo>
                    <a:pt x="91092" y="61012"/>
                    <a:pt x="45546" y="66707"/>
                    <a:pt x="20569" y="57758"/>
                  </a:cubicBezTo>
                  <a:cubicBezTo>
                    <a:pt x="7346" y="52877"/>
                    <a:pt x="0" y="43115"/>
                    <a:pt x="1469" y="37421"/>
                  </a:cubicBezTo>
                  <a:cubicBezTo>
                    <a:pt x="4407" y="30913"/>
                    <a:pt x="38200" y="20338"/>
                    <a:pt x="38200" y="20338"/>
                  </a:cubicBezTo>
                </a:path>
              </a:pathLst>
            </a:custGeom>
            <a:solidFill>
              <a:srgbClr val="000000"/>
            </a:solidFill>
            <a:ln cap="sq">
              <a:noFill/>
              <a:prstDash val="solid"/>
              <a:miter/>
            </a:ln>
          </p:spPr>
          <p:txBody>
            <a:bodyPr/>
            <a:lstStyle/>
            <a:p>
              <a:endParaRPr lang="en-GB"/>
            </a:p>
          </p:txBody>
        </p:sp>
      </p:grpSp>
      <p:sp>
        <p:nvSpPr>
          <p:cNvPr id="17" name="Freeform 17"/>
          <p:cNvSpPr/>
          <p:nvPr/>
        </p:nvSpPr>
        <p:spPr>
          <a:xfrm>
            <a:off x="14648443" y="369381"/>
            <a:ext cx="2610857" cy="511293"/>
          </a:xfrm>
          <a:custGeom>
            <a:avLst/>
            <a:gdLst/>
            <a:ahLst/>
            <a:cxnLst/>
            <a:rect l="l" t="t" r="r" b="b"/>
            <a:pathLst>
              <a:path w="2610857" h="511293">
                <a:moveTo>
                  <a:pt x="0" y="0"/>
                </a:moveTo>
                <a:lnTo>
                  <a:pt x="2610857" y="0"/>
                </a:lnTo>
                <a:lnTo>
                  <a:pt x="2610857" y="511292"/>
                </a:lnTo>
                <a:lnTo>
                  <a:pt x="0" y="511292"/>
                </a:lnTo>
                <a:lnTo>
                  <a:pt x="0" y="0"/>
                </a:lnTo>
                <a:close/>
              </a:path>
            </a:pathLst>
          </a:custGeom>
          <a:blipFill>
            <a:blip r:embed="rId3"/>
            <a:stretch>
              <a:fillRect/>
            </a:stretch>
          </a:blipFill>
        </p:spPr>
        <p:txBody>
          <a:bodyPr/>
          <a:lstStyle/>
          <a:p>
            <a:endParaRPr lang="en-GB"/>
          </a:p>
        </p:txBody>
      </p:sp>
      <p:sp>
        <p:nvSpPr>
          <p:cNvPr id="18" name="TextBox 18"/>
          <p:cNvSpPr txBox="1"/>
          <p:nvPr/>
        </p:nvSpPr>
        <p:spPr>
          <a:xfrm>
            <a:off x="3197433" y="445705"/>
            <a:ext cx="2873401" cy="292100"/>
          </a:xfrm>
          <a:prstGeom prst="rect">
            <a:avLst/>
          </a:prstGeom>
        </p:spPr>
        <p:txBody>
          <a:bodyPr lIns="0" tIns="0" rIns="0" bIns="0" rtlCol="0" anchor="t">
            <a:spAutoFit/>
          </a:bodyPr>
          <a:lstStyle/>
          <a:p>
            <a:pPr marL="0" lvl="0" indent="0" algn="ctr">
              <a:lnSpc>
                <a:spcPts val="2200"/>
              </a:lnSpc>
              <a:spcBef>
                <a:spcPct val="0"/>
              </a:spcBef>
            </a:pPr>
            <a:r>
              <a:rPr lang="en-US" sz="2000">
                <a:solidFill>
                  <a:srgbClr val="FFFFFF"/>
                </a:solidFill>
                <a:latin typeface="Arial Nova Condensed Bold"/>
              </a:rPr>
              <a:t>GUIDED BY THE QUR’AN</a:t>
            </a:r>
          </a:p>
        </p:txBody>
      </p:sp>
      <p:sp>
        <p:nvSpPr>
          <p:cNvPr id="19" name="TextBox 19"/>
          <p:cNvSpPr txBox="1"/>
          <p:nvPr/>
        </p:nvSpPr>
        <p:spPr>
          <a:xfrm>
            <a:off x="1028700" y="445705"/>
            <a:ext cx="1940458" cy="292100"/>
          </a:xfrm>
          <a:prstGeom prst="rect">
            <a:avLst/>
          </a:prstGeom>
        </p:spPr>
        <p:txBody>
          <a:bodyPr lIns="0" tIns="0" rIns="0" bIns="0" rtlCol="0" anchor="t">
            <a:spAutoFit/>
          </a:bodyPr>
          <a:lstStyle/>
          <a:p>
            <a:pPr marL="0" lvl="0" indent="0" algn="ctr">
              <a:lnSpc>
                <a:spcPts val="2200"/>
              </a:lnSpc>
              <a:spcBef>
                <a:spcPct val="0"/>
              </a:spcBef>
            </a:pPr>
            <a:r>
              <a:rPr lang="en-US" sz="2000">
                <a:solidFill>
                  <a:srgbClr val="121212"/>
                </a:solidFill>
                <a:latin typeface="Arial Nova Condensed Bold"/>
              </a:rPr>
              <a:t>PALESTINE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037A3D"/>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Freeform 5"/>
          <p:cNvSpPr/>
          <p:nvPr/>
        </p:nvSpPr>
        <p:spPr>
          <a:xfrm>
            <a:off x="9144000" y="-2081082"/>
            <a:ext cx="19061409" cy="12723491"/>
          </a:xfrm>
          <a:custGeom>
            <a:avLst/>
            <a:gdLst/>
            <a:ahLst/>
            <a:cxnLst/>
            <a:rect l="l" t="t" r="r" b="b"/>
            <a:pathLst>
              <a:path w="19061409" h="12723491">
                <a:moveTo>
                  <a:pt x="0" y="0"/>
                </a:moveTo>
                <a:lnTo>
                  <a:pt x="19061409" y="0"/>
                </a:lnTo>
                <a:lnTo>
                  <a:pt x="19061409" y="12723490"/>
                </a:lnTo>
                <a:lnTo>
                  <a:pt x="0" y="12723490"/>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1038225" y="1492312"/>
            <a:ext cx="7619259" cy="7096125"/>
          </a:xfrm>
          <a:prstGeom prst="rect">
            <a:avLst/>
          </a:prstGeom>
        </p:spPr>
        <p:txBody>
          <a:bodyPr lIns="0" tIns="0" rIns="0" bIns="0" rtlCol="0" anchor="t">
            <a:spAutoFit/>
          </a:bodyPr>
          <a:lstStyle/>
          <a:p>
            <a:pPr>
              <a:lnSpc>
                <a:spcPts val="9360"/>
              </a:lnSpc>
            </a:pPr>
            <a:r>
              <a:rPr lang="en-US" sz="7800" spc="-117" dirty="0">
                <a:solidFill>
                  <a:srgbClr val="000000"/>
                </a:solidFill>
                <a:latin typeface="Georgia Pro Bold"/>
              </a:rPr>
              <a:t>Exposes the hypocrites </a:t>
            </a:r>
          </a:p>
          <a:p>
            <a:pPr>
              <a:lnSpc>
                <a:spcPts val="9360"/>
              </a:lnSpc>
            </a:pPr>
            <a:r>
              <a:rPr lang="en-US" sz="7800" spc="-117" dirty="0">
                <a:solidFill>
                  <a:srgbClr val="000000"/>
                </a:solidFill>
                <a:latin typeface="Georgia Pro Bold"/>
              </a:rPr>
              <a:t>&amp;  </a:t>
            </a:r>
          </a:p>
          <a:p>
            <a:pPr>
              <a:lnSpc>
                <a:spcPts val="9360"/>
              </a:lnSpc>
            </a:pPr>
            <a:r>
              <a:rPr lang="en-US" sz="7800" spc="-117" dirty="0">
                <a:solidFill>
                  <a:srgbClr val="000000"/>
                </a:solidFill>
                <a:latin typeface="Georgia Pro Bold"/>
              </a:rPr>
              <a:t>the believers</a:t>
            </a:r>
          </a:p>
          <a:p>
            <a:pPr>
              <a:lnSpc>
                <a:spcPts val="9360"/>
              </a:lnSpc>
            </a:pPr>
            <a:endParaRPr lang="en-US" sz="7800" spc="-117" dirty="0">
              <a:solidFill>
                <a:srgbClr val="000000"/>
              </a:solidFill>
              <a:latin typeface="Georgia Pro Bold"/>
            </a:endParaRPr>
          </a:p>
          <a:p>
            <a:pPr marL="0" lvl="0" indent="0" algn="l">
              <a:lnSpc>
                <a:spcPts val="9360"/>
              </a:lnSpc>
              <a:spcBef>
                <a:spcPct val="0"/>
              </a:spcBef>
            </a:pPr>
            <a:endParaRPr lang="en-US" sz="7800" spc="-117" dirty="0">
              <a:solidFill>
                <a:srgbClr val="000000"/>
              </a:solidFill>
              <a:latin typeface="Georgia Pro Bold"/>
            </a:endParaRPr>
          </a:p>
        </p:txBody>
      </p:sp>
      <p:grpSp>
        <p:nvGrpSpPr>
          <p:cNvPr id="7" name="Group 7"/>
          <p:cNvGrpSpPr>
            <a:grpSpLocks noChangeAspect="1"/>
          </p:cNvGrpSpPr>
          <p:nvPr/>
        </p:nvGrpSpPr>
        <p:grpSpPr>
          <a:xfrm>
            <a:off x="10639805" y="1268592"/>
            <a:ext cx="6476889" cy="7749817"/>
            <a:chOff x="0" y="0"/>
            <a:chExt cx="3663950" cy="4384040"/>
          </a:xfrm>
        </p:grpSpPr>
        <p:sp>
          <p:nvSpPr>
            <p:cNvPr id="8" name="Freeform 8"/>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9" name="Freeform 9"/>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0" name="TextBox 10"/>
          <p:cNvSpPr txBox="1"/>
          <p:nvPr/>
        </p:nvSpPr>
        <p:spPr>
          <a:xfrm>
            <a:off x="2085610" y="3645628"/>
            <a:ext cx="5219688"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purifies</a:t>
            </a:r>
          </a:p>
        </p:txBody>
      </p:sp>
      <p:grpSp>
        <p:nvGrpSpPr>
          <p:cNvPr id="11" name="Group 11"/>
          <p:cNvGrpSpPr/>
          <p:nvPr/>
        </p:nvGrpSpPr>
        <p:grpSpPr>
          <a:xfrm>
            <a:off x="2217791" y="4820277"/>
            <a:ext cx="3654936" cy="363822"/>
            <a:chOff x="0" y="0"/>
            <a:chExt cx="2369733" cy="235889"/>
          </a:xfrm>
        </p:grpSpPr>
        <p:sp>
          <p:nvSpPr>
            <p:cNvPr id="12" name="Freeform 12"/>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037A3D"/>
            </a:solidFill>
            <a:ln cap="sq">
              <a:noFill/>
              <a:prstDash val="solid"/>
              <a:miter/>
            </a:ln>
          </p:spPr>
          <p:txBody>
            <a:bodyPr/>
            <a:lstStyle/>
            <a:p>
              <a:endParaRPr lang="en-GB"/>
            </a:p>
          </p:txBody>
        </p:sp>
      </p:grpSp>
      <p:sp>
        <p:nvSpPr>
          <p:cNvPr id="13" name="TextBox 13"/>
          <p:cNvSpPr txBox="1"/>
          <p:nvPr/>
        </p:nvSpPr>
        <p:spPr>
          <a:xfrm>
            <a:off x="11471906" y="1987924"/>
            <a:ext cx="4812686" cy="2192082"/>
          </a:xfrm>
          <a:prstGeom prst="rect">
            <a:avLst/>
          </a:prstGeom>
        </p:spPr>
        <p:txBody>
          <a:bodyPr lIns="0" tIns="0" rIns="0" bIns="0" rtlCol="0" anchor="t">
            <a:spAutoFit/>
          </a:bodyPr>
          <a:lstStyle/>
          <a:p>
            <a:pPr algn="ctr" rtl="1">
              <a:lnSpc>
                <a:spcPts val="3447"/>
              </a:lnSpc>
            </a:pPr>
            <a:r>
              <a:rPr lang="ar-SA" sz="2631" dirty="0">
                <a:solidFill>
                  <a:srgbClr val="000000"/>
                </a:solidFill>
                <a:latin typeface="Calibri (MS) Bold"/>
                <a:ea typeface="Calibri (MS) Bold"/>
                <a:cs typeface="Calibri (MS) Bold"/>
              </a:rPr>
              <a:t> إِن يَمْسَسْكُمْ قَرْحٌ فَقَدْ مَسَّ </a:t>
            </a:r>
            <a:r>
              <a:rPr lang="ar-SA" sz="2631" dirty="0" err="1">
                <a:solidFill>
                  <a:srgbClr val="000000"/>
                </a:solidFill>
                <a:latin typeface="Calibri (MS) Bold"/>
                <a:ea typeface="Calibri (MS) Bold"/>
                <a:cs typeface="Calibri (MS) Bold"/>
              </a:rPr>
              <a:t>ٱلْقَوْمَ</a:t>
            </a:r>
            <a:r>
              <a:rPr lang="ar-SA" sz="2631" dirty="0">
                <a:solidFill>
                  <a:srgbClr val="000000"/>
                </a:solidFill>
                <a:latin typeface="Calibri (MS) Bold"/>
                <a:ea typeface="Calibri (MS) Bold"/>
                <a:cs typeface="Calibri (MS) Bold"/>
              </a:rPr>
              <a:t> قَرْحٌ </a:t>
            </a:r>
            <a:r>
              <a:rPr lang="ar-SA" sz="2631" dirty="0" err="1">
                <a:solidFill>
                  <a:srgbClr val="000000"/>
                </a:solidFill>
                <a:latin typeface="Calibri (MS) Bold"/>
                <a:ea typeface="Calibri (MS) Bold"/>
                <a:cs typeface="Calibri (MS) Bold"/>
              </a:rPr>
              <a:t>مِّثْلُهُۥ</a:t>
            </a:r>
            <a:r>
              <a:rPr lang="ar-SA" sz="2631" dirty="0">
                <a:solidFill>
                  <a:srgbClr val="000000"/>
                </a:solidFill>
                <a:latin typeface="Calibri (MS) Bold"/>
                <a:ea typeface="Calibri (MS) Bold"/>
                <a:cs typeface="Calibri (MS) Bold"/>
              </a:rPr>
              <a:t> وَتِلْكَ </a:t>
            </a:r>
            <a:r>
              <a:rPr lang="ar-SA" sz="2631" dirty="0" err="1">
                <a:solidFill>
                  <a:srgbClr val="000000"/>
                </a:solidFill>
                <a:latin typeface="Calibri (MS) Bold"/>
                <a:ea typeface="Calibri (MS) Bold"/>
                <a:cs typeface="Calibri (MS) Bold"/>
              </a:rPr>
              <a:t>ٱلْأَيَّامُ</a:t>
            </a:r>
            <a:r>
              <a:rPr lang="ar-SA" sz="2631" dirty="0">
                <a:solidFill>
                  <a:srgbClr val="000000"/>
                </a:solidFill>
                <a:latin typeface="Calibri (MS) Bold"/>
                <a:ea typeface="Calibri (MS) Bold"/>
                <a:cs typeface="Calibri (MS) Bold"/>
              </a:rPr>
              <a:t> نُدَاوِلُهَا بَيْنَ </a:t>
            </a:r>
            <a:r>
              <a:rPr lang="ar-SA" sz="2631" dirty="0" err="1">
                <a:solidFill>
                  <a:srgbClr val="000000"/>
                </a:solidFill>
                <a:latin typeface="Calibri (MS) Bold"/>
                <a:ea typeface="Calibri (MS) Bold"/>
                <a:cs typeface="Calibri (MS) Bold"/>
              </a:rPr>
              <a:t>ٱلنَّاسِ</a:t>
            </a:r>
            <a:r>
              <a:rPr lang="ar-SA" sz="2631" dirty="0">
                <a:solidFill>
                  <a:srgbClr val="000000"/>
                </a:solidFill>
                <a:latin typeface="Calibri (MS) Bold"/>
                <a:ea typeface="Calibri (MS) Bold"/>
                <a:cs typeface="Calibri (MS) Bold"/>
              </a:rPr>
              <a:t> وَلِيَعْلَمَ </a:t>
            </a:r>
            <a:r>
              <a:rPr lang="ar-SA" sz="2631" dirty="0" err="1">
                <a:solidFill>
                  <a:srgbClr val="000000"/>
                </a:solidFill>
                <a:latin typeface="Calibri (MS) Bold"/>
                <a:ea typeface="Calibri (MS) Bold"/>
                <a:cs typeface="Calibri (MS) Bold"/>
              </a:rPr>
              <a:t>ٱللَّهُ</a:t>
            </a:r>
            <a:r>
              <a:rPr lang="ar-SA" sz="2631" dirty="0">
                <a:solidFill>
                  <a:srgbClr val="000000"/>
                </a:solidFill>
                <a:latin typeface="Calibri (MS) Bold"/>
                <a:ea typeface="Calibri (MS) Bold"/>
                <a:cs typeface="Calibri (MS) Bold"/>
              </a:rPr>
              <a:t> </a:t>
            </a:r>
            <a:r>
              <a:rPr lang="ar-SA" sz="2631" dirty="0" err="1">
                <a:solidFill>
                  <a:srgbClr val="000000"/>
                </a:solidFill>
                <a:latin typeface="Calibri (MS) Bold"/>
                <a:ea typeface="Calibri (MS) Bold"/>
                <a:cs typeface="Calibri (MS) Bold"/>
              </a:rPr>
              <a:t>ٱلَّذِينَ</a:t>
            </a:r>
            <a:r>
              <a:rPr lang="ar-SA" sz="2631" dirty="0">
                <a:solidFill>
                  <a:srgbClr val="000000"/>
                </a:solidFill>
                <a:latin typeface="Calibri (MS) Bold"/>
                <a:ea typeface="Calibri (MS) Bold"/>
                <a:cs typeface="Calibri (MS) Bold"/>
              </a:rPr>
              <a:t> ءَامَنُوا۟ وَيَتَّخِذَ مِنكُمْ </a:t>
            </a:r>
            <a:r>
              <a:rPr lang="ar-SA" sz="2631" dirty="0" err="1">
                <a:solidFill>
                  <a:srgbClr val="000000"/>
                </a:solidFill>
                <a:latin typeface="Calibri (MS) Bold"/>
                <a:ea typeface="Calibri (MS) Bold"/>
                <a:cs typeface="Calibri (MS) Bold"/>
              </a:rPr>
              <a:t>شُهَدَآءَ</a:t>
            </a:r>
            <a:r>
              <a:rPr lang="ar-SA" sz="2631" dirty="0">
                <a:solidFill>
                  <a:srgbClr val="000000"/>
                </a:solidFill>
                <a:latin typeface="Calibri (MS) Bold"/>
                <a:ea typeface="Calibri (MS) Bold"/>
                <a:cs typeface="Calibri (MS) Bold"/>
              </a:rPr>
              <a:t> </a:t>
            </a:r>
            <a:r>
              <a:rPr lang="ar-SA" sz="2631" dirty="0" err="1">
                <a:solidFill>
                  <a:srgbClr val="000000"/>
                </a:solidFill>
                <a:latin typeface="Calibri (MS) Bold"/>
                <a:ea typeface="Calibri (MS) Bold"/>
                <a:cs typeface="Calibri (MS) Bold"/>
              </a:rPr>
              <a:t>وَٱللَّهُ</a:t>
            </a:r>
            <a:r>
              <a:rPr lang="ar-SA" sz="2631" dirty="0">
                <a:solidFill>
                  <a:srgbClr val="000000"/>
                </a:solidFill>
                <a:latin typeface="Calibri (MS) Bold"/>
                <a:ea typeface="Calibri (MS) Bold"/>
                <a:cs typeface="Calibri (MS) Bold"/>
              </a:rPr>
              <a:t> لَا يُحِبُّ </a:t>
            </a:r>
            <a:r>
              <a:rPr lang="ar-SA" sz="2631" dirty="0" err="1">
                <a:solidFill>
                  <a:srgbClr val="000000"/>
                </a:solidFill>
                <a:latin typeface="Calibri (MS) Bold"/>
                <a:ea typeface="Calibri (MS) Bold"/>
                <a:cs typeface="Calibri (MS) Bold"/>
              </a:rPr>
              <a:t>ٱلظَّـٰلِمِينَ</a:t>
            </a:r>
            <a:r>
              <a:rPr lang="ar-SA" sz="2631" dirty="0">
                <a:solidFill>
                  <a:srgbClr val="000000"/>
                </a:solidFill>
                <a:latin typeface="Calibri (MS) Bold"/>
                <a:ea typeface="Calibri (MS) Bold"/>
                <a:cs typeface="Calibri (MS) Bold"/>
              </a:rPr>
              <a:t> ‎﴿١٤٠﴾‏ وَلِيُمَحِّصَ </a:t>
            </a:r>
            <a:r>
              <a:rPr lang="ar-SA" sz="2631" dirty="0" err="1">
                <a:solidFill>
                  <a:srgbClr val="000000"/>
                </a:solidFill>
                <a:latin typeface="Calibri (MS) Bold"/>
                <a:ea typeface="Calibri (MS) Bold"/>
                <a:cs typeface="Calibri (MS) Bold"/>
              </a:rPr>
              <a:t>ٱللَّهُ</a:t>
            </a:r>
            <a:r>
              <a:rPr lang="ar-SA" sz="2631" dirty="0">
                <a:solidFill>
                  <a:srgbClr val="000000"/>
                </a:solidFill>
                <a:latin typeface="Calibri (MS) Bold"/>
                <a:ea typeface="Calibri (MS) Bold"/>
                <a:cs typeface="Calibri (MS) Bold"/>
              </a:rPr>
              <a:t> </a:t>
            </a:r>
            <a:r>
              <a:rPr lang="ar-SA" sz="2631" dirty="0" err="1">
                <a:solidFill>
                  <a:srgbClr val="000000"/>
                </a:solidFill>
                <a:latin typeface="Calibri (MS) Bold"/>
                <a:ea typeface="Calibri (MS) Bold"/>
                <a:cs typeface="Calibri (MS) Bold"/>
              </a:rPr>
              <a:t>ٱلَّذِينَ</a:t>
            </a:r>
            <a:r>
              <a:rPr lang="ar-SA" sz="2631" dirty="0">
                <a:solidFill>
                  <a:srgbClr val="000000"/>
                </a:solidFill>
                <a:latin typeface="Calibri (MS) Bold"/>
                <a:ea typeface="Calibri (MS) Bold"/>
                <a:cs typeface="Calibri (MS) Bold"/>
              </a:rPr>
              <a:t> ءَامَنُوا۟ وَيَمْحَقَ </a:t>
            </a:r>
            <a:r>
              <a:rPr lang="ar-SA" sz="2631" dirty="0" err="1">
                <a:solidFill>
                  <a:srgbClr val="000000"/>
                </a:solidFill>
                <a:latin typeface="Calibri (MS) Bold"/>
                <a:ea typeface="Calibri (MS) Bold"/>
                <a:cs typeface="Calibri (MS) Bold"/>
              </a:rPr>
              <a:t>ٱلْكَـٰفِرِينَ</a:t>
            </a:r>
            <a:r>
              <a:rPr lang="ar-SA" sz="2631" dirty="0">
                <a:solidFill>
                  <a:srgbClr val="000000"/>
                </a:solidFill>
                <a:latin typeface="Calibri (MS) Bold"/>
                <a:ea typeface="Calibri (MS) Bold"/>
                <a:cs typeface="Calibri (MS) Bold"/>
              </a:rPr>
              <a:t> ﴿١٤١﴾‏ </a:t>
            </a:r>
          </a:p>
        </p:txBody>
      </p:sp>
      <p:sp>
        <p:nvSpPr>
          <p:cNvPr id="14" name="TextBox 14"/>
          <p:cNvSpPr txBox="1"/>
          <p:nvPr/>
        </p:nvSpPr>
        <p:spPr>
          <a:xfrm>
            <a:off x="11471906" y="4369528"/>
            <a:ext cx="4812686" cy="4210050"/>
          </a:xfrm>
          <a:prstGeom prst="rect">
            <a:avLst/>
          </a:prstGeom>
        </p:spPr>
        <p:txBody>
          <a:bodyPr lIns="0" tIns="0" rIns="0" bIns="0" rtlCol="0" anchor="t">
            <a:spAutoFit/>
          </a:bodyPr>
          <a:lstStyle/>
          <a:p>
            <a:pPr algn="ctr">
              <a:lnSpc>
                <a:spcPts val="3000"/>
              </a:lnSpc>
              <a:spcBef>
                <a:spcPct val="0"/>
              </a:spcBef>
            </a:pPr>
            <a:r>
              <a:rPr lang="en-US" sz="2500" dirty="0">
                <a:solidFill>
                  <a:srgbClr val="000000"/>
                </a:solidFill>
                <a:latin typeface="Georgia Pro Italics"/>
              </a:rPr>
              <a:t>If you have suffered injuries, they suffered similarly. We alternate these days (of victory and defeat) among people so that Allah may </a:t>
            </a:r>
            <a:r>
              <a:rPr lang="en-US" sz="2500" dirty="0">
                <a:solidFill>
                  <a:srgbClr val="000000"/>
                </a:solidFill>
                <a:latin typeface="Georgia Pro Bold Italics"/>
              </a:rPr>
              <a:t>reveal the (true) believers</a:t>
            </a:r>
            <a:r>
              <a:rPr lang="en-US" sz="2500" dirty="0">
                <a:solidFill>
                  <a:srgbClr val="000000"/>
                </a:solidFill>
                <a:latin typeface="Georgia Pro Italics"/>
              </a:rPr>
              <a:t>, choose martyrs from among you—and Allah does not like the wrongdoers— and so that Allah may </a:t>
            </a:r>
            <a:r>
              <a:rPr lang="en-US" sz="2500" dirty="0">
                <a:solidFill>
                  <a:srgbClr val="000000"/>
                </a:solidFill>
                <a:latin typeface="Georgia Pro Bold Italics"/>
              </a:rPr>
              <a:t>purify those who believe</a:t>
            </a:r>
            <a:r>
              <a:rPr lang="en-US" sz="2500" dirty="0">
                <a:solidFill>
                  <a:srgbClr val="000000"/>
                </a:solidFill>
                <a:latin typeface="Georgia Pro Italics"/>
              </a:rPr>
              <a:t> and destroy the disbelievers. (3:140-141)</a:t>
            </a:r>
          </a:p>
        </p:txBody>
      </p:sp>
      <p:sp>
        <p:nvSpPr>
          <p:cNvPr id="15" name="TextBox 15"/>
          <p:cNvSpPr txBox="1"/>
          <p:nvPr/>
        </p:nvSpPr>
        <p:spPr>
          <a:xfrm>
            <a:off x="1038225" y="6731773"/>
            <a:ext cx="6964467" cy="2286635"/>
          </a:xfrm>
          <a:prstGeom prst="rect">
            <a:avLst/>
          </a:prstGeom>
        </p:spPr>
        <p:txBody>
          <a:bodyPr lIns="0" tIns="0" rIns="0" bIns="0" rtlCol="0" anchor="t">
            <a:spAutoFit/>
          </a:bodyPr>
          <a:lstStyle/>
          <a:p>
            <a:pPr marL="561341" lvl="1" indent="-280670">
              <a:lnSpc>
                <a:spcPts val="3640"/>
              </a:lnSpc>
              <a:buFont typeface="Arial"/>
              <a:buChar char="•"/>
            </a:pPr>
            <a:r>
              <a:rPr lang="en-US" sz="2600">
                <a:solidFill>
                  <a:srgbClr val="000000"/>
                </a:solidFill>
                <a:latin typeface="Georgia Pro"/>
              </a:rPr>
              <a:t>Tests are like a sieve: they make apparent who the true believer is and who the hypocrite is.</a:t>
            </a:r>
          </a:p>
          <a:p>
            <a:pPr marL="561341" lvl="1" indent="-280670" algn="l">
              <a:lnSpc>
                <a:spcPts val="3640"/>
              </a:lnSpc>
              <a:spcBef>
                <a:spcPct val="0"/>
              </a:spcBef>
              <a:buFont typeface="Arial"/>
              <a:buChar char="•"/>
            </a:pPr>
            <a:r>
              <a:rPr lang="en-US" sz="2600">
                <a:solidFill>
                  <a:srgbClr val="000000"/>
                </a:solidFill>
                <a:latin typeface="Georgia Pro"/>
              </a:rPr>
              <a:t>Trials and difficulties purify the believers from their sins. </a:t>
            </a:r>
          </a:p>
        </p:txBody>
      </p:sp>
      <p:sp>
        <p:nvSpPr>
          <p:cNvPr id="16" name="TextBox 16"/>
          <p:cNvSpPr txBox="1"/>
          <p:nvPr/>
        </p:nvSpPr>
        <p:spPr>
          <a:xfrm>
            <a:off x="1038225" y="788093"/>
            <a:ext cx="6628061" cy="240607"/>
          </a:xfrm>
          <a:prstGeom prst="rect">
            <a:avLst/>
          </a:prstGeom>
        </p:spPr>
        <p:txBody>
          <a:bodyPr lIns="0" tIns="0" rIns="0" bIns="0" rtlCol="0" anchor="t">
            <a:spAutoFit/>
          </a:bodyPr>
          <a:lstStyle/>
          <a:p>
            <a:pPr>
              <a:lnSpc>
                <a:spcPts val="1864"/>
              </a:lnSpc>
              <a:spcBef>
                <a:spcPct val="0"/>
              </a:spcBef>
            </a:pPr>
            <a:r>
              <a:rPr lang="en-US" sz="1695" spc="50">
                <a:solidFill>
                  <a:srgbClr val="000000">
                    <a:alpha val="26667"/>
                  </a:srgbClr>
                </a:solidFill>
                <a:latin typeface="Arial Nova Condensed Bold"/>
              </a:rPr>
              <a:t>“WHY IS ALLAH ALLOWING THIS TO HAPPEN TO THE PALESTINIANS?”</a:t>
            </a:r>
          </a:p>
        </p:txBody>
      </p:sp>
      <p:pic>
        <p:nvPicPr>
          <p:cNvPr id="17" name="003_4Nrm2ECv.mp3">
            <a:hlinkClick r:id="" action="ppaction://media"/>
            <a:extLst>
              <a:ext uri="{FF2B5EF4-FFF2-40B4-BE49-F238E27FC236}">
                <a16:creationId xmlns:a16="http://schemas.microsoft.com/office/drawing/2014/main" id="{01DEB826-01C0-CFAA-31B8-9D04599869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88018" y="8572500"/>
            <a:ext cx="380461" cy="3804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41142"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3" grpId="0"/>
      <p:bldP spid="14" grpId="0"/>
      <p:bldP spid="15"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037A3D"/>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TextBox 5"/>
          <p:cNvSpPr txBox="1"/>
          <p:nvPr/>
        </p:nvSpPr>
        <p:spPr>
          <a:xfrm>
            <a:off x="1038225" y="2226822"/>
            <a:ext cx="7619259" cy="2371725"/>
          </a:xfrm>
          <a:prstGeom prst="rect">
            <a:avLst/>
          </a:prstGeom>
        </p:spPr>
        <p:txBody>
          <a:bodyPr lIns="0" tIns="0" rIns="0" bIns="0" rtlCol="0" anchor="t">
            <a:spAutoFit/>
          </a:bodyPr>
          <a:lstStyle/>
          <a:p>
            <a:pPr>
              <a:lnSpc>
                <a:spcPts val="9360"/>
              </a:lnSpc>
            </a:pPr>
            <a:r>
              <a:rPr lang="en-US" sz="7800" spc="-117">
                <a:solidFill>
                  <a:srgbClr val="000000"/>
                </a:solidFill>
                <a:latin typeface="Georgia Pro Bold"/>
              </a:rPr>
              <a:t>They are </a:t>
            </a:r>
          </a:p>
          <a:p>
            <a:pPr marL="0" lvl="0" indent="0" algn="l">
              <a:lnSpc>
                <a:spcPts val="9360"/>
              </a:lnSpc>
              <a:spcBef>
                <a:spcPct val="0"/>
              </a:spcBef>
            </a:pPr>
            <a:r>
              <a:rPr lang="en-US" sz="7800" spc="-117">
                <a:solidFill>
                  <a:srgbClr val="000000"/>
                </a:solidFill>
                <a:latin typeface="Georgia Pro Bold"/>
              </a:rPr>
              <a:t>not</a:t>
            </a:r>
          </a:p>
        </p:txBody>
      </p:sp>
      <p:sp>
        <p:nvSpPr>
          <p:cNvPr id="6" name="Freeform 6"/>
          <p:cNvSpPr/>
          <p:nvPr/>
        </p:nvSpPr>
        <p:spPr>
          <a:xfrm>
            <a:off x="9144000" y="0"/>
            <a:ext cx="13821099" cy="10458904"/>
          </a:xfrm>
          <a:custGeom>
            <a:avLst/>
            <a:gdLst/>
            <a:ahLst/>
            <a:cxnLst/>
            <a:rect l="l" t="t" r="r" b="b"/>
            <a:pathLst>
              <a:path w="13821099" h="10458904">
                <a:moveTo>
                  <a:pt x="0" y="0"/>
                </a:moveTo>
                <a:lnTo>
                  <a:pt x="13821099" y="0"/>
                </a:lnTo>
                <a:lnTo>
                  <a:pt x="13821099" y="10458904"/>
                </a:lnTo>
                <a:lnTo>
                  <a:pt x="0" y="10458904"/>
                </a:lnTo>
                <a:lnTo>
                  <a:pt x="0" y="0"/>
                </a:lnTo>
                <a:close/>
              </a:path>
            </a:pathLst>
          </a:custGeom>
          <a:blipFill>
            <a:blip r:embed="rId5"/>
            <a:stretch>
              <a:fillRect l="-6755" r="-6755"/>
            </a:stretch>
          </a:blipFill>
        </p:spPr>
        <p:txBody>
          <a:bodyPr/>
          <a:lstStyle/>
          <a:p>
            <a:endParaRPr lang="en-GB"/>
          </a:p>
        </p:txBody>
      </p:sp>
      <p:grpSp>
        <p:nvGrpSpPr>
          <p:cNvPr id="7" name="Group 7"/>
          <p:cNvGrpSpPr>
            <a:grpSpLocks noChangeAspect="1"/>
          </p:cNvGrpSpPr>
          <p:nvPr/>
        </p:nvGrpSpPr>
        <p:grpSpPr>
          <a:xfrm>
            <a:off x="10639805" y="1268592"/>
            <a:ext cx="6476889" cy="7749817"/>
            <a:chOff x="0" y="0"/>
            <a:chExt cx="3663950" cy="4384040"/>
          </a:xfrm>
        </p:grpSpPr>
        <p:sp>
          <p:nvSpPr>
            <p:cNvPr id="8" name="Freeform 8"/>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9" name="Freeform 9"/>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0" name="TextBox 10"/>
          <p:cNvSpPr txBox="1"/>
          <p:nvPr/>
        </p:nvSpPr>
        <p:spPr>
          <a:xfrm>
            <a:off x="2963979" y="3188847"/>
            <a:ext cx="5219688" cy="1485900"/>
          </a:xfrm>
          <a:prstGeom prst="rect">
            <a:avLst/>
          </a:prstGeom>
        </p:spPr>
        <p:txBody>
          <a:bodyPr lIns="0" tIns="0" rIns="0" bIns="0" rtlCol="0" anchor="t">
            <a:spAutoFit/>
          </a:bodyPr>
          <a:lstStyle/>
          <a:p>
            <a:pPr marL="0" lvl="0" indent="0" algn="l">
              <a:lnSpc>
                <a:spcPts val="11760"/>
              </a:lnSpc>
              <a:spcBef>
                <a:spcPct val="0"/>
              </a:spcBef>
            </a:pPr>
            <a:r>
              <a:rPr lang="en-US" sz="9800" dirty="0">
                <a:solidFill>
                  <a:srgbClr val="000000"/>
                </a:solidFill>
                <a:latin typeface="Linotype Feltpen Medium"/>
              </a:rPr>
              <a:t>alone</a:t>
            </a:r>
          </a:p>
        </p:txBody>
      </p:sp>
      <p:grpSp>
        <p:nvGrpSpPr>
          <p:cNvPr id="11" name="Group 11"/>
          <p:cNvGrpSpPr/>
          <p:nvPr/>
        </p:nvGrpSpPr>
        <p:grpSpPr>
          <a:xfrm>
            <a:off x="2887779" y="4413736"/>
            <a:ext cx="2526409" cy="251485"/>
            <a:chOff x="0" y="0"/>
            <a:chExt cx="2369733" cy="235889"/>
          </a:xfrm>
        </p:grpSpPr>
        <p:sp>
          <p:nvSpPr>
            <p:cNvPr id="12" name="Freeform 12"/>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037A3D"/>
            </a:solidFill>
            <a:ln cap="sq">
              <a:noFill/>
              <a:prstDash val="solid"/>
              <a:miter/>
            </a:ln>
          </p:spPr>
          <p:txBody>
            <a:bodyPr/>
            <a:lstStyle/>
            <a:p>
              <a:endParaRPr lang="en-GB"/>
            </a:p>
          </p:txBody>
        </p:sp>
      </p:grpSp>
      <p:sp>
        <p:nvSpPr>
          <p:cNvPr id="13" name="TextBox 13"/>
          <p:cNvSpPr txBox="1"/>
          <p:nvPr/>
        </p:nvSpPr>
        <p:spPr>
          <a:xfrm>
            <a:off x="11471906" y="3627258"/>
            <a:ext cx="4812686" cy="1334832"/>
          </a:xfrm>
          <a:prstGeom prst="rect">
            <a:avLst/>
          </a:prstGeom>
        </p:spPr>
        <p:txBody>
          <a:bodyPr lIns="0" tIns="0" rIns="0" bIns="0" rtlCol="0" anchor="t">
            <a:spAutoFit/>
          </a:bodyPr>
          <a:lstStyle/>
          <a:p>
            <a:pPr algn="ctr" rtl="1">
              <a:lnSpc>
                <a:spcPts val="3447"/>
              </a:lnSpc>
            </a:pPr>
            <a:r>
              <a:rPr lang="ar-SA" sz="2631" dirty="0">
                <a:solidFill>
                  <a:srgbClr val="000000"/>
                </a:solidFill>
                <a:cs typeface="Calibri (MS) Bold"/>
              </a:rPr>
              <a:t>إِذْ يُوحِى رَبُّكَ إِلَى </a:t>
            </a:r>
            <a:r>
              <a:rPr lang="ar-SA" sz="2631" dirty="0" err="1">
                <a:solidFill>
                  <a:srgbClr val="000000"/>
                </a:solidFill>
                <a:cs typeface="Calibri (MS) Bold"/>
              </a:rPr>
              <a:t>ٱلْمَلَـٰٓئِكَةِ</a:t>
            </a:r>
            <a:r>
              <a:rPr lang="ar-SA" sz="2631" dirty="0">
                <a:solidFill>
                  <a:srgbClr val="000000"/>
                </a:solidFill>
                <a:cs typeface="Calibri (MS) Bold"/>
              </a:rPr>
              <a:t> أَنِّى مَعَكُمْ فَثَبِّتُوا۟ </a:t>
            </a:r>
            <a:r>
              <a:rPr lang="ar-SA" sz="2631" dirty="0" err="1">
                <a:solidFill>
                  <a:srgbClr val="000000"/>
                </a:solidFill>
                <a:cs typeface="Calibri (MS) Bold"/>
              </a:rPr>
              <a:t>ٱلَّذِينَ</a:t>
            </a:r>
            <a:r>
              <a:rPr lang="ar-SA" sz="2631" dirty="0">
                <a:solidFill>
                  <a:srgbClr val="000000"/>
                </a:solidFill>
                <a:cs typeface="Calibri (MS) Bold"/>
              </a:rPr>
              <a:t> ءَامَنُوا۟ سَأُلْقِى </a:t>
            </a:r>
            <a:r>
              <a:rPr lang="ar-SA" sz="2631" dirty="0" err="1">
                <a:solidFill>
                  <a:srgbClr val="000000"/>
                </a:solidFill>
                <a:cs typeface="Calibri (MS) Bold"/>
              </a:rPr>
              <a:t>فِى</a:t>
            </a:r>
            <a:r>
              <a:rPr lang="ar-SA" sz="2631" dirty="0">
                <a:solidFill>
                  <a:srgbClr val="000000"/>
                </a:solidFill>
                <a:cs typeface="Calibri (MS) Bold"/>
              </a:rPr>
              <a:t> قُلُوبِ </a:t>
            </a:r>
            <a:r>
              <a:rPr lang="ar-SA" sz="2631" dirty="0" err="1">
                <a:solidFill>
                  <a:srgbClr val="000000"/>
                </a:solidFill>
                <a:cs typeface="Calibri (MS) Bold"/>
              </a:rPr>
              <a:t>ٱلَّذِينَ</a:t>
            </a:r>
            <a:r>
              <a:rPr lang="ar-SA" sz="2631" dirty="0">
                <a:solidFill>
                  <a:srgbClr val="000000"/>
                </a:solidFill>
                <a:cs typeface="Calibri (MS) Bold"/>
              </a:rPr>
              <a:t> كَفَرُوا۟ </a:t>
            </a:r>
            <a:r>
              <a:rPr lang="ar-SA" sz="2631" dirty="0" err="1">
                <a:solidFill>
                  <a:srgbClr val="000000"/>
                </a:solidFill>
                <a:cs typeface="Calibri (MS) Bold"/>
              </a:rPr>
              <a:t>ٱلرُّعْبَ</a:t>
            </a:r>
            <a:r>
              <a:rPr lang="ar-SA" sz="2631" dirty="0">
                <a:solidFill>
                  <a:srgbClr val="000000"/>
                </a:solidFill>
                <a:cs typeface="Calibri (MS) Bold"/>
              </a:rPr>
              <a:t> </a:t>
            </a:r>
          </a:p>
        </p:txBody>
      </p:sp>
      <p:sp>
        <p:nvSpPr>
          <p:cNvPr id="14" name="TextBox 14"/>
          <p:cNvSpPr txBox="1"/>
          <p:nvPr/>
        </p:nvSpPr>
        <p:spPr>
          <a:xfrm>
            <a:off x="11471906" y="5336290"/>
            <a:ext cx="4812686" cy="1924050"/>
          </a:xfrm>
          <a:prstGeom prst="rect">
            <a:avLst/>
          </a:prstGeom>
        </p:spPr>
        <p:txBody>
          <a:bodyPr lIns="0" tIns="0" rIns="0" bIns="0" rtlCol="0" anchor="t">
            <a:spAutoFit/>
          </a:bodyPr>
          <a:lstStyle/>
          <a:p>
            <a:pPr algn="ctr">
              <a:lnSpc>
                <a:spcPts val="3000"/>
              </a:lnSpc>
              <a:spcBef>
                <a:spcPct val="0"/>
              </a:spcBef>
            </a:pPr>
            <a:r>
              <a:rPr lang="en-US" sz="2500" dirty="0">
                <a:solidFill>
                  <a:srgbClr val="000000"/>
                </a:solidFill>
                <a:latin typeface="Georgia Pro Italics"/>
              </a:rPr>
              <a:t>When your Lord revealed to the angels, </a:t>
            </a:r>
            <a:r>
              <a:rPr lang="en-US" sz="2500" dirty="0">
                <a:solidFill>
                  <a:srgbClr val="000000"/>
                </a:solidFill>
                <a:latin typeface="Georgia Pro Bold Italics"/>
              </a:rPr>
              <a:t>“I am with you</a:t>
            </a:r>
            <a:r>
              <a:rPr lang="en-US" sz="2500" dirty="0">
                <a:solidFill>
                  <a:srgbClr val="000000"/>
                </a:solidFill>
                <a:latin typeface="Georgia Pro Italics"/>
              </a:rPr>
              <a:t>. So make the believers stand firm. I shall put terror into the hearts of the disbelievers...” (8:12)</a:t>
            </a:r>
          </a:p>
        </p:txBody>
      </p:sp>
      <p:sp>
        <p:nvSpPr>
          <p:cNvPr id="15" name="TextBox 15"/>
          <p:cNvSpPr txBox="1"/>
          <p:nvPr/>
        </p:nvSpPr>
        <p:spPr>
          <a:xfrm>
            <a:off x="1038225" y="5614362"/>
            <a:ext cx="6964467" cy="2320925"/>
          </a:xfrm>
          <a:prstGeom prst="rect">
            <a:avLst/>
          </a:prstGeom>
        </p:spPr>
        <p:txBody>
          <a:bodyPr lIns="0" tIns="0" rIns="0" bIns="0" rtlCol="0" anchor="t">
            <a:spAutoFit/>
          </a:bodyPr>
          <a:lstStyle/>
          <a:p>
            <a:pPr marL="561341" lvl="1" indent="-280670">
              <a:lnSpc>
                <a:spcPts val="3640"/>
              </a:lnSpc>
              <a:buFont typeface="Arial"/>
              <a:buChar char="•"/>
            </a:pPr>
            <a:r>
              <a:rPr lang="en-US" sz="2600" dirty="0">
                <a:solidFill>
                  <a:srgbClr val="000000"/>
                </a:solidFill>
                <a:latin typeface="Georgia Pro"/>
              </a:rPr>
              <a:t>Allah has not abandoned them.</a:t>
            </a:r>
          </a:p>
          <a:p>
            <a:pPr marL="561341" lvl="1" indent="-280670">
              <a:lnSpc>
                <a:spcPts val="3640"/>
              </a:lnSpc>
              <a:buFont typeface="Arial"/>
              <a:buChar char="•"/>
            </a:pPr>
            <a:r>
              <a:rPr lang="en-US" sz="2600" dirty="0">
                <a:solidFill>
                  <a:srgbClr val="000000"/>
                </a:solidFill>
                <a:latin typeface="Georgia Pro"/>
              </a:rPr>
              <a:t>He is with them. He sends His angels who reassure the believers.</a:t>
            </a:r>
          </a:p>
          <a:p>
            <a:pPr marL="561341" lvl="1" indent="-280670" algn="l">
              <a:lnSpc>
                <a:spcPts val="3640"/>
              </a:lnSpc>
              <a:spcBef>
                <a:spcPct val="0"/>
              </a:spcBef>
              <a:buFont typeface="Arial"/>
              <a:buChar char="•"/>
            </a:pPr>
            <a:r>
              <a:rPr lang="en-US" sz="2600" dirty="0">
                <a:solidFill>
                  <a:srgbClr val="000000"/>
                </a:solidFill>
                <a:latin typeface="Georgia Pro"/>
              </a:rPr>
              <a:t>The tranquility of the believers vs. the fear felt by the disbelievers. </a:t>
            </a:r>
          </a:p>
        </p:txBody>
      </p:sp>
      <p:sp>
        <p:nvSpPr>
          <p:cNvPr id="16" name="TextBox 16"/>
          <p:cNvSpPr txBox="1"/>
          <p:nvPr/>
        </p:nvSpPr>
        <p:spPr>
          <a:xfrm>
            <a:off x="1038225" y="788093"/>
            <a:ext cx="6628061" cy="240607"/>
          </a:xfrm>
          <a:prstGeom prst="rect">
            <a:avLst/>
          </a:prstGeom>
        </p:spPr>
        <p:txBody>
          <a:bodyPr lIns="0" tIns="0" rIns="0" bIns="0" rtlCol="0" anchor="t">
            <a:spAutoFit/>
          </a:bodyPr>
          <a:lstStyle/>
          <a:p>
            <a:pPr>
              <a:lnSpc>
                <a:spcPts val="1864"/>
              </a:lnSpc>
              <a:spcBef>
                <a:spcPct val="0"/>
              </a:spcBef>
            </a:pPr>
            <a:r>
              <a:rPr lang="en-US" sz="1695" spc="50">
                <a:solidFill>
                  <a:srgbClr val="000000">
                    <a:alpha val="26667"/>
                  </a:srgbClr>
                </a:solidFill>
                <a:latin typeface="Arial Nova Condensed Bold"/>
              </a:rPr>
              <a:t>“WHY IS ALLAH ALLOWING THIS TO HAPPEN TO THE PALESTINIANS?”</a:t>
            </a:r>
          </a:p>
        </p:txBody>
      </p:sp>
      <p:pic>
        <p:nvPicPr>
          <p:cNvPr id="17" name="008_Ml7DEk7n.mp3">
            <a:hlinkClick r:id="" action="ppaction://media"/>
            <a:extLst>
              <a:ext uri="{FF2B5EF4-FFF2-40B4-BE49-F238E27FC236}">
                <a16:creationId xmlns:a16="http://schemas.microsoft.com/office/drawing/2014/main" id="{D6617058-1928-890B-0C7C-757095421C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71849" y="763454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14628"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7"/>
                </p:tgtEl>
              </p:cMediaNode>
            </p:audio>
          </p:childTnLst>
        </p:cTn>
      </p:par>
    </p:tnLst>
    <p:bldLst>
      <p:bldP spid="13" grpId="0"/>
      <p:bldP spid="14" grpId="0"/>
      <p:bldP spid="15"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D6D6D6"/>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TextBox 5"/>
          <p:cNvSpPr txBox="1"/>
          <p:nvPr/>
        </p:nvSpPr>
        <p:spPr>
          <a:xfrm>
            <a:off x="1038225" y="2181225"/>
            <a:ext cx="7619259" cy="5915025"/>
          </a:xfrm>
          <a:prstGeom prst="rect">
            <a:avLst/>
          </a:prstGeom>
        </p:spPr>
        <p:txBody>
          <a:bodyPr lIns="0" tIns="0" rIns="0" bIns="0" rtlCol="0" anchor="t">
            <a:spAutoFit/>
          </a:bodyPr>
          <a:lstStyle/>
          <a:p>
            <a:pPr>
              <a:lnSpc>
                <a:spcPts val="9360"/>
              </a:lnSpc>
            </a:pPr>
            <a:r>
              <a:rPr lang="en-US" sz="7800" spc="-117">
                <a:solidFill>
                  <a:srgbClr val="000000"/>
                </a:solidFill>
                <a:latin typeface="Georgia Pro Bold"/>
              </a:rPr>
              <a:t>Allah’s </a:t>
            </a:r>
          </a:p>
          <a:p>
            <a:pPr>
              <a:lnSpc>
                <a:spcPts val="9360"/>
              </a:lnSpc>
            </a:pPr>
            <a:endParaRPr lang="en-US" sz="7800" spc="-117">
              <a:solidFill>
                <a:srgbClr val="000000"/>
              </a:solidFill>
              <a:latin typeface="Georgia Pro Bold"/>
            </a:endParaRPr>
          </a:p>
          <a:p>
            <a:pPr>
              <a:lnSpc>
                <a:spcPts val="9360"/>
              </a:lnSpc>
            </a:pPr>
            <a:r>
              <a:rPr lang="en-US" sz="7800" spc="-117">
                <a:solidFill>
                  <a:srgbClr val="000000"/>
                </a:solidFill>
                <a:latin typeface="Georgia Pro Bold"/>
              </a:rPr>
              <a:t>reward </a:t>
            </a:r>
          </a:p>
          <a:p>
            <a:pPr>
              <a:lnSpc>
                <a:spcPts val="9360"/>
              </a:lnSpc>
            </a:pPr>
            <a:endParaRPr lang="en-US" sz="7800" spc="-117">
              <a:solidFill>
                <a:srgbClr val="000000"/>
              </a:solidFill>
              <a:latin typeface="Georgia Pro Bold"/>
            </a:endParaRPr>
          </a:p>
          <a:p>
            <a:pPr marL="0" lvl="0" indent="0" algn="l">
              <a:lnSpc>
                <a:spcPts val="9360"/>
              </a:lnSpc>
              <a:spcBef>
                <a:spcPct val="0"/>
              </a:spcBef>
            </a:pPr>
            <a:endParaRPr lang="en-US" sz="7800" spc="-117">
              <a:solidFill>
                <a:srgbClr val="000000"/>
              </a:solidFill>
              <a:latin typeface="Georgia Pro Bold"/>
            </a:endParaRPr>
          </a:p>
        </p:txBody>
      </p:sp>
      <p:sp>
        <p:nvSpPr>
          <p:cNvPr id="6" name="Freeform 6"/>
          <p:cNvSpPr/>
          <p:nvPr/>
        </p:nvSpPr>
        <p:spPr>
          <a:xfrm>
            <a:off x="9144000" y="-1519661"/>
            <a:ext cx="17724718" cy="11816479"/>
          </a:xfrm>
          <a:custGeom>
            <a:avLst/>
            <a:gdLst/>
            <a:ahLst/>
            <a:cxnLst/>
            <a:rect l="l" t="t" r="r" b="b"/>
            <a:pathLst>
              <a:path w="17724718" h="11816479">
                <a:moveTo>
                  <a:pt x="0" y="0"/>
                </a:moveTo>
                <a:lnTo>
                  <a:pt x="17724718" y="0"/>
                </a:lnTo>
                <a:lnTo>
                  <a:pt x="17724718" y="11816478"/>
                </a:lnTo>
                <a:lnTo>
                  <a:pt x="0" y="11816478"/>
                </a:lnTo>
                <a:lnTo>
                  <a:pt x="0" y="0"/>
                </a:lnTo>
                <a:close/>
              </a:path>
            </a:pathLst>
          </a:custGeom>
          <a:blipFill>
            <a:blip r:embed="rId5"/>
            <a:stretch>
              <a:fillRect/>
            </a:stretch>
          </a:blipFill>
        </p:spPr>
        <p:txBody>
          <a:bodyPr/>
          <a:lstStyle/>
          <a:p>
            <a:endParaRPr lang="en-GB"/>
          </a:p>
        </p:txBody>
      </p:sp>
      <p:grpSp>
        <p:nvGrpSpPr>
          <p:cNvPr id="7" name="Group 7"/>
          <p:cNvGrpSpPr>
            <a:grpSpLocks noChangeAspect="1"/>
          </p:cNvGrpSpPr>
          <p:nvPr/>
        </p:nvGrpSpPr>
        <p:grpSpPr>
          <a:xfrm>
            <a:off x="10639805" y="1268592"/>
            <a:ext cx="6476889" cy="7749817"/>
            <a:chOff x="0" y="0"/>
            <a:chExt cx="3663950" cy="4384040"/>
          </a:xfrm>
        </p:grpSpPr>
        <p:sp>
          <p:nvSpPr>
            <p:cNvPr id="8" name="Freeform 8"/>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9" name="Freeform 9"/>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0" name="TextBox 10"/>
          <p:cNvSpPr txBox="1"/>
          <p:nvPr/>
        </p:nvSpPr>
        <p:spPr>
          <a:xfrm>
            <a:off x="1038225" y="3181915"/>
            <a:ext cx="5219688"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unlimited</a:t>
            </a:r>
          </a:p>
        </p:txBody>
      </p:sp>
      <p:grpSp>
        <p:nvGrpSpPr>
          <p:cNvPr id="11" name="Group 11"/>
          <p:cNvGrpSpPr/>
          <p:nvPr/>
        </p:nvGrpSpPr>
        <p:grpSpPr>
          <a:xfrm>
            <a:off x="1028700" y="4350955"/>
            <a:ext cx="4536038" cy="269235"/>
            <a:chOff x="0" y="0"/>
            <a:chExt cx="2369733" cy="140655"/>
          </a:xfrm>
        </p:grpSpPr>
        <p:sp>
          <p:nvSpPr>
            <p:cNvPr id="12" name="Freeform 12"/>
            <p:cNvSpPr/>
            <p:nvPr/>
          </p:nvSpPr>
          <p:spPr>
            <a:xfrm>
              <a:off x="42394" y="30337"/>
              <a:ext cx="2286031" cy="84577"/>
            </a:xfrm>
            <a:custGeom>
              <a:avLst/>
              <a:gdLst/>
              <a:ahLst/>
              <a:cxnLst/>
              <a:rect l="l" t="t" r="r" b="b"/>
              <a:pathLst>
                <a:path w="2286031" h="84577">
                  <a:moveTo>
                    <a:pt x="28263" y="22983"/>
                  </a:moveTo>
                  <a:cubicBezTo>
                    <a:pt x="1315311" y="24822"/>
                    <a:pt x="1416405" y="13790"/>
                    <a:pt x="1562067" y="10113"/>
                  </a:cubicBezTo>
                  <a:cubicBezTo>
                    <a:pt x="1718600" y="6435"/>
                    <a:pt x="1918614" y="3678"/>
                    <a:pt x="2047971" y="6435"/>
                  </a:cubicBezTo>
                  <a:cubicBezTo>
                    <a:pt x="2134934" y="8274"/>
                    <a:pt x="2233854" y="0"/>
                    <a:pt x="2265378" y="18387"/>
                  </a:cubicBezTo>
                  <a:cubicBezTo>
                    <a:pt x="2279509" y="26660"/>
                    <a:pt x="2284944" y="41369"/>
                    <a:pt x="2283857" y="50562"/>
                  </a:cubicBezTo>
                  <a:cubicBezTo>
                    <a:pt x="2282770" y="58836"/>
                    <a:pt x="2271900" y="68949"/>
                    <a:pt x="2262116" y="71707"/>
                  </a:cubicBezTo>
                  <a:cubicBezTo>
                    <a:pt x="2251246" y="74465"/>
                    <a:pt x="2229506" y="69868"/>
                    <a:pt x="2221896" y="62514"/>
                  </a:cubicBezTo>
                  <a:cubicBezTo>
                    <a:pt x="2215374" y="56078"/>
                    <a:pt x="2212113" y="42289"/>
                    <a:pt x="2216461" y="34934"/>
                  </a:cubicBezTo>
                  <a:cubicBezTo>
                    <a:pt x="2220810" y="26660"/>
                    <a:pt x="2240376" y="15629"/>
                    <a:pt x="2251246" y="15629"/>
                  </a:cubicBezTo>
                  <a:cubicBezTo>
                    <a:pt x="2261030" y="15629"/>
                    <a:pt x="2274074" y="22983"/>
                    <a:pt x="2279509" y="29418"/>
                  </a:cubicBezTo>
                  <a:cubicBezTo>
                    <a:pt x="2283857" y="34934"/>
                    <a:pt x="2286032" y="41369"/>
                    <a:pt x="2283857" y="47805"/>
                  </a:cubicBezTo>
                  <a:cubicBezTo>
                    <a:pt x="2280596" y="56078"/>
                    <a:pt x="2271900" y="68949"/>
                    <a:pt x="2255594" y="73545"/>
                  </a:cubicBezTo>
                  <a:cubicBezTo>
                    <a:pt x="2219722" y="84577"/>
                    <a:pt x="2120802" y="56998"/>
                    <a:pt x="2045797" y="52401"/>
                  </a:cubicBezTo>
                  <a:cubicBezTo>
                    <a:pt x="1959921" y="46885"/>
                    <a:pt x="1900135" y="46885"/>
                    <a:pt x="1768604" y="46885"/>
                  </a:cubicBezTo>
                  <a:cubicBezTo>
                    <a:pt x="1450103" y="45966"/>
                    <a:pt x="352199" y="72626"/>
                    <a:pt x="126096" y="69868"/>
                  </a:cubicBezTo>
                  <a:cubicBezTo>
                    <a:pt x="67396" y="68949"/>
                    <a:pt x="33698" y="75384"/>
                    <a:pt x="15219" y="65271"/>
                  </a:cubicBezTo>
                  <a:cubicBezTo>
                    <a:pt x="5435" y="59756"/>
                    <a:pt x="0" y="48724"/>
                    <a:pt x="1087" y="42289"/>
                  </a:cubicBezTo>
                  <a:cubicBezTo>
                    <a:pt x="3261" y="34934"/>
                    <a:pt x="28263" y="22983"/>
                    <a:pt x="28263" y="22983"/>
                  </a:cubicBezTo>
                </a:path>
              </a:pathLst>
            </a:custGeom>
            <a:solidFill>
              <a:srgbClr val="037A3D"/>
            </a:solidFill>
            <a:ln cap="sq">
              <a:noFill/>
              <a:prstDash val="solid"/>
              <a:miter/>
            </a:ln>
          </p:spPr>
          <p:txBody>
            <a:bodyPr/>
            <a:lstStyle/>
            <a:p>
              <a:endParaRPr lang="en-GB"/>
            </a:p>
          </p:txBody>
        </p:sp>
      </p:grpSp>
      <p:sp>
        <p:nvSpPr>
          <p:cNvPr id="13" name="TextBox 13"/>
          <p:cNvSpPr txBox="1"/>
          <p:nvPr/>
        </p:nvSpPr>
        <p:spPr>
          <a:xfrm>
            <a:off x="11059306" y="1767870"/>
            <a:ext cx="5696829" cy="2620707"/>
          </a:xfrm>
          <a:prstGeom prst="rect">
            <a:avLst/>
          </a:prstGeom>
        </p:spPr>
        <p:txBody>
          <a:bodyPr lIns="0" tIns="0" rIns="0" bIns="0" rtlCol="0" anchor="t">
            <a:spAutoFit/>
          </a:bodyPr>
          <a:lstStyle/>
          <a:p>
            <a:pPr algn="ctr" rtl="1">
              <a:lnSpc>
                <a:spcPts val="3447"/>
              </a:lnSpc>
            </a:pPr>
            <a:r>
              <a:rPr lang="ar-SA" sz="2631" dirty="0">
                <a:solidFill>
                  <a:srgbClr val="000000"/>
                </a:solidFill>
                <a:latin typeface="Calibri (MS) Bold"/>
                <a:ea typeface="Calibri (MS) Bold"/>
                <a:cs typeface="Calibri (MS) Bold"/>
              </a:rPr>
              <a:t> وَلَا تَحْسَبَنَّ الَّذِينَ قُتِلُوا فِي سَبِيلِ اللَّهِ أَمْوَاتًا </a:t>
            </a:r>
            <a:r>
              <a:rPr lang="ar-SA" sz="2631" dirty="0" err="1">
                <a:solidFill>
                  <a:srgbClr val="000000"/>
                </a:solidFill>
                <a:latin typeface="Calibri (MS) Bold"/>
                <a:ea typeface="Calibri (MS) Bold"/>
                <a:cs typeface="Calibri (MS) Bold"/>
              </a:rPr>
              <a:t>ۚ</a:t>
            </a:r>
            <a:r>
              <a:rPr lang="ar-SA" sz="2631" dirty="0">
                <a:solidFill>
                  <a:srgbClr val="000000"/>
                </a:solidFill>
                <a:latin typeface="Calibri (MS) Bold"/>
                <a:ea typeface="Calibri (MS) Bold"/>
                <a:cs typeface="Calibri (MS) Bold"/>
              </a:rPr>
              <a:t> بَلْ أَحْيَاءٌ عِندَ رَبِّهِمْ يُرْزَقُونَ ‎﴿١٦٩﴾‏ فَرِحِينَ بِمَا آتَاهُمُ اللَّهُ مِن فَضْلِهِ وَيَسْتَبْشِرُونَ بِالَّذِينَ لَمْ يَلْحَقُوا بِهِم مِّنْ خَلْفِهِمْ أَلَّا خَوْفٌ عَلَيْهِمْ وَلَا هُمْ يَحْزَنُونَ ‎﴿١٧٠﴾‏ يَسْتَبْشِرُونَ بِنِعْمَةٍ مِّنَ اللَّهِ وَفَضْلٍ وَأَنَّ اللَّهَ لَا يُضِيعُ أَجْرَ الْمُؤْمِنِينَ ‎﴿١٧١﴾</a:t>
            </a:r>
          </a:p>
        </p:txBody>
      </p:sp>
      <p:sp>
        <p:nvSpPr>
          <p:cNvPr id="14" name="TextBox 14"/>
          <p:cNvSpPr txBox="1"/>
          <p:nvPr/>
        </p:nvSpPr>
        <p:spPr>
          <a:xfrm>
            <a:off x="11059306" y="4683898"/>
            <a:ext cx="5637886" cy="3829050"/>
          </a:xfrm>
          <a:prstGeom prst="rect">
            <a:avLst/>
          </a:prstGeom>
        </p:spPr>
        <p:txBody>
          <a:bodyPr lIns="0" tIns="0" rIns="0" bIns="0" rtlCol="0" anchor="t">
            <a:spAutoFit/>
          </a:bodyPr>
          <a:lstStyle/>
          <a:p>
            <a:pPr algn="ctr">
              <a:lnSpc>
                <a:spcPts val="3000"/>
              </a:lnSpc>
              <a:spcBef>
                <a:spcPct val="0"/>
              </a:spcBef>
            </a:pPr>
            <a:r>
              <a:rPr lang="en-US" sz="2500" dirty="0">
                <a:solidFill>
                  <a:srgbClr val="000000"/>
                </a:solidFill>
                <a:latin typeface="Georgia Pro Italics"/>
              </a:rPr>
              <a:t>Never think of those martyred in the cause of Allah as dead. In fact, they are alive </a:t>
            </a:r>
            <a:r>
              <a:rPr lang="en-US" sz="2500" dirty="0">
                <a:solidFill>
                  <a:srgbClr val="000000"/>
                </a:solidFill>
                <a:latin typeface="Georgia Pro Bold Italics"/>
              </a:rPr>
              <a:t>with their Lord</a:t>
            </a:r>
            <a:r>
              <a:rPr lang="en-US" sz="2500" dirty="0">
                <a:solidFill>
                  <a:srgbClr val="000000"/>
                </a:solidFill>
                <a:latin typeface="Georgia Pro Italics"/>
              </a:rPr>
              <a:t>, well provided for — rejoicing in Allah’s bounties and being delighted for those yet to join them. There will be no fear for them, nor will they grieve. They are joyful for receiving Allah’s grace and bounty, and that Allah will not let the reward of the believers go to waste. (3:169-171)</a:t>
            </a:r>
          </a:p>
        </p:txBody>
      </p:sp>
      <p:sp>
        <p:nvSpPr>
          <p:cNvPr id="15" name="TextBox 15"/>
          <p:cNvSpPr txBox="1"/>
          <p:nvPr/>
        </p:nvSpPr>
        <p:spPr>
          <a:xfrm>
            <a:off x="1038225" y="6541273"/>
            <a:ext cx="6964467" cy="1829435"/>
          </a:xfrm>
          <a:prstGeom prst="rect">
            <a:avLst/>
          </a:prstGeom>
        </p:spPr>
        <p:txBody>
          <a:bodyPr lIns="0" tIns="0" rIns="0" bIns="0" rtlCol="0" anchor="t">
            <a:spAutoFit/>
          </a:bodyPr>
          <a:lstStyle/>
          <a:p>
            <a:pPr algn="l">
              <a:lnSpc>
                <a:spcPts val="3640"/>
              </a:lnSpc>
              <a:spcBef>
                <a:spcPct val="0"/>
              </a:spcBef>
            </a:pPr>
            <a:r>
              <a:rPr lang="en-US" sz="2600" dirty="0">
                <a:solidFill>
                  <a:srgbClr val="000000"/>
                </a:solidFill>
                <a:latin typeface="Georgia Pro"/>
                <a:ea typeface="Georgia Pro"/>
              </a:rPr>
              <a:t>The Messenger of Allah (</a:t>
            </a:r>
            <a:r>
              <a:rPr lang="en-US" sz="2600" dirty="0" err="1">
                <a:solidFill>
                  <a:srgbClr val="000000"/>
                </a:solidFill>
                <a:latin typeface="Georgia Pro"/>
                <a:ea typeface="Georgia Pro"/>
              </a:rPr>
              <a:t>ﷺ</a:t>
            </a:r>
            <a:r>
              <a:rPr lang="en-US" sz="2600" dirty="0">
                <a:solidFill>
                  <a:srgbClr val="000000"/>
                </a:solidFill>
                <a:latin typeface="Georgia Pro"/>
                <a:ea typeface="Georgia Pro"/>
              </a:rPr>
              <a:t>) said: “The martyr does not feel the pain of being killed except as one of you feels the pinch of an insect bite.” (</a:t>
            </a:r>
            <a:r>
              <a:rPr lang="en-US" sz="2600" dirty="0" err="1">
                <a:solidFill>
                  <a:srgbClr val="000000"/>
                </a:solidFill>
                <a:latin typeface="Georgia Pro"/>
                <a:ea typeface="Georgia Pro"/>
              </a:rPr>
              <a:t>Tirmidhī</a:t>
            </a:r>
            <a:r>
              <a:rPr lang="en-US" sz="2600" dirty="0">
                <a:solidFill>
                  <a:srgbClr val="000000"/>
                </a:solidFill>
                <a:latin typeface="Georgia Pro"/>
                <a:ea typeface="Georgia Pro"/>
              </a:rPr>
              <a:t>)</a:t>
            </a:r>
          </a:p>
        </p:txBody>
      </p:sp>
      <p:sp>
        <p:nvSpPr>
          <p:cNvPr id="16" name="TextBox 16"/>
          <p:cNvSpPr txBox="1"/>
          <p:nvPr/>
        </p:nvSpPr>
        <p:spPr>
          <a:xfrm>
            <a:off x="1038225" y="788093"/>
            <a:ext cx="6628061" cy="240607"/>
          </a:xfrm>
          <a:prstGeom prst="rect">
            <a:avLst/>
          </a:prstGeom>
        </p:spPr>
        <p:txBody>
          <a:bodyPr lIns="0" tIns="0" rIns="0" bIns="0" rtlCol="0" anchor="t">
            <a:spAutoFit/>
          </a:bodyPr>
          <a:lstStyle/>
          <a:p>
            <a:pPr>
              <a:lnSpc>
                <a:spcPts val="1864"/>
              </a:lnSpc>
              <a:spcBef>
                <a:spcPct val="0"/>
              </a:spcBef>
            </a:pPr>
            <a:r>
              <a:rPr lang="en-US" sz="1695" spc="50">
                <a:solidFill>
                  <a:srgbClr val="000000">
                    <a:alpha val="26667"/>
                  </a:srgbClr>
                </a:solidFill>
                <a:latin typeface="Arial Nova Condensed Bold"/>
              </a:rPr>
              <a:t>“WHY IS ALLAH ALLOWING THIS TO HAPPEN TO THE PALESTINIANS?”</a:t>
            </a:r>
          </a:p>
        </p:txBody>
      </p:sp>
      <p:pic>
        <p:nvPicPr>
          <p:cNvPr id="17" name="003_AEHtr24h.mp3">
            <a:hlinkClick r:id="" action="ppaction://media"/>
            <a:extLst>
              <a:ext uri="{FF2B5EF4-FFF2-40B4-BE49-F238E27FC236}">
                <a16:creationId xmlns:a16="http://schemas.microsoft.com/office/drawing/2014/main" id="{A71EBE14-7F76-93DF-8492-B0CC727777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74194" y="8465492"/>
            <a:ext cx="467052" cy="4670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60551"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7"/>
                </p:tgtEl>
              </p:cMediaNode>
            </p:audio>
          </p:childTnLst>
        </p:cTn>
      </p:par>
    </p:tnLst>
    <p:bldLst>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435"/>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5982226" y="-60625"/>
            <a:ext cx="6323548" cy="10347625"/>
          </a:xfrm>
          <a:prstGeom prst="rect">
            <a:avLst/>
          </a:prstGeom>
        </p:spPr>
      </p:pic>
      <p:grpSp>
        <p:nvGrpSpPr>
          <p:cNvPr id="3" name="Group 3"/>
          <p:cNvGrpSpPr/>
          <p:nvPr/>
        </p:nvGrpSpPr>
        <p:grpSpPr>
          <a:xfrm>
            <a:off x="13229913" y="4730936"/>
            <a:ext cx="3989539" cy="697710"/>
            <a:chOff x="0" y="0"/>
            <a:chExt cx="949965" cy="166135"/>
          </a:xfrm>
        </p:grpSpPr>
        <p:sp>
          <p:nvSpPr>
            <p:cNvPr id="4" name="Freeform 4"/>
            <p:cNvSpPr/>
            <p:nvPr/>
          </p:nvSpPr>
          <p:spPr>
            <a:xfrm>
              <a:off x="0" y="0"/>
              <a:ext cx="949965" cy="166135"/>
            </a:xfrm>
            <a:custGeom>
              <a:avLst/>
              <a:gdLst/>
              <a:ahLst/>
              <a:cxnLst/>
              <a:rect l="l" t="t" r="r" b="b"/>
              <a:pathLst>
                <a:path w="949965" h="166135">
                  <a:moveTo>
                    <a:pt x="83067" y="0"/>
                  </a:moveTo>
                  <a:lnTo>
                    <a:pt x="866898" y="0"/>
                  </a:lnTo>
                  <a:cubicBezTo>
                    <a:pt x="912775" y="0"/>
                    <a:pt x="949965" y="37190"/>
                    <a:pt x="949965" y="83067"/>
                  </a:cubicBezTo>
                  <a:lnTo>
                    <a:pt x="949965" y="83067"/>
                  </a:lnTo>
                  <a:cubicBezTo>
                    <a:pt x="949965" y="128944"/>
                    <a:pt x="912775" y="166135"/>
                    <a:pt x="866898" y="166135"/>
                  </a:cubicBezTo>
                  <a:lnTo>
                    <a:pt x="83067" y="166135"/>
                  </a:lnTo>
                  <a:cubicBezTo>
                    <a:pt x="37190" y="166135"/>
                    <a:pt x="0" y="128944"/>
                    <a:pt x="0" y="83067"/>
                  </a:cubicBezTo>
                  <a:lnTo>
                    <a:pt x="0" y="83067"/>
                  </a:lnTo>
                  <a:cubicBezTo>
                    <a:pt x="0" y="37190"/>
                    <a:pt x="37190" y="0"/>
                    <a:pt x="83067" y="0"/>
                  </a:cubicBezTo>
                  <a:close/>
                </a:path>
              </a:pathLst>
            </a:custGeom>
            <a:solidFill>
              <a:srgbClr val="FFFFFF"/>
            </a:solidFill>
            <a:ln w="28575" cap="rnd">
              <a:solidFill>
                <a:srgbClr val="121212"/>
              </a:solidFill>
              <a:prstDash val="solid"/>
              <a:round/>
            </a:ln>
          </p:spPr>
          <p:txBody>
            <a:bodyPr/>
            <a:lstStyle/>
            <a:p>
              <a:endParaRPr lang="en-GB"/>
            </a:p>
          </p:txBody>
        </p:sp>
        <p:sp>
          <p:nvSpPr>
            <p:cNvPr id="5" name="TextBox 5"/>
            <p:cNvSpPr txBox="1"/>
            <p:nvPr/>
          </p:nvSpPr>
          <p:spPr>
            <a:xfrm>
              <a:off x="0" y="19050"/>
              <a:ext cx="949965" cy="147085"/>
            </a:xfrm>
            <a:prstGeom prst="rect">
              <a:avLst/>
            </a:prstGeom>
          </p:spPr>
          <p:txBody>
            <a:bodyPr lIns="50800" tIns="50800" rIns="50800" bIns="50800" rtlCol="0" anchor="ctr"/>
            <a:lstStyle/>
            <a:p>
              <a:pPr marL="0" lvl="0" indent="0" algn="ctr">
                <a:lnSpc>
                  <a:spcPts val="2084"/>
                </a:lnSpc>
                <a:spcBef>
                  <a:spcPct val="0"/>
                </a:spcBef>
              </a:pPr>
              <a:r>
                <a:rPr lang="en-US" sz="1895" u="sng" spc="56">
                  <a:solidFill>
                    <a:srgbClr val="000000"/>
                  </a:solidFill>
                  <a:latin typeface="Arial Nova Condensed Bold"/>
                  <a:hlinkClick r:id="rId6" tooltip="https://www.instagram.com/p/CysJLM9tHDS/"/>
                </a:rPr>
                <a:t>CLICK HERE TO WATCH ONLINE</a:t>
              </a:r>
            </a:p>
          </p:txBody>
        </p:sp>
      </p:grpSp>
      <p:sp>
        <p:nvSpPr>
          <p:cNvPr id="6" name="Freeform 6"/>
          <p:cNvSpPr/>
          <p:nvPr/>
        </p:nvSpPr>
        <p:spPr>
          <a:xfrm>
            <a:off x="16856167" y="4937238"/>
            <a:ext cx="618826" cy="618826"/>
          </a:xfrm>
          <a:custGeom>
            <a:avLst/>
            <a:gdLst/>
            <a:ahLst/>
            <a:cxnLst/>
            <a:rect l="l" t="t" r="r" b="b"/>
            <a:pathLst>
              <a:path w="618826" h="618826">
                <a:moveTo>
                  <a:pt x="0" y="0"/>
                </a:moveTo>
                <a:lnTo>
                  <a:pt x="618827" y="0"/>
                </a:lnTo>
                <a:lnTo>
                  <a:pt x="618827" y="618826"/>
                </a:lnTo>
                <a:lnTo>
                  <a:pt x="0" y="618826"/>
                </a:lnTo>
                <a:lnTo>
                  <a:pt x="0" y="0"/>
                </a:lnTo>
                <a:close/>
              </a:path>
            </a:pathLst>
          </a:custGeom>
          <a:blipFill>
            <a:blip r:embed="rId7"/>
            <a:stretch>
              <a:fillRect/>
            </a:stretch>
          </a:blipFill>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70698" y="4543425"/>
            <a:ext cx="6273701" cy="1135696"/>
          </a:xfrm>
          <a:prstGeom prst="rect">
            <a:avLst/>
          </a:prstGeom>
        </p:spPr>
        <p:txBody>
          <a:bodyPr wrap="square" lIns="0" tIns="0" rIns="0" bIns="0" rtlCol="0" anchor="t">
            <a:spAutoFit/>
          </a:bodyPr>
          <a:lstStyle/>
          <a:p>
            <a:pPr marL="0" lvl="0" indent="0" algn="l">
              <a:lnSpc>
                <a:spcPts val="9360"/>
              </a:lnSpc>
              <a:spcBef>
                <a:spcPct val="0"/>
              </a:spcBef>
            </a:pPr>
            <a:r>
              <a:rPr lang="en-US" sz="7800" u="none" strike="noStrike" spc="-117" dirty="0">
                <a:solidFill>
                  <a:srgbClr val="000000"/>
                </a:solidFill>
                <a:latin typeface="Georgia Pro Bold"/>
              </a:rPr>
              <a:t>Ultimately...</a:t>
            </a:r>
          </a:p>
        </p:txBody>
      </p:sp>
      <p:sp>
        <p:nvSpPr>
          <p:cNvPr id="3" name="TextBox 3"/>
          <p:cNvSpPr txBox="1"/>
          <p:nvPr/>
        </p:nvSpPr>
        <p:spPr>
          <a:xfrm>
            <a:off x="1038225" y="788093"/>
            <a:ext cx="6628061" cy="240607"/>
          </a:xfrm>
          <a:prstGeom prst="rect">
            <a:avLst/>
          </a:prstGeom>
        </p:spPr>
        <p:txBody>
          <a:bodyPr lIns="0" tIns="0" rIns="0" bIns="0" rtlCol="0" anchor="t">
            <a:spAutoFit/>
          </a:bodyPr>
          <a:lstStyle/>
          <a:p>
            <a:pPr>
              <a:lnSpc>
                <a:spcPts val="1864"/>
              </a:lnSpc>
              <a:spcBef>
                <a:spcPct val="0"/>
              </a:spcBef>
            </a:pPr>
            <a:r>
              <a:rPr lang="en-US" sz="1695" spc="50">
                <a:solidFill>
                  <a:srgbClr val="000000">
                    <a:alpha val="26667"/>
                  </a:srgbClr>
                </a:solidFill>
                <a:latin typeface="Arial Nova Condensed Bold"/>
              </a:rPr>
              <a:t>“WHY IS ALLAH ALLOWING THIS TO HAPPEN TO THE PALESTINIANS?”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311123" y="3971716"/>
            <a:ext cx="5665754" cy="1168140"/>
          </a:xfrm>
          <a:prstGeom prst="rect">
            <a:avLst/>
          </a:prstGeom>
        </p:spPr>
        <p:txBody>
          <a:bodyPr lIns="0" tIns="0" rIns="0" bIns="0" rtlCol="0" anchor="t">
            <a:spAutoFit/>
          </a:bodyPr>
          <a:lstStyle/>
          <a:p>
            <a:pPr marL="0" lvl="0" indent="0" algn="l" rtl="1">
              <a:lnSpc>
                <a:spcPts val="9359"/>
              </a:lnSpc>
              <a:spcBef>
                <a:spcPct val="0"/>
              </a:spcBef>
            </a:pPr>
            <a:r>
              <a:rPr lang="ar-SA" sz="7799" dirty="0" err="1">
                <a:solidFill>
                  <a:srgbClr val="000000"/>
                </a:solidFill>
                <a:cs typeface="Calibri (MS) Bold"/>
              </a:rPr>
              <a:t>وَٱلْعَـٰقِبَةُ</a:t>
            </a:r>
            <a:r>
              <a:rPr lang="ar-SA" sz="7799" dirty="0">
                <a:solidFill>
                  <a:srgbClr val="000000"/>
                </a:solidFill>
                <a:cs typeface="Calibri (MS) Bold"/>
              </a:rPr>
              <a:t> لِلْمُتَّقِينَ</a:t>
            </a:r>
          </a:p>
        </p:txBody>
      </p:sp>
      <p:sp>
        <p:nvSpPr>
          <p:cNvPr id="3" name="TextBox 3"/>
          <p:cNvSpPr txBox="1"/>
          <p:nvPr/>
        </p:nvSpPr>
        <p:spPr>
          <a:xfrm>
            <a:off x="7182878" y="6124264"/>
            <a:ext cx="4472456" cy="914400"/>
          </a:xfrm>
          <a:prstGeom prst="rect">
            <a:avLst/>
          </a:prstGeom>
        </p:spPr>
        <p:txBody>
          <a:bodyPr lIns="0" tIns="0" rIns="0" bIns="0" rtlCol="0" anchor="t">
            <a:spAutoFit/>
          </a:bodyPr>
          <a:lstStyle/>
          <a:p>
            <a:pPr marL="0" lvl="0" indent="0" algn="l">
              <a:lnSpc>
                <a:spcPts val="7200"/>
              </a:lnSpc>
              <a:spcBef>
                <a:spcPct val="0"/>
              </a:spcBef>
            </a:pPr>
            <a:r>
              <a:rPr lang="en-US" sz="6000">
                <a:solidFill>
                  <a:srgbClr val="000000"/>
                </a:solidFill>
                <a:latin typeface="Linotype Feltpen Medium"/>
              </a:rPr>
              <a:t>God-fearing</a:t>
            </a:r>
          </a:p>
        </p:txBody>
      </p:sp>
      <p:grpSp>
        <p:nvGrpSpPr>
          <p:cNvPr id="4" name="Group 4"/>
          <p:cNvGrpSpPr/>
          <p:nvPr/>
        </p:nvGrpSpPr>
        <p:grpSpPr>
          <a:xfrm>
            <a:off x="6918417" y="6776867"/>
            <a:ext cx="3988806" cy="371194"/>
            <a:chOff x="0" y="0"/>
            <a:chExt cx="2369733" cy="220525"/>
          </a:xfrm>
        </p:grpSpPr>
        <p:sp>
          <p:nvSpPr>
            <p:cNvPr id="5" name="Freeform 5"/>
            <p:cNvSpPr/>
            <p:nvPr/>
          </p:nvSpPr>
          <p:spPr>
            <a:xfrm>
              <a:off x="42394" y="47564"/>
              <a:ext cx="2286031" cy="132603"/>
            </a:xfrm>
            <a:custGeom>
              <a:avLst/>
              <a:gdLst/>
              <a:ahLst/>
              <a:cxnLst/>
              <a:rect l="l" t="t" r="r" b="b"/>
              <a:pathLst>
                <a:path w="2286031" h="132603">
                  <a:moveTo>
                    <a:pt x="28263" y="36034"/>
                  </a:moveTo>
                  <a:cubicBezTo>
                    <a:pt x="1315311" y="38916"/>
                    <a:pt x="1416405" y="21620"/>
                    <a:pt x="1562067" y="15855"/>
                  </a:cubicBezTo>
                  <a:cubicBezTo>
                    <a:pt x="1718600" y="10090"/>
                    <a:pt x="1918614" y="5765"/>
                    <a:pt x="2047971" y="10090"/>
                  </a:cubicBezTo>
                  <a:cubicBezTo>
                    <a:pt x="2134934" y="12972"/>
                    <a:pt x="2233854" y="0"/>
                    <a:pt x="2265378" y="28827"/>
                  </a:cubicBezTo>
                  <a:cubicBezTo>
                    <a:pt x="2279509" y="41799"/>
                    <a:pt x="2284944" y="64860"/>
                    <a:pt x="2283857" y="79274"/>
                  </a:cubicBezTo>
                  <a:cubicBezTo>
                    <a:pt x="2282770" y="92246"/>
                    <a:pt x="2271900" y="108100"/>
                    <a:pt x="2262116" y="112424"/>
                  </a:cubicBezTo>
                  <a:cubicBezTo>
                    <a:pt x="2251246" y="116749"/>
                    <a:pt x="2229506" y="109542"/>
                    <a:pt x="2221896" y="98011"/>
                  </a:cubicBezTo>
                  <a:cubicBezTo>
                    <a:pt x="2215374" y="87922"/>
                    <a:pt x="2212113" y="66302"/>
                    <a:pt x="2216461" y="54771"/>
                  </a:cubicBezTo>
                  <a:cubicBezTo>
                    <a:pt x="2220810" y="41799"/>
                    <a:pt x="2240376" y="24503"/>
                    <a:pt x="2251246" y="24503"/>
                  </a:cubicBezTo>
                  <a:cubicBezTo>
                    <a:pt x="2261030" y="24503"/>
                    <a:pt x="2274074" y="36034"/>
                    <a:pt x="2279509" y="46123"/>
                  </a:cubicBezTo>
                  <a:cubicBezTo>
                    <a:pt x="2283857" y="54771"/>
                    <a:pt x="2286032" y="64860"/>
                    <a:pt x="2283857" y="74950"/>
                  </a:cubicBezTo>
                  <a:cubicBezTo>
                    <a:pt x="2280596" y="87922"/>
                    <a:pt x="2271900" y="108100"/>
                    <a:pt x="2255594" y="115307"/>
                  </a:cubicBezTo>
                  <a:cubicBezTo>
                    <a:pt x="2219722" y="132603"/>
                    <a:pt x="2120802" y="89363"/>
                    <a:pt x="2045797" y="82156"/>
                  </a:cubicBezTo>
                  <a:cubicBezTo>
                    <a:pt x="1959921" y="73508"/>
                    <a:pt x="1900135" y="73508"/>
                    <a:pt x="1768604" y="73508"/>
                  </a:cubicBezTo>
                  <a:cubicBezTo>
                    <a:pt x="1450103" y="72067"/>
                    <a:pt x="352199" y="113866"/>
                    <a:pt x="126096" y="109542"/>
                  </a:cubicBezTo>
                  <a:cubicBezTo>
                    <a:pt x="67396" y="108100"/>
                    <a:pt x="33698" y="118190"/>
                    <a:pt x="15219" y="102335"/>
                  </a:cubicBezTo>
                  <a:cubicBezTo>
                    <a:pt x="5435" y="93687"/>
                    <a:pt x="0" y="76391"/>
                    <a:pt x="1087" y="66302"/>
                  </a:cubicBezTo>
                  <a:cubicBezTo>
                    <a:pt x="3261" y="54771"/>
                    <a:pt x="28263" y="36034"/>
                    <a:pt x="28263" y="36034"/>
                  </a:cubicBezTo>
                </a:path>
              </a:pathLst>
            </a:custGeom>
            <a:solidFill>
              <a:srgbClr val="037A3D"/>
            </a:solidFill>
            <a:ln cap="sq">
              <a:noFill/>
              <a:prstDash val="solid"/>
              <a:miter/>
            </a:ln>
          </p:spPr>
          <p:txBody>
            <a:bodyPr/>
            <a:lstStyle/>
            <a:p>
              <a:endParaRPr lang="en-GB"/>
            </a:p>
          </p:txBody>
        </p:sp>
      </p:grpSp>
      <p:sp>
        <p:nvSpPr>
          <p:cNvPr id="6" name="TextBox 6"/>
          <p:cNvSpPr txBox="1"/>
          <p:nvPr/>
        </p:nvSpPr>
        <p:spPr>
          <a:xfrm>
            <a:off x="1028700" y="5540787"/>
            <a:ext cx="16230600" cy="2171700"/>
          </a:xfrm>
          <a:prstGeom prst="rect">
            <a:avLst/>
          </a:prstGeom>
        </p:spPr>
        <p:txBody>
          <a:bodyPr lIns="0" tIns="0" rIns="0" bIns="0" rtlCol="0" anchor="t">
            <a:spAutoFit/>
          </a:bodyPr>
          <a:lstStyle/>
          <a:p>
            <a:pPr marL="0" lvl="0" indent="0" algn="ctr">
              <a:lnSpc>
                <a:spcPts val="5400"/>
              </a:lnSpc>
              <a:spcBef>
                <a:spcPct val="0"/>
              </a:spcBef>
            </a:pPr>
            <a:r>
              <a:rPr lang="en-US" sz="4500" u="none" strike="noStrike" dirty="0">
                <a:solidFill>
                  <a:srgbClr val="000000"/>
                </a:solidFill>
                <a:latin typeface="Georgia Pro Bold"/>
              </a:rPr>
              <a:t>The future belongs to those who are</a:t>
            </a:r>
          </a:p>
          <a:p>
            <a:pPr marL="0" lvl="0" indent="0" algn="ctr">
              <a:lnSpc>
                <a:spcPts val="5400"/>
              </a:lnSpc>
              <a:spcBef>
                <a:spcPct val="0"/>
              </a:spcBef>
            </a:pPr>
            <a:r>
              <a:rPr lang="en-US" sz="4500" u="none" strike="noStrike" dirty="0">
                <a:solidFill>
                  <a:srgbClr val="000000"/>
                </a:solidFill>
                <a:latin typeface="Georgia Pro Bold"/>
              </a:rPr>
              <a:t>                         . </a:t>
            </a:r>
          </a:p>
          <a:p>
            <a:pPr marL="0" lvl="0" indent="0" algn="ctr">
              <a:lnSpc>
                <a:spcPts val="3120"/>
              </a:lnSpc>
              <a:spcBef>
                <a:spcPct val="0"/>
              </a:spcBef>
            </a:pPr>
            <a:endParaRPr lang="en-US" sz="4500" u="none" strike="noStrike" dirty="0">
              <a:solidFill>
                <a:srgbClr val="000000"/>
              </a:solidFill>
              <a:latin typeface="Georgia Pro Bold"/>
            </a:endParaRPr>
          </a:p>
          <a:p>
            <a:pPr marL="0" lvl="0" indent="0" algn="ctr">
              <a:lnSpc>
                <a:spcPts val="3120"/>
              </a:lnSpc>
              <a:spcBef>
                <a:spcPct val="0"/>
              </a:spcBef>
            </a:pPr>
            <a:r>
              <a:rPr lang="en-US" sz="2600" u="none" strike="noStrike" dirty="0">
                <a:solidFill>
                  <a:srgbClr val="000000"/>
                </a:solidFill>
                <a:latin typeface="Georgia Pro Bold"/>
              </a:rPr>
              <a:t>(7:128)</a:t>
            </a:r>
          </a:p>
        </p:txBody>
      </p:sp>
      <p:sp>
        <p:nvSpPr>
          <p:cNvPr id="7" name="TextBox 7"/>
          <p:cNvSpPr txBox="1"/>
          <p:nvPr/>
        </p:nvSpPr>
        <p:spPr>
          <a:xfrm>
            <a:off x="1038225" y="788093"/>
            <a:ext cx="6628061" cy="240607"/>
          </a:xfrm>
          <a:prstGeom prst="rect">
            <a:avLst/>
          </a:prstGeom>
        </p:spPr>
        <p:txBody>
          <a:bodyPr lIns="0" tIns="0" rIns="0" bIns="0" rtlCol="0" anchor="t">
            <a:spAutoFit/>
          </a:bodyPr>
          <a:lstStyle/>
          <a:p>
            <a:pPr>
              <a:lnSpc>
                <a:spcPts val="1864"/>
              </a:lnSpc>
              <a:spcBef>
                <a:spcPct val="0"/>
              </a:spcBef>
            </a:pPr>
            <a:r>
              <a:rPr lang="en-US" sz="1695" spc="50">
                <a:solidFill>
                  <a:srgbClr val="000000">
                    <a:alpha val="26667"/>
                  </a:srgbClr>
                </a:solidFill>
                <a:latin typeface="Arial Nova Condensed Bold"/>
              </a:rPr>
              <a:t>“WHY IS ALLAH ALLOWING THIS TO HAPPEN TO THE PALESTINIANS?”</a:t>
            </a:r>
          </a:p>
        </p:txBody>
      </p:sp>
      <p:pic>
        <p:nvPicPr>
          <p:cNvPr id="8" name="007_XMeLOTFm.mp3">
            <a:hlinkClick r:id="" action="ppaction://media"/>
            <a:extLst>
              <a:ext uri="{FF2B5EF4-FFF2-40B4-BE49-F238E27FC236}">
                <a16:creationId xmlns:a16="http://schemas.microsoft.com/office/drawing/2014/main" id="{24E163CA-F3D9-0A9A-82AA-6AA9262ED5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7600" y="835480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4388"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2" grpId="0"/>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E1127"/>
        </a:solidFill>
        <a:effectLst/>
      </p:bgPr>
    </p:bg>
    <p:spTree>
      <p:nvGrpSpPr>
        <p:cNvPr id="1" name=""/>
        <p:cNvGrpSpPr/>
        <p:nvPr/>
      </p:nvGrpSpPr>
      <p:grpSpPr>
        <a:xfrm>
          <a:off x="0" y="0"/>
          <a:ext cx="0" cy="0"/>
          <a:chOff x="0" y="0"/>
          <a:chExt cx="0" cy="0"/>
        </a:xfrm>
      </p:grpSpPr>
      <p:sp>
        <p:nvSpPr>
          <p:cNvPr id="2" name="Freeform 2"/>
          <p:cNvSpPr/>
          <p:nvPr/>
        </p:nvSpPr>
        <p:spPr>
          <a:xfrm>
            <a:off x="-570803" y="-7200900"/>
            <a:ext cx="19858416" cy="26758039"/>
          </a:xfrm>
          <a:custGeom>
            <a:avLst/>
            <a:gdLst/>
            <a:ahLst/>
            <a:cxnLst/>
            <a:rect l="l" t="t" r="r" b="b"/>
            <a:pathLst>
              <a:path w="19858416" h="26758039">
                <a:moveTo>
                  <a:pt x="0" y="0"/>
                </a:moveTo>
                <a:lnTo>
                  <a:pt x="19858416" y="0"/>
                </a:lnTo>
                <a:lnTo>
                  <a:pt x="19858416" y="26758039"/>
                </a:lnTo>
                <a:lnTo>
                  <a:pt x="0" y="26758039"/>
                </a:lnTo>
                <a:lnTo>
                  <a:pt x="0" y="0"/>
                </a:lnTo>
                <a:close/>
              </a:path>
            </a:pathLst>
          </a:custGeom>
          <a:blipFill>
            <a:blip r:embed="rId5"/>
            <a:stretch>
              <a:fillRect l="-718" t="-3106" b="-3106"/>
            </a:stretch>
          </a:blipFill>
        </p:spPr>
        <p:txBody>
          <a:bodyPr/>
          <a:lstStyle/>
          <a:p>
            <a:endParaRPr lang="en-GB"/>
          </a:p>
        </p:txBody>
      </p:sp>
      <p:sp>
        <p:nvSpPr>
          <p:cNvPr id="3" name="TextBox 3"/>
          <p:cNvSpPr txBox="1"/>
          <p:nvPr/>
        </p:nvSpPr>
        <p:spPr>
          <a:xfrm>
            <a:off x="1659077" y="1662582"/>
            <a:ext cx="14969846" cy="2162515"/>
          </a:xfrm>
          <a:prstGeom prst="rect">
            <a:avLst/>
          </a:prstGeom>
        </p:spPr>
        <p:txBody>
          <a:bodyPr lIns="0" tIns="0" rIns="0" bIns="0" rtlCol="0" anchor="t">
            <a:spAutoFit/>
          </a:bodyPr>
          <a:lstStyle/>
          <a:p>
            <a:pPr marL="0" lvl="0" indent="0" algn="ctr" rtl="1">
              <a:lnSpc>
                <a:spcPts val="5715"/>
              </a:lnSpc>
            </a:pPr>
            <a:r>
              <a:rPr lang="ar-SA" sz="4500" dirty="0" err="1">
                <a:solidFill>
                  <a:srgbClr val="FFFFFF"/>
                </a:solidFill>
                <a:ea typeface="Calibri (MS) Bold"/>
                <a:cs typeface="Calibri (MS) Bold"/>
              </a:rPr>
              <a:t>فَٱلَّذِينَ</a:t>
            </a:r>
            <a:r>
              <a:rPr lang="ar-SA" sz="4500" dirty="0">
                <a:solidFill>
                  <a:srgbClr val="FFFFFF"/>
                </a:solidFill>
                <a:ea typeface="Calibri (MS) Bold"/>
                <a:cs typeface="Calibri (MS) Bold"/>
              </a:rPr>
              <a:t> كَفَرُوا۟ قُطِّعَتْ لَهُمْ ثِيَابٌ مِّن نَّارٍ يُصَبُّ مِن فَوْقِ رُءُوسِهِمُ </a:t>
            </a:r>
            <a:r>
              <a:rPr lang="ar-SA" sz="4500" dirty="0" err="1">
                <a:solidFill>
                  <a:srgbClr val="FFFFFF"/>
                </a:solidFill>
                <a:ea typeface="Calibri (MS) Bold"/>
                <a:cs typeface="Calibri (MS) Bold"/>
              </a:rPr>
              <a:t>ٱلْحَمِيمُ</a:t>
            </a:r>
            <a:r>
              <a:rPr lang="ar-SA" sz="4500" dirty="0">
                <a:solidFill>
                  <a:srgbClr val="FFFFFF"/>
                </a:solidFill>
                <a:ea typeface="Calibri (MS) Bold"/>
                <a:cs typeface="Calibri (MS) Bold"/>
              </a:rPr>
              <a:t> ‎﴿١٩﴾‏ يُصْهَرُ </a:t>
            </a:r>
            <a:r>
              <a:rPr lang="ar-SA" sz="4500" dirty="0" err="1">
                <a:solidFill>
                  <a:srgbClr val="FFFFFF"/>
                </a:solidFill>
                <a:ea typeface="Calibri (MS) Bold"/>
                <a:cs typeface="Calibri (MS) Bold"/>
              </a:rPr>
              <a:t>بِهِۦ</a:t>
            </a:r>
            <a:r>
              <a:rPr lang="ar-SA" sz="4500" dirty="0">
                <a:solidFill>
                  <a:srgbClr val="FFFFFF"/>
                </a:solidFill>
                <a:ea typeface="Calibri (MS) Bold"/>
                <a:cs typeface="Calibri (MS) Bold"/>
              </a:rPr>
              <a:t> مَا </a:t>
            </a:r>
            <a:r>
              <a:rPr lang="ar-SA" sz="4500" dirty="0" err="1">
                <a:solidFill>
                  <a:srgbClr val="FFFFFF"/>
                </a:solidFill>
                <a:ea typeface="Calibri (MS) Bold"/>
                <a:cs typeface="Calibri (MS) Bold"/>
              </a:rPr>
              <a:t>فِى</a:t>
            </a:r>
            <a:r>
              <a:rPr lang="ar-SA" sz="4500" dirty="0">
                <a:solidFill>
                  <a:srgbClr val="FFFFFF"/>
                </a:solidFill>
                <a:ea typeface="Calibri (MS) Bold"/>
                <a:cs typeface="Calibri (MS) Bold"/>
              </a:rPr>
              <a:t> بُطُونِهِمْ </a:t>
            </a:r>
            <a:r>
              <a:rPr lang="ar-SA" sz="4500" dirty="0" err="1">
                <a:solidFill>
                  <a:srgbClr val="FFFFFF"/>
                </a:solidFill>
                <a:ea typeface="Calibri (MS) Bold"/>
                <a:cs typeface="Calibri (MS) Bold"/>
              </a:rPr>
              <a:t>وَٱلْجُلُودُ</a:t>
            </a:r>
            <a:r>
              <a:rPr lang="ar-SA" sz="4500" dirty="0">
                <a:solidFill>
                  <a:srgbClr val="FFFFFF"/>
                </a:solidFill>
                <a:ea typeface="Calibri (MS) Bold"/>
                <a:cs typeface="Calibri (MS) Bold"/>
              </a:rPr>
              <a:t> ‎﴿٢٠﴾‏ وَلَهُم مَّقَـٰمِعُ مِنْ حَدِيدٍ ‎﴿٢١﴾‏ </a:t>
            </a:r>
            <a:r>
              <a:rPr lang="ar-SA" sz="4500" dirty="0" err="1">
                <a:solidFill>
                  <a:srgbClr val="FFFFFF"/>
                </a:solidFill>
                <a:ea typeface="Calibri (MS) Bold"/>
                <a:cs typeface="Calibri (MS) Bold"/>
              </a:rPr>
              <a:t>كُلَّمَآ</a:t>
            </a:r>
            <a:r>
              <a:rPr lang="ar-SA" sz="4500" dirty="0">
                <a:solidFill>
                  <a:srgbClr val="FFFFFF"/>
                </a:solidFill>
                <a:ea typeface="Calibri (MS) Bold"/>
                <a:cs typeface="Calibri (MS) Bold"/>
              </a:rPr>
              <a:t> </a:t>
            </a:r>
            <a:r>
              <a:rPr lang="ar-SA" sz="4500" dirty="0" err="1">
                <a:solidFill>
                  <a:srgbClr val="FFFFFF"/>
                </a:solidFill>
                <a:ea typeface="Calibri (MS) Bold"/>
                <a:cs typeface="Calibri (MS) Bold"/>
              </a:rPr>
              <a:t>أَرَادُوٓا</a:t>
            </a:r>
            <a:r>
              <a:rPr lang="ar-SA" sz="4500" dirty="0">
                <a:solidFill>
                  <a:srgbClr val="FFFFFF"/>
                </a:solidFill>
                <a:ea typeface="Calibri (MS) Bold"/>
                <a:cs typeface="Calibri (MS) Bold"/>
              </a:rPr>
              <a:t>۟ أَن يَخْرُجُوا۟ مِنْهَا مِنْ غَمٍّ أُعِيدُوا۟ فِيهَا وَذُوقُوا۟ عَذَابَ </a:t>
            </a:r>
            <a:r>
              <a:rPr lang="ar-SA" sz="4500" dirty="0" err="1">
                <a:solidFill>
                  <a:srgbClr val="FFFFFF"/>
                </a:solidFill>
                <a:ea typeface="Calibri (MS) Bold"/>
                <a:cs typeface="Calibri (MS) Bold"/>
              </a:rPr>
              <a:t>ٱلْحَرِيقِ</a:t>
            </a:r>
            <a:r>
              <a:rPr lang="ar-SA" sz="4500" dirty="0">
                <a:solidFill>
                  <a:srgbClr val="FFFFFF"/>
                </a:solidFill>
                <a:ea typeface="Calibri (MS) Bold"/>
                <a:cs typeface="Calibri (MS) Bold"/>
              </a:rPr>
              <a:t> ‎﴿٢٢﴾</a:t>
            </a:r>
          </a:p>
        </p:txBody>
      </p:sp>
      <p:sp>
        <p:nvSpPr>
          <p:cNvPr id="4" name="TextBox 4"/>
          <p:cNvSpPr txBox="1"/>
          <p:nvPr/>
        </p:nvSpPr>
        <p:spPr>
          <a:xfrm>
            <a:off x="1028700" y="4376268"/>
            <a:ext cx="16230600" cy="3616375"/>
          </a:xfrm>
          <a:prstGeom prst="rect">
            <a:avLst/>
          </a:prstGeom>
        </p:spPr>
        <p:txBody>
          <a:bodyPr lIns="0" tIns="0" rIns="0" bIns="0" rtlCol="0" anchor="t">
            <a:spAutoFit/>
          </a:bodyPr>
          <a:lstStyle/>
          <a:p>
            <a:pPr algn="ctr">
              <a:lnSpc>
                <a:spcPts val="4200"/>
              </a:lnSpc>
            </a:pPr>
            <a:r>
              <a:rPr lang="en-US" sz="3500" dirty="0">
                <a:solidFill>
                  <a:srgbClr val="FFFFFF"/>
                </a:solidFill>
                <a:latin typeface="Georgia Pro Bold"/>
              </a:rPr>
              <a:t>…As for the disbelievers, garments of Fire will be tailored for them and boiling water will be poured over their heads, whereby everything in their bellies, as well as the skins,                            . And awaiting them are hooked rods of iron. Whenever they try to escape from Hell—out of anguish—they will be forced back into it, (and will be told), ‘Taste the torment of burning!’ </a:t>
            </a:r>
          </a:p>
          <a:p>
            <a:pPr marL="0" lvl="0" indent="0" algn="ctr">
              <a:lnSpc>
                <a:spcPts val="3000"/>
              </a:lnSpc>
              <a:spcBef>
                <a:spcPct val="0"/>
              </a:spcBef>
            </a:pPr>
            <a:r>
              <a:rPr lang="en-US" sz="2500" dirty="0">
                <a:solidFill>
                  <a:srgbClr val="FFFFFF"/>
                </a:solidFill>
                <a:latin typeface="Georgia Pro Bold"/>
              </a:rPr>
              <a:t>(22:19-22)</a:t>
            </a:r>
          </a:p>
        </p:txBody>
      </p:sp>
      <p:sp>
        <p:nvSpPr>
          <p:cNvPr id="5" name="TextBox 5"/>
          <p:cNvSpPr txBox="1"/>
          <p:nvPr/>
        </p:nvSpPr>
        <p:spPr>
          <a:xfrm>
            <a:off x="8678131" y="5324929"/>
            <a:ext cx="4472456" cy="695325"/>
          </a:xfrm>
          <a:prstGeom prst="rect">
            <a:avLst/>
          </a:prstGeom>
        </p:spPr>
        <p:txBody>
          <a:bodyPr lIns="0" tIns="0" rIns="0" bIns="0" rtlCol="0" anchor="t">
            <a:spAutoFit/>
          </a:bodyPr>
          <a:lstStyle/>
          <a:p>
            <a:pPr marL="0" lvl="0" indent="0" algn="l">
              <a:lnSpc>
                <a:spcPts val="5400"/>
              </a:lnSpc>
              <a:spcBef>
                <a:spcPct val="0"/>
              </a:spcBef>
            </a:pPr>
            <a:r>
              <a:rPr lang="en-US" sz="4500" dirty="0">
                <a:solidFill>
                  <a:srgbClr val="F8AA11"/>
                </a:solidFill>
                <a:latin typeface="Linotype Feltpen Medium"/>
              </a:rPr>
              <a:t>will be melted </a:t>
            </a:r>
          </a:p>
        </p:txBody>
      </p:sp>
      <p:grpSp>
        <p:nvGrpSpPr>
          <p:cNvPr id="6" name="Group 6"/>
          <p:cNvGrpSpPr/>
          <p:nvPr/>
        </p:nvGrpSpPr>
        <p:grpSpPr>
          <a:xfrm>
            <a:off x="8587552" y="5811877"/>
            <a:ext cx="3158526" cy="303626"/>
            <a:chOff x="0" y="0"/>
            <a:chExt cx="2369733" cy="227800"/>
          </a:xfrm>
        </p:grpSpPr>
        <p:sp>
          <p:nvSpPr>
            <p:cNvPr id="7" name="Freeform 7"/>
            <p:cNvSpPr/>
            <p:nvPr/>
          </p:nvSpPr>
          <p:spPr>
            <a:xfrm>
              <a:off x="42394" y="49133"/>
              <a:ext cx="2286031" cy="136978"/>
            </a:xfrm>
            <a:custGeom>
              <a:avLst/>
              <a:gdLst/>
              <a:ahLst/>
              <a:cxnLst/>
              <a:rect l="l" t="t" r="r" b="b"/>
              <a:pathLst>
                <a:path w="2286031" h="136978">
                  <a:moveTo>
                    <a:pt x="28263" y="37223"/>
                  </a:moveTo>
                  <a:cubicBezTo>
                    <a:pt x="1315311" y="40200"/>
                    <a:pt x="1416405" y="22334"/>
                    <a:pt x="1562067" y="16378"/>
                  </a:cubicBezTo>
                  <a:cubicBezTo>
                    <a:pt x="1718600" y="10423"/>
                    <a:pt x="1918614" y="5956"/>
                    <a:pt x="2047971" y="10423"/>
                  </a:cubicBezTo>
                  <a:cubicBezTo>
                    <a:pt x="2134934" y="13400"/>
                    <a:pt x="2233854" y="0"/>
                    <a:pt x="2265378" y="29778"/>
                  </a:cubicBezTo>
                  <a:cubicBezTo>
                    <a:pt x="2279509" y="43178"/>
                    <a:pt x="2284944" y="67001"/>
                    <a:pt x="2283857" y="81889"/>
                  </a:cubicBezTo>
                  <a:cubicBezTo>
                    <a:pt x="2282770" y="95289"/>
                    <a:pt x="2271900" y="111667"/>
                    <a:pt x="2262116" y="116134"/>
                  </a:cubicBezTo>
                  <a:cubicBezTo>
                    <a:pt x="2251246" y="120601"/>
                    <a:pt x="2229506" y="113156"/>
                    <a:pt x="2221896" y="101245"/>
                  </a:cubicBezTo>
                  <a:cubicBezTo>
                    <a:pt x="2215374" y="90823"/>
                    <a:pt x="2212113" y="68489"/>
                    <a:pt x="2216461" y="56578"/>
                  </a:cubicBezTo>
                  <a:cubicBezTo>
                    <a:pt x="2220810" y="43178"/>
                    <a:pt x="2240376" y="25312"/>
                    <a:pt x="2251246" y="25312"/>
                  </a:cubicBezTo>
                  <a:cubicBezTo>
                    <a:pt x="2261030" y="25312"/>
                    <a:pt x="2274074" y="37223"/>
                    <a:pt x="2279509" y="47645"/>
                  </a:cubicBezTo>
                  <a:cubicBezTo>
                    <a:pt x="2283857" y="56578"/>
                    <a:pt x="2286032" y="67001"/>
                    <a:pt x="2283857" y="77423"/>
                  </a:cubicBezTo>
                  <a:cubicBezTo>
                    <a:pt x="2280596" y="90823"/>
                    <a:pt x="2271900" y="111667"/>
                    <a:pt x="2255594" y="119112"/>
                  </a:cubicBezTo>
                  <a:cubicBezTo>
                    <a:pt x="2219722" y="136978"/>
                    <a:pt x="2120802" y="92312"/>
                    <a:pt x="2045797" y="84867"/>
                  </a:cubicBezTo>
                  <a:cubicBezTo>
                    <a:pt x="1959921" y="75934"/>
                    <a:pt x="1900135" y="75934"/>
                    <a:pt x="1768604" y="75934"/>
                  </a:cubicBezTo>
                  <a:cubicBezTo>
                    <a:pt x="1450103" y="74445"/>
                    <a:pt x="352199" y="117623"/>
                    <a:pt x="126096" y="113156"/>
                  </a:cubicBezTo>
                  <a:cubicBezTo>
                    <a:pt x="67396" y="111667"/>
                    <a:pt x="33698" y="122090"/>
                    <a:pt x="15219" y="105712"/>
                  </a:cubicBezTo>
                  <a:cubicBezTo>
                    <a:pt x="5435" y="96778"/>
                    <a:pt x="0" y="78912"/>
                    <a:pt x="1087" y="68489"/>
                  </a:cubicBezTo>
                  <a:cubicBezTo>
                    <a:pt x="3261" y="56578"/>
                    <a:pt x="28263" y="37223"/>
                    <a:pt x="28263" y="37223"/>
                  </a:cubicBezTo>
                </a:path>
              </a:pathLst>
            </a:custGeom>
            <a:solidFill>
              <a:srgbClr val="FFFFFF"/>
            </a:solidFill>
            <a:ln cap="sq">
              <a:noFill/>
              <a:prstDash val="solid"/>
              <a:miter/>
            </a:ln>
          </p:spPr>
          <p:txBody>
            <a:bodyPr/>
            <a:lstStyle/>
            <a:p>
              <a:endParaRPr lang="en-GB"/>
            </a:p>
          </p:txBody>
        </p:sp>
      </p:grpSp>
      <p:grpSp>
        <p:nvGrpSpPr>
          <p:cNvPr id="8" name="Group 8"/>
          <p:cNvGrpSpPr/>
          <p:nvPr/>
        </p:nvGrpSpPr>
        <p:grpSpPr>
          <a:xfrm>
            <a:off x="0" y="8900280"/>
            <a:ext cx="18288000" cy="716040"/>
            <a:chOff x="0" y="0"/>
            <a:chExt cx="4816593" cy="188587"/>
          </a:xfrm>
        </p:grpSpPr>
        <p:sp>
          <p:nvSpPr>
            <p:cNvPr id="9" name="Freeform 9"/>
            <p:cNvSpPr/>
            <p:nvPr/>
          </p:nvSpPr>
          <p:spPr>
            <a:xfrm>
              <a:off x="0" y="0"/>
              <a:ext cx="4816592" cy="188587"/>
            </a:xfrm>
            <a:custGeom>
              <a:avLst/>
              <a:gdLst/>
              <a:ahLst/>
              <a:cxnLst/>
              <a:rect l="l" t="t" r="r" b="b"/>
              <a:pathLst>
                <a:path w="4816592" h="188587">
                  <a:moveTo>
                    <a:pt x="0" y="0"/>
                  </a:moveTo>
                  <a:lnTo>
                    <a:pt x="4816592" y="0"/>
                  </a:lnTo>
                  <a:lnTo>
                    <a:pt x="4816592" y="188587"/>
                  </a:lnTo>
                  <a:lnTo>
                    <a:pt x="0" y="188587"/>
                  </a:lnTo>
                  <a:close/>
                </a:path>
              </a:pathLst>
            </a:custGeom>
            <a:solidFill>
              <a:srgbClr val="F8AA11"/>
            </a:solidFill>
          </p:spPr>
          <p:txBody>
            <a:bodyPr/>
            <a:lstStyle/>
            <a:p>
              <a:endParaRPr lang="en-GB"/>
            </a:p>
          </p:txBody>
        </p:sp>
        <p:sp>
          <p:nvSpPr>
            <p:cNvPr id="10" name="TextBox 10"/>
            <p:cNvSpPr txBox="1"/>
            <p:nvPr/>
          </p:nvSpPr>
          <p:spPr>
            <a:xfrm>
              <a:off x="0" y="9525"/>
              <a:ext cx="4816593" cy="179062"/>
            </a:xfrm>
            <a:prstGeom prst="rect">
              <a:avLst/>
            </a:prstGeom>
          </p:spPr>
          <p:txBody>
            <a:bodyPr lIns="50800" tIns="50800" rIns="50800" bIns="50800" rtlCol="0" anchor="ctr"/>
            <a:lstStyle/>
            <a:p>
              <a:pPr algn="ctr">
                <a:lnSpc>
                  <a:spcPts val="2414"/>
                </a:lnSpc>
              </a:pPr>
              <a:endParaRPr/>
            </a:p>
          </p:txBody>
        </p:sp>
      </p:grpSp>
      <p:sp>
        <p:nvSpPr>
          <p:cNvPr id="11" name="TextBox 11"/>
          <p:cNvSpPr txBox="1"/>
          <p:nvPr/>
        </p:nvSpPr>
        <p:spPr>
          <a:xfrm>
            <a:off x="2084115" y="9043988"/>
            <a:ext cx="14119771" cy="409575"/>
          </a:xfrm>
          <a:prstGeom prst="rect">
            <a:avLst/>
          </a:prstGeom>
        </p:spPr>
        <p:txBody>
          <a:bodyPr lIns="0" tIns="0" rIns="0" bIns="0" rtlCol="0" anchor="t">
            <a:spAutoFit/>
          </a:bodyPr>
          <a:lstStyle/>
          <a:p>
            <a:pPr algn="ctr">
              <a:lnSpc>
                <a:spcPts val="3120"/>
              </a:lnSpc>
              <a:spcBef>
                <a:spcPct val="0"/>
              </a:spcBef>
            </a:pPr>
            <a:r>
              <a:rPr lang="en-US" sz="2600" dirty="0">
                <a:solidFill>
                  <a:srgbClr val="000000"/>
                </a:solidFill>
                <a:latin typeface="Georgia Pro Bold"/>
              </a:rPr>
              <a:t>“We are not equal. Our dead go to Paradise, and your dead go to Hell.” - </a:t>
            </a:r>
            <a:r>
              <a:rPr lang="en-US" sz="2600" dirty="0" err="1">
                <a:solidFill>
                  <a:srgbClr val="000000"/>
                </a:solidFill>
                <a:latin typeface="Georgia Pro Bold"/>
              </a:rPr>
              <a:t>ʿUmar</a:t>
            </a:r>
            <a:r>
              <a:rPr lang="en-US" sz="2600" dirty="0">
                <a:solidFill>
                  <a:srgbClr val="000000"/>
                </a:solidFill>
                <a:latin typeface="Georgia Pro Bold"/>
              </a:rPr>
              <a:t> (</a:t>
            </a:r>
            <a:r>
              <a:rPr lang="en-US" sz="2600" dirty="0" err="1">
                <a:solidFill>
                  <a:srgbClr val="000000"/>
                </a:solidFill>
                <a:latin typeface="Georgia Pro Bold"/>
              </a:rPr>
              <a:t>ra</a:t>
            </a:r>
            <a:r>
              <a:rPr lang="en-US" sz="2600" dirty="0">
                <a:solidFill>
                  <a:srgbClr val="000000"/>
                </a:solidFill>
                <a:latin typeface="Georgia Pro Bold"/>
              </a:rPr>
              <a:t>)</a:t>
            </a:r>
          </a:p>
        </p:txBody>
      </p:sp>
      <p:sp>
        <p:nvSpPr>
          <p:cNvPr id="12" name="TextBox 12"/>
          <p:cNvSpPr txBox="1"/>
          <p:nvPr/>
        </p:nvSpPr>
        <p:spPr>
          <a:xfrm>
            <a:off x="1038225" y="788093"/>
            <a:ext cx="6628061" cy="240607"/>
          </a:xfrm>
          <a:prstGeom prst="rect">
            <a:avLst/>
          </a:prstGeom>
        </p:spPr>
        <p:txBody>
          <a:bodyPr lIns="0" tIns="0" rIns="0" bIns="0" rtlCol="0" anchor="t">
            <a:spAutoFit/>
          </a:bodyPr>
          <a:lstStyle/>
          <a:p>
            <a:pPr>
              <a:lnSpc>
                <a:spcPts val="1864"/>
              </a:lnSpc>
              <a:spcBef>
                <a:spcPct val="0"/>
              </a:spcBef>
            </a:pPr>
            <a:r>
              <a:rPr lang="en-US" sz="1695" spc="50">
                <a:solidFill>
                  <a:srgbClr val="FFFFFF">
                    <a:alpha val="26667"/>
                  </a:srgbClr>
                </a:solidFill>
                <a:latin typeface="Arial Nova Condensed Bold"/>
              </a:rPr>
              <a:t>“WHY IS ALLAH ALLOWING THIS TO HAPPEN TO THE PALESTINIANS?”</a:t>
            </a:r>
          </a:p>
        </p:txBody>
      </p:sp>
      <p:pic>
        <p:nvPicPr>
          <p:cNvPr id="13" name="022_1Znnn3Ec.mp3">
            <a:hlinkClick r:id="" action="ppaction://media"/>
            <a:extLst>
              <a:ext uri="{FF2B5EF4-FFF2-40B4-BE49-F238E27FC236}">
                <a16:creationId xmlns:a16="http://schemas.microsoft.com/office/drawing/2014/main" id="{AB94FEB4-1814-383D-C252-B442BB2E9D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7598" y="803370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45844"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3"/>
                </p:tgtEl>
              </p:cMediaNode>
            </p:audio>
          </p:childTnLst>
        </p:cTn>
      </p:par>
    </p:tnLst>
    <p:bldLst>
      <p:bldP spid="3" grpId="0"/>
      <p:bldP spid="4" grpId="0"/>
      <p:bldP spid="5"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97299" y="2771775"/>
            <a:ext cx="7693401" cy="4733925"/>
          </a:xfrm>
          <a:prstGeom prst="rect">
            <a:avLst/>
          </a:prstGeom>
        </p:spPr>
        <p:txBody>
          <a:bodyPr lIns="0" tIns="0" rIns="0" bIns="0" rtlCol="0" anchor="t">
            <a:spAutoFit/>
          </a:bodyPr>
          <a:lstStyle/>
          <a:p>
            <a:pPr marL="0" lvl="0" indent="0">
              <a:lnSpc>
                <a:spcPts val="9360"/>
              </a:lnSpc>
              <a:spcBef>
                <a:spcPct val="0"/>
              </a:spcBef>
            </a:pPr>
            <a:r>
              <a:rPr lang="en-US" sz="7800">
                <a:solidFill>
                  <a:srgbClr val="000000"/>
                </a:solidFill>
                <a:latin typeface="Georgia Pro Bold"/>
              </a:rPr>
              <a:t>Part II: What lessons can we      </a:t>
            </a:r>
            <a:r>
              <a:rPr lang="en-US" sz="7800">
                <a:solidFill>
                  <a:srgbClr val="FFFFFF"/>
                </a:solidFill>
                <a:latin typeface="Georgia Pro Bold"/>
              </a:rPr>
              <a:t>learn</a:t>
            </a:r>
            <a:r>
              <a:rPr lang="en-US" sz="7800">
                <a:solidFill>
                  <a:srgbClr val="000000"/>
                </a:solidFill>
                <a:latin typeface="Georgia Pro Bold"/>
              </a:rPr>
              <a:t>from the Palestinians?</a:t>
            </a:r>
          </a:p>
        </p:txBody>
      </p:sp>
      <p:sp>
        <p:nvSpPr>
          <p:cNvPr id="3" name="TextBox 3"/>
          <p:cNvSpPr txBox="1"/>
          <p:nvPr/>
        </p:nvSpPr>
        <p:spPr>
          <a:xfrm>
            <a:off x="5297299" y="4959877"/>
            <a:ext cx="2663498"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37A3D"/>
                </a:solidFill>
                <a:latin typeface="Linotype Feltpen Medium"/>
              </a:rPr>
              <a:t>learn</a:t>
            </a:r>
          </a:p>
        </p:txBody>
      </p:sp>
      <p:grpSp>
        <p:nvGrpSpPr>
          <p:cNvPr id="4" name="Group 4"/>
          <p:cNvGrpSpPr/>
          <p:nvPr/>
        </p:nvGrpSpPr>
        <p:grpSpPr>
          <a:xfrm>
            <a:off x="5297299" y="6156192"/>
            <a:ext cx="2526409" cy="251485"/>
            <a:chOff x="0" y="0"/>
            <a:chExt cx="2369733" cy="235889"/>
          </a:xfrm>
        </p:grpSpPr>
        <p:sp>
          <p:nvSpPr>
            <p:cNvPr id="5" name="Freeform 5"/>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000000"/>
            </a:solidFill>
            <a:ln cap="sq">
              <a:noFill/>
              <a:prstDash val="solid"/>
              <a:miter/>
            </a:ln>
          </p:spPr>
          <p:txBody>
            <a:bodyPr/>
            <a:lstStyle/>
            <a:p>
              <a:endParaRPr lang="en-GB"/>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76202" y="0"/>
            <a:ext cx="6767798" cy="6472429"/>
            <a:chOff x="0" y="0"/>
            <a:chExt cx="9023731" cy="8629905"/>
          </a:xfrm>
        </p:grpSpPr>
        <p:pic>
          <p:nvPicPr>
            <p:cNvPr id="3" name="Picture 3"/>
            <p:cNvPicPr>
              <a:picLocks noChangeAspect="1"/>
            </p:cNvPicPr>
            <p:nvPr/>
          </p:nvPicPr>
          <p:blipFill>
            <a:blip r:embed="rId3"/>
            <a:srcRect l="15145" r="15145"/>
            <a:stretch>
              <a:fillRect/>
            </a:stretch>
          </p:blipFill>
          <p:spPr>
            <a:xfrm>
              <a:off x="0" y="0"/>
              <a:ext cx="9023731" cy="8629905"/>
            </a:xfrm>
            <a:prstGeom prst="rect">
              <a:avLst/>
            </a:prstGeom>
          </p:spPr>
        </p:pic>
      </p:grpSp>
      <p:grpSp>
        <p:nvGrpSpPr>
          <p:cNvPr id="4" name="Group 4"/>
          <p:cNvGrpSpPr/>
          <p:nvPr/>
        </p:nvGrpSpPr>
        <p:grpSpPr>
          <a:xfrm>
            <a:off x="4896094" y="6301188"/>
            <a:ext cx="4257431" cy="3985812"/>
            <a:chOff x="0" y="0"/>
            <a:chExt cx="2131619" cy="1995624"/>
          </a:xfrm>
        </p:grpSpPr>
        <p:sp>
          <p:nvSpPr>
            <p:cNvPr id="5" name="Freeform 5"/>
            <p:cNvSpPr/>
            <p:nvPr/>
          </p:nvSpPr>
          <p:spPr>
            <a:xfrm>
              <a:off x="0" y="0"/>
              <a:ext cx="2131619" cy="1995624"/>
            </a:xfrm>
            <a:custGeom>
              <a:avLst/>
              <a:gdLst/>
              <a:ahLst/>
              <a:cxnLst/>
              <a:rect l="l" t="t" r="r" b="b"/>
              <a:pathLst>
                <a:path w="2131619" h="1995624">
                  <a:moveTo>
                    <a:pt x="0" y="0"/>
                  </a:moveTo>
                  <a:lnTo>
                    <a:pt x="2131619" y="0"/>
                  </a:lnTo>
                  <a:lnTo>
                    <a:pt x="2131619" y="1995624"/>
                  </a:lnTo>
                  <a:lnTo>
                    <a:pt x="0" y="1995624"/>
                  </a:lnTo>
                  <a:close/>
                </a:path>
              </a:pathLst>
            </a:custGeom>
            <a:solidFill>
              <a:srgbClr val="CE1127"/>
            </a:solidFill>
          </p:spPr>
          <p:txBody>
            <a:bodyPr/>
            <a:lstStyle/>
            <a:p>
              <a:endParaRPr lang="en-GB"/>
            </a:p>
          </p:txBody>
        </p:sp>
        <p:sp>
          <p:nvSpPr>
            <p:cNvPr id="6" name="TextBox 6"/>
            <p:cNvSpPr txBox="1"/>
            <p:nvPr/>
          </p:nvSpPr>
          <p:spPr>
            <a:xfrm>
              <a:off x="0" y="-38100"/>
              <a:ext cx="2131619" cy="2033724"/>
            </a:xfrm>
            <a:prstGeom prst="rect">
              <a:avLst/>
            </a:prstGeom>
          </p:spPr>
          <p:txBody>
            <a:bodyPr lIns="50800" tIns="50800" rIns="50800" bIns="50800" rtlCol="0" anchor="ctr"/>
            <a:lstStyle/>
            <a:p>
              <a:pPr algn="ctr">
                <a:lnSpc>
                  <a:spcPts val="2800"/>
                </a:lnSpc>
              </a:pPr>
              <a:endParaRPr/>
            </a:p>
          </p:txBody>
        </p:sp>
      </p:grpSp>
      <p:grpSp>
        <p:nvGrpSpPr>
          <p:cNvPr id="7" name="Group 7"/>
          <p:cNvGrpSpPr/>
          <p:nvPr/>
        </p:nvGrpSpPr>
        <p:grpSpPr>
          <a:xfrm>
            <a:off x="-19647" y="-207776"/>
            <a:ext cx="2400897" cy="6680204"/>
            <a:chOff x="0" y="0"/>
            <a:chExt cx="632335" cy="1759395"/>
          </a:xfrm>
        </p:grpSpPr>
        <p:sp>
          <p:nvSpPr>
            <p:cNvPr id="8" name="Freeform 8"/>
            <p:cNvSpPr/>
            <p:nvPr/>
          </p:nvSpPr>
          <p:spPr>
            <a:xfrm>
              <a:off x="0" y="0"/>
              <a:ext cx="632335" cy="1759395"/>
            </a:xfrm>
            <a:custGeom>
              <a:avLst/>
              <a:gdLst/>
              <a:ahLst/>
              <a:cxnLst/>
              <a:rect l="l" t="t" r="r" b="b"/>
              <a:pathLst>
                <a:path w="632335" h="1759395">
                  <a:moveTo>
                    <a:pt x="0" y="0"/>
                  </a:moveTo>
                  <a:lnTo>
                    <a:pt x="632335" y="0"/>
                  </a:lnTo>
                  <a:lnTo>
                    <a:pt x="632335" y="1759395"/>
                  </a:lnTo>
                  <a:lnTo>
                    <a:pt x="0" y="1759395"/>
                  </a:lnTo>
                  <a:close/>
                </a:path>
              </a:pathLst>
            </a:custGeom>
            <a:solidFill>
              <a:srgbClr val="000000"/>
            </a:solidFill>
          </p:spPr>
          <p:txBody>
            <a:bodyPr/>
            <a:lstStyle/>
            <a:p>
              <a:endParaRPr lang="en-GB"/>
            </a:p>
          </p:txBody>
        </p:sp>
        <p:sp>
          <p:nvSpPr>
            <p:cNvPr id="9" name="TextBox 9"/>
            <p:cNvSpPr txBox="1"/>
            <p:nvPr/>
          </p:nvSpPr>
          <p:spPr>
            <a:xfrm>
              <a:off x="0" y="-38100"/>
              <a:ext cx="632335" cy="1797495"/>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9647" y="6301188"/>
            <a:ext cx="6136739" cy="4091159"/>
          </a:xfrm>
          <a:custGeom>
            <a:avLst/>
            <a:gdLst/>
            <a:ahLst/>
            <a:cxnLst/>
            <a:rect l="l" t="t" r="r" b="b"/>
            <a:pathLst>
              <a:path w="6136739" h="4091159">
                <a:moveTo>
                  <a:pt x="0" y="0"/>
                </a:moveTo>
                <a:lnTo>
                  <a:pt x="6136739" y="0"/>
                </a:lnTo>
                <a:lnTo>
                  <a:pt x="6136739" y="4091159"/>
                </a:lnTo>
                <a:lnTo>
                  <a:pt x="0" y="4091159"/>
                </a:lnTo>
                <a:lnTo>
                  <a:pt x="0" y="0"/>
                </a:lnTo>
                <a:close/>
              </a:path>
            </a:pathLst>
          </a:custGeom>
          <a:blipFill>
            <a:blip r:embed="rId4"/>
            <a:stretch>
              <a:fillRect/>
            </a:stretch>
          </a:blipFill>
        </p:spPr>
        <p:txBody>
          <a:bodyPr/>
          <a:lstStyle/>
          <a:p>
            <a:endParaRPr lang="en-GB"/>
          </a:p>
        </p:txBody>
      </p:sp>
      <p:sp>
        <p:nvSpPr>
          <p:cNvPr id="11" name="TextBox 11"/>
          <p:cNvSpPr txBox="1"/>
          <p:nvPr/>
        </p:nvSpPr>
        <p:spPr>
          <a:xfrm>
            <a:off x="10226375" y="3326232"/>
            <a:ext cx="7032925" cy="2371725"/>
          </a:xfrm>
          <a:prstGeom prst="rect">
            <a:avLst/>
          </a:prstGeom>
        </p:spPr>
        <p:txBody>
          <a:bodyPr lIns="0" tIns="0" rIns="0" bIns="0" rtlCol="0" anchor="t">
            <a:spAutoFit/>
          </a:bodyPr>
          <a:lstStyle/>
          <a:p>
            <a:pPr marL="0" lvl="0" indent="0" algn="l">
              <a:lnSpc>
                <a:spcPts val="9360"/>
              </a:lnSpc>
              <a:spcBef>
                <a:spcPct val="0"/>
              </a:spcBef>
            </a:pPr>
            <a:r>
              <a:rPr lang="en-US" sz="7800">
                <a:solidFill>
                  <a:srgbClr val="000000"/>
                </a:solidFill>
                <a:latin typeface="Georgia Pro Bold"/>
              </a:rPr>
              <a:t>How would you  </a:t>
            </a:r>
          </a:p>
        </p:txBody>
      </p:sp>
      <p:sp>
        <p:nvSpPr>
          <p:cNvPr id="12" name="TextBox 12"/>
          <p:cNvSpPr txBox="1"/>
          <p:nvPr/>
        </p:nvSpPr>
        <p:spPr>
          <a:xfrm>
            <a:off x="12297555" y="4307087"/>
            <a:ext cx="4809691"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respond?</a:t>
            </a:r>
          </a:p>
        </p:txBody>
      </p:sp>
      <p:grpSp>
        <p:nvGrpSpPr>
          <p:cNvPr id="13" name="Group 13"/>
          <p:cNvGrpSpPr/>
          <p:nvPr/>
        </p:nvGrpSpPr>
        <p:grpSpPr>
          <a:xfrm>
            <a:off x="12098744" y="5672304"/>
            <a:ext cx="4636159" cy="262444"/>
            <a:chOff x="0" y="0"/>
            <a:chExt cx="3432550" cy="194310"/>
          </a:xfrm>
        </p:grpSpPr>
        <p:sp>
          <p:nvSpPr>
            <p:cNvPr id="14" name="Freeform 14"/>
            <p:cNvSpPr/>
            <p:nvPr/>
          </p:nvSpPr>
          <p:spPr>
            <a:xfrm>
              <a:off x="61408" y="41910"/>
              <a:ext cx="3311309" cy="116840"/>
            </a:xfrm>
            <a:custGeom>
              <a:avLst/>
              <a:gdLst/>
              <a:ahLst/>
              <a:cxnLst/>
              <a:rect l="l" t="t" r="r" b="b"/>
              <a:pathLst>
                <a:path w="3311309" h="116840">
                  <a:moveTo>
                    <a:pt x="40939" y="31750"/>
                  </a:moveTo>
                  <a:cubicBezTo>
                    <a:pt x="1905223" y="34290"/>
                    <a:pt x="2051657" y="19050"/>
                    <a:pt x="2262649" y="13970"/>
                  </a:cubicBezTo>
                  <a:cubicBezTo>
                    <a:pt x="2489386" y="8890"/>
                    <a:pt x="2779106" y="5080"/>
                    <a:pt x="2966479" y="8890"/>
                  </a:cubicBezTo>
                  <a:cubicBezTo>
                    <a:pt x="3092444" y="11430"/>
                    <a:pt x="3235730" y="0"/>
                    <a:pt x="3281392" y="25400"/>
                  </a:cubicBezTo>
                  <a:cubicBezTo>
                    <a:pt x="3301861" y="36830"/>
                    <a:pt x="3309734" y="57150"/>
                    <a:pt x="3308159" y="69850"/>
                  </a:cubicBezTo>
                  <a:cubicBezTo>
                    <a:pt x="3306585" y="81280"/>
                    <a:pt x="3290839" y="95250"/>
                    <a:pt x="3276668" y="99060"/>
                  </a:cubicBezTo>
                  <a:cubicBezTo>
                    <a:pt x="3260922" y="102870"/>
                    <a:pt x="3229431" y="96520"/>
                    <a:pt x="3218409" y="86360"/>
                  </a:cubicBezTo>
                  <a:cubicBezTo>
                    <a:pt x="3208962" y="77470"/>
                    <a:pt x="3204238" y="58420"/>
                    <a:pt x="3210536" y="48260"/>
                  </a:cubicBezTo>
                  <a:cubicBezTo>
                    <a:pt x="3216835" y="36830"/>
                    <a:pt x="3245177" y="21590"/>
                    <a:pt x="3260922" y="21590"/>
                  </a:cubicBezTo>
                  <a:cubicBezTo>
                    <a:pt x="3275093" y="21590"/>
                    <a:pt x="3293988" y="31750"/>
                    <a:pt x="3301861" y="40640"/>
                  </a:cubicBezTo>
                  <a:cubicBezTo>
                    <a:pt x="3308159" y="48260"/>
                    <a:pt x="3311309" y="57150"/>
                    <a:pt x="3308159" y="66040"/>
                  </a:cubicBezTo>
                  <a:cubicBezTo>
                    <a:pt x="3303436" y="77470"/>
                    <a:pt x="3290839" y="95250"/>
                    <a:pt x="3267221" y="101600"/>
                  </a:cubicBezTo>
                  <a:cubicBezTo>
                    <a:pt x="3215260" y="116840"/>
                    <a:pt x="3071975" y="78740"/>
                    <a:pt x="2963330" y="72390"/>
                  </a:cubicBezTo>
                  <a:cubicBezTo>
                    <a:pt x="2838939" y="64770"/>
                    <a:pt x="2752338" y="64770"/>
                    <a:pt x="2561816" y="64770"/>
                  </a:cubicBezTo>
                  <a:cubicBezTo>
                    <a:pt x="2100469" y="63500"/>
                    <a:pt x="510159" y="100330"/>
                    <a:pt x="182649" y="96520"/>
                  </a:cubicBezTo>
                  <a:cubicBezTo>
                    <a:pt x="97623" y="95250"/>
                    <a:pt x="48812" y="104140"/>
                    <a:pt x="22044" y="90170"/>
                  </a:cubicBezTo>
                  <a:cubicBezTo>
                    <a:pt x="7873" y="82550"/>
                    <a:pt x="0" y="67310"/>
                    <a:pt x="1575" y="58420"/>
                  </a:cubicBezTo>
                  <a:cubicBezTo>
                    <a:pt x="4724" y="48260"/>
                    <a:pt x="40939" y="31750"/>
                    <a:pt x="40939" y="31750"/>
                  </a:cubicBezTo>
                </a:path>
              </a:pathLst>
            </a:custGeom>
            <a:solidFill>
              <a:srgbClr val="000000"/>
            </a:solidFill>
            <a:ln cap="sq">
              <a:noFill/>
              <a:prstDash val="solid"/>
              <a:miter/>
            </a:ln>
          </p:spPr>
          <p:txBody>
            <a:bodyPr/>
            <a:lstStyle/>
            <a:p>
              <a:endParaRPr lang="en-GB"/>
            </a:p>
          </p:txBody>
        </p:sp>
      </p:grpSp>
      <p:sp>
        <p:nvSpPr>
          <p:cNvPr id="15" name="Freeform 15"/>
          <p:cNvSpPr/>
          <p:nvPr/>
        </p:nvSpPr>
        <p:spPr>
          <a:xfrm>
            <a:off x="10179618" y="7058623"/>
            <a:ext cx="906703" cy="742363"/>
          </a:xfrm>
          <a:custGeom>
            <a:avLst/>
            <a:gdLst/>
            <a:ahLst/>
            <a:cxnLst/>
            <a:rect l="l" t="t" r="r" b="b"/>
            <a:pathLst>
              <a:path w="906703" h="742363">
                <a:moveTo>
                  <a:pt x="0" y="0"/>
                </a:moveTo>
                <a:lnTo>
                  <a:pt x="906703" y="0"/>
                </a:lnTo>
                <a:lnTo>
                  <a:pt x="906703" y="742363"/>
                </a:lnTo>
                <a:lnTo>
                  <a:pt x="0" y="7423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TextBox 16"/>
          <p:cNvSpPr txBox="1"/>
          <p:nvPr/>
        </p:nvSpPr>
        <p:spPr>
          <a:xfrm>
            <a:off x="11406361" y="6903389"/>
            <a:ext cx="6020924" cy="986155"/>
          </a:xfrm>
          <a:prstGeom prst="rect">
            <a:avLst/>
          </a:prstGeom>
        </p:spPr>
        <p:txBody>
          <a:bodyPr lIns="0" tIns="0" rIns="0" bIns="0" rtlCol="0" anchor="t">
            <a:spAutoFit/>
          </a:bodyPr>
          <a:lstStyle/>
          <a:p>
            <a:pPr>
              <a:lnSpc>
                <a:spcPts val="3919"/>
              </a:lnSpc>
            </a:pPr>
            <a:r>
              <a:rPr lang="en-US" sz="2799">
                <a:solidFill>
                  <a:srgbClr val="000000"/>
                </a:solidFill>
                <a:latin typeface="Georgia Pro Italics"/>
              </a:rPr>
              <a:t>In groups/pairs discuss:</a:t>
            </a:r>
          </a:p>
          <a:p>
            <a:pPr marL="0" lvl="0" indent="0" algn="l">
              <a:lnSpc>
                <a:spcPts val="3919"/>
              </a:lnSpc>
              <a:spcBef>
                <a:spcPct val="0"/>
              </a:spcBef>
            </a:pPr>
            <a:r>
              <a:rPr lang="en-US" sz="2799">
                <a:solidFill>
                  <a:srgbClr val="000000"/>
                </a:solidFill>
                <a:latin typeface="Georgia Pro"/>
              </a:rPr>
              <a:t>What are the Palestinians teaching 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7A3D"/>
        </a:solidFill>
        <a:effectLst/>
      </p:bgPr>
    </p:bg>
    <p:spTree>
      <p:nvGrpSpPr>
        <p:cNvPr id="1" name=""/>
        <p:cNvGrpSpPr/>
        <p:nvPr/>
      </p:nvGrpSpPr>
      <p:grpSpPr>
        <a:xfrm>
          <a:off x="0" y="0"/>
          <a:ext cx="0" cy="0"/>
          <a:chOff x="0" y="0"/>
          <a:chExt cx="0" cy="0"/>
        </a:xfrm>
      </p:grpSpPr>
      <p:sp>
        <p:nvSpPr>
          <p:cNvPr id="2" name="TextBox 2"/>
          <p:cNvSpPr txBox="1"/>
          <p:nvPr/>
        </p:nvSpPr>
        <p:spPr>
          <a:xfrm>
            <a:off x="1893916" y="3362325"/>
            <a:ext cx="14500168" cy="3552825"/>
          </a:xfrm>
          <a:prstGeom prst="rect">
            <a:avLst/>
          </a:prstGeom>
        </p:spPr>
        <p:txBody>
          <a:bodyPr lIns="0" tIns="0" rIns="0" bIns="0" rtlCol="0" anchor="t">
            <a:spAutoFit/>
          </a:bodyPr>
          <a:lstStyle/>
          <a:p>
            <a:pPr marL="0" lvl="0" indent="0">
              <a:lnSpc>
                <a:spcPts val="9360"/>
              </a:lnSpc>
              <a:spcBef>
                <a:spcPct val="0"/>
              </a:spcBef>
            </a:pPr>
            <a:r>
              <a:rPr lang="en-US" sz="7800">
                <a:solidFill>
                  <a:srgbClr val="FFFFFF"/>
                </a:solidFill>
                <a:latin typeface="Georgia Pro Bold"/>
              </a:rPr>
              <a:t>Palestinians are teaching us the true meaning of          , patience, and perseverance.</a:t>
            </a:r>
          </a:p>
        </p:txBody>
      </p:sp>
      <p:sp>
        <p:nvSpPr>
          <p:cNvPr id="3" name="TextBox 3"/>
          <p:cNvSpPr txBox="1"/>
          <p:nvPr/>
        </p:nvSpPr>
        <p:spPr>
          <a:xfrm>
            <a:off x="12050780" y="4400550"/>
            <a:ext cx="2337132"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iman</a:t>
            </a:r>
          </a:p>
        </p:txBody>
      </p:sp>
      <p:grpSp>
        <p:nvGrpSpPr>
          <p:cNvPr id="4" name="Group 4"/>
          <p:cNvGrpSpPr/>
          <p:nvPr/>
        </p:nvGrpSpPr>
        <p:grpSpPr>
          <a:xfrm>
            <a:off x="11956141" y="5634965"/>
            <a:ext cx="2526409" cy="251485"/>
            <a:chOff x="0" y="0"/>
            <a:chExt cx="2369733" cy="235889"/>
          </a:xfrm>
        </p:grpSpPr>
        <p:sp>
          <p:nvSpPr>
            <p:cNvPr id="5" name="Freeform 5"/>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FFFFFF"/>
            </a:solidFill>
            <a:ln cap="sq">
              <a:noFill/>
              <a:prstDash val="solid"/>
              <a:miter/>
            </a:ln>
          </p:spPr>
          <p:txBody>
            <a:bodyPr/>
            <a:lstStyle/>
            <a:p>
              <a:endParaRPr lang="en-GB"/>
            </a:p>
          </p:txBody>
        </p:sp>
      </p:grpSp>
      <p:sp>
        <p:nvSpPr>
          <p:cNvPr id="6" name="TextBox 6"/>
          <p:cNvSpPr txBox="1"/>
          <p:nvPr/>
        </p:nvSpPr>
        <p:spPr>
          <a:xfrm>
            <a:off x="1028700" y="788093"/>
            <a:ext cx="5608886" cy="240607"/>
          </a:xfrm>
          <a:prstGeom prst="rect">
            <a:avLst/>
          </a:prstGeom>
        </p:spPr>
        <p:txBody>
          <a:bodyPr lIns="0" tIns="0" rIns="0" bIns="0" rtlCol="0" anchor="t">
            <a:spAutoFit/>
          </a:bodyPr>
          <a:lstStyle/>
          <a:p>
            <a:pPr marL="0" lvl="0" indent="0">
              <a:lnSpc>
                <a:spcPts val="1864"/>
              </a:lnSpc>
              <a:spcBef>
                <a:spcPct val="0"/>
              </a:spcBef>
            </a:pPr>
            <a:r>
              <a:rPr lang="en-US" sz="1695" u="none" strike="noStrike" spc="50">
                <a:solidFill>
                  <a:srgbClr val="FFFFFF">
                    <a:alpha val="26667"/>
                  </a:srgbClr>
                </a:solidFill>
                <a:latin typeface="Arial Nova Condensed Bold"/>
              </a:rPr>
              <a:t>WHAT LESSONS CAN WE LEARN FROM THE PALESTINIANS?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36313" y="4870561"/>
            <a:ext cx="5176661"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notes</a:t>
            </a:r>
          </a:p>
        </p:txBody>
      </p:sp>
      <p:grpSp>
        <p:nvGrpSpPr>
          <p:cNvPr id="3" name="Group 3"/>
          <p:cNvGrpSpPr/>
          <p:nvPr/>
        </p:nvGrpSpPr>
        <p:grpSpPr>
          <a:xfrm>
            <a:off x="1136313" y="6095714"/>
            <a:ext cx="2588330" cy="260747"/>
            <a:chOff x="0" y="0"/>
            <a:chExt cx="1928837" cy="194310"/>
          </a:xfrm>
        </p:grpSpPr>
        <p:sp>
          <p:nvSpPr>
            <p:cNvPr id="4" name="Freeform 4"/>
            <p:cNvSpPr/>
            <p:nvPr/>
          </p:nvSpPr>
          <p:spPr>
            <a:xfrm>
              <a:off x="34507" y="41910"/>
              <a:ext cx="1860708" cy="116840"/>
            </a:xfrm>
            <a:custGeom>
              <a:avLst/>
              <a:gdLst/>
              <a:ahLst/>
              <a:cxnLst/>
              <a:rect l="l" t="t" r="r" b="b"/>
              <a:pathLst>
                <a:path w="1860708" h="116840">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cap="sq">
              <a:noFill/>
              <a:prstDash val="solid"/>
              <a:miter/>
            </a:ln>
          </p:spPr>
          <p:txBody>
            <a:bodyPr/>
            <a:lstStyle/>
            <a:p>
              <a:endParaRPr lang="en-GB"/>
            </a:p>
          </p:txBody>
        </p:sp>
      </p:grpSp>
      <p:grpSp>
        <p:nvGrpSpPr>
          <p:cNvPr id="5" name="Group 5"/>
          <p:cNvGrpSpPr/>
          <p:nvPr/>
        </p:nvGrpSpPr>
        <p:grpSpPr>
          <a:xfrm>
            <a:off x="11842665" y="7310840"/>
            <a:ext cx="5416635" cy="2038819"/>
            <a:chOff x="0" y="0"/>
            <a:chExt cx="1426603" cy="536973"/>
          </a:xfrm>
        </p:grpSpPr>
        <p:sp>
          <p:nvSpPr>
            <p:cNvPr id="6" name="Freeform 6"/>
            <p:cNvSpPr/>
            <p:nvPr/>
          </p:nvSpPr>
          <p:spPr>
            <a:xfrm>
              <a:off x="0" y="0"/>
              <a:ext cx="1426603" cy="536973"/>
            </a:xfrm>
            <a:custGeom>
              <a:avLst/>
              <a:gdLst/>
              <a:ahLst/>
              <a:cxnLst/>
              <a:rect l="l" t="t" r="r" b="b"/>
              <a:pathLst>
                <a:path w="1426603" h="536973">
                  <a:moveTo>
                    <a:pt x="72894" y="0"/>
                  </a:moveTo>
                  <a:lnTo>
                    <a:pt x="1353710" y="0"/>
                  </a:lnTo>
                  <a:cubicBezTo>
                    <a:pt x="1393968" y="0"/>
                    <a:pt x="1426603" y="32636"/>
                    <a:pt x="1426603" y="72894"/>
                  </a:cubicBezTo>
                  <a:lnTo>
                    <a:pt x="1426603" y="464079"/>
                  </a:lnTo>
                  <a:cubicBezTo>
                    <a:pt x="1426603" y="504337"/>
                    <a:pt x="1393968" y="536973"/>
                    <a:pt x="1353710" y="536973"/>
                  </a:cubicBezTo>
                  <a:lnTo>
                    <a:pt x="72894" y="536973"/>
                  </a:lnTo>
                  <a:cubicBezTo>
                    <a:pt x="32636" y="536973"/>
                    <a:pt x="0" y="504337"/>
                    <a:pt x="0" y="464079"/>
                  </a:cubicBezTo>
                  <a:lnTo>
                    <a:pt x="0" y="72894"/>
                  </a:lnTo>
                  <a:cubicBezTo>
                    <a:pt x="0" y="32636"/>
                    <a:pt x="32636" y="0"/>
                    <a:pt x="72894" y="0"/>
                  </a:cubicBezTo>
                  <a:close/>
                </a:path>
              </a:pathLst>
            </a:custGeom>
            <a:solidFill>
              <a:srgbClr val="F1F0F0"/>
            </a:solidFill>
          </p:spPr>
          <p:txBody>
            <a:bodyPr/>
            <a:lstStyle/>
            <a:p>
              <a:endParaRPr lang="en-GB"/>
            </a:p>
          </p:txBody>
        </p:sp>
        <p:sp>
          <p:nvSpPr>
            <p:cNvPr id="7" name="TextBox 7"/>
            <p:cNvSpPr txBox="1"/>
            <p:nvPr/>
          </p:nvSpPr>
          <p:spPr>
            <a:xfrm>
              <a:off x="0" y="9525"/>
              <a:ext cx="1426603" cy="527448"/>
            </a:xfrm>
            <a:prstGeom prst="rect">
              <a:avLst/>
            </a:prstGeom>
          </p:spPr>
          <p:txBody>
            <a:bodyPr lIns="50800" tIns="50800" rIns="50800" bIns="50800" rtlCol="0" anchor="ctr"/>
            <a:lstStyle/>
            <a:p>
              <a:pPr algn="ctr">
                <a:lnSpc>
                  <a:spcPts val="1974"/>
                </a:lnSpc>
              </a:pPr>
              <a:r>
                <a:rPr lang="en-US" sz="1795" spc="53" dirty="0">
                  <a:solidFill>
                    <a:srgbClr val="037A3D"/>
                  </a:solidFill>
                  <a:latin typeface="Georgia Pro Bold"/>
                </a:rPr>
                <a:t>To make optimal use of this presentation, we recommend using the PowerPoint version which includes audio of the Qur’anic verses and visual elements.</a:t>
              </a:r>
            </a:p>
          </p:txBody>
        </p:sp>
      </p:grpSp>
      <p:sp>
        <p:nvSpPr>
          <p:cNvPr id="8" name="TextBox 8"/>
          <p:cNvSpPr txBox="1"/>
          <p:nvPr/>
        </p:nvSpPr>
        <p:spPr>
          <a:xfrm>
            <a:off x="1028700" y="3921014"/>
            <a:ext cx="5600700" cy="1135696"/>
          </a:xfrm>
          <a:prstGeom prst="rect">
            <a:avLst/>
          </a:prstGeom>
        </p:spPr>
        <p:txBody>
          <a:bodyPr wrap="square" lIns="0" tIns="0" rIns="0" bIns="0" rtlCol="0" anchor="t">
            <a:spAutoFit/>
          </a:bodyPr>
          <a:lstStyle/>
          <a:p>
            <a:pPr marL="0" lvl="0" indent="0" algn="l">
              <a:lnSpc>
                <a:spcPts val="9360"/>
              </a:lnSpc>
              <a:spcBef>
                <a:spcPct val="0"/>
              </a:spcBef>
            </a:pPr>
            <a:r>
              <a:rPr lang="en-US" sz="7800" u="none" strike="noStrike" dirty="0">
                <a:solidFill>
                  <a:srgbClr val="000000"/>
                </a:solidFill>
                <a:latin typeface="Georgia Pro Bold"/>
              </a:rPr>
              <a:t>Educators’</a:t>
            </a:r>
          </a:p>
        </p:txBody>
      </p:sp>
      <p:sp>
        <p:nvSpPr>
          <p:cNvPr id="9" name="TextBox 9"/>
          <p:cNvSpPr txBox="1"/>
          <p:nvPr/>
        </p:nvSpPr>
        <p:spPr>
          <a:xfrm>
            <a:off x="9144000" y="1032510"/>
            <a:ext cx="8115300" cy="8317149"/>
          </a:xfrm>
          <a:prstGeom prst="rect">
            <a:avLst/>
          </a:prstGeom>
        </p:spPr>
        <p:txBody>
          <a:bodyPr lIns="0" tIns="0" rIns="0" bIns="0" rtlCol="0" anchor="t">
            <a:spAutoFit/>
          </a:bodyPr>
          <a:lstStyle/>
          <a:p>
            <a:pPr>
              <a:lnSpc>
                <a:spcPts val="2520"/>
              </a:lnSpc>
            </a:pPr>
            <a:r>
              <a:rPr lang="en-US" sz="1800" dirty="0">
                <a:solidFill>
                  <a:srgbClr val="000000"/>
                </a:solidFill>
                <a:latin typeface="Georgia Pro Bold"/>
              </a:rPr>
              <a:t>It is essential that educators read the speaker notes and research the topic BEFORE delivering the session.</a:t>
            </a:r>
          </a:p>
          <a:p>
            <a:pPr>
              <a:lnSpc>
                <a:spcPts val="2520"/>
              </a:lnSpc>
            </a:pPr>
            <a:endParaRPr lang="en-US" sz="1800" dirty="0">
              <a:solidFill>
                <a:srgbClr val="000000"/>
              </a:solidFill>
              <a:latin typeface="Georgia Pro Bold"/>
            </a:endParaRPr>
          </a:p>
          <a:p>
            <a:pPr>
              <a:lnSpc>
                <a:spcPts val="2520"/>
              </a:lnSpc>
            </a:pPr>
            <a:r>
              <a:rPr lang="en-US" sz="1800" dirty="0">
                <a:solidFill>
                  <a:srgbClr val="000000"/>
                </a:solidFill>
                <a:latin typeface="Georgia Pro Bold"/>
              </a:rPr>
              <a:t>Ask all participants to have a </a:t>
            </a:r>
            <a:r>
              <a:rPr lang="en-US" sz="1800" dirty="0" err="1">
                <a:solidFill>
                  <a:srgbClr val="000000"/>
                </a:solidFill>
                <a:latin typeface="Georgia Pro Bold"/>
              </a:rPr>
              <a:t>Mushaf</a:t>
            </a:r>
            <a:r>
              <a:rPr lang="en-US" sz="1800" dirty="0">
                <a:solidFill>
                  <a:srgbClr val="000000"/>
                </a:solidFill>
                <a:latin typeface="Georgia Pro Bold"/>
              </a:rPr>
              <a:t>/use an app/</a:t>
            </a:r>
            <a:r>
              <a:rPr lang="en-US" sz="1800" dirty="0" err="1">
                <a:solidFill>
                  <a:srgbClr val="000000"/>
                </a:solidFill>
                <a:latin typeface="Georgia Pro Bold"/>
              </a:rPr>
              <a:t>Quran.com</a:t>
            </a:r>
            <a:r>
              <a:rPr lang="en-US" sz="1800" dirty="0">
                <a:solidFill>
                  <a:srgbClr val="000000"/>
                </a:solidFill>
                <a:latin typeface="Georgia Pro Bold"/>
              </a:rPr>
              <a:t> etc.</a:t>
            </a:r>
          </a:p>
          <a:p>
            <a:pPr>
              <a:lnSpc>
                <a:spcPts val="2520"/>
              </a:lnSpc>
            </a:pPr>
            <a:endParaRPr lang="en-US" sz="1800" dirty="0">
              <a:solidFill>
                <a:srgbClr val="000000"/>
              </a:solidFill>
              <a:latin typeface="Georgia Pro Bold"/>
            </a:endParaRPr>
          </a:p>
          <a:p>
            <a:pPr>
              <a:lnSpc>
                <a:spcPts val="2520"/>
              </a:lnSpc>
            </a:pPr>
            <a:r>
              <a:rPr lang="en-US" sz="1800" dirty="0">
                <a:solidFill>
                  <a:srgbClr val="000000"/>
                </a:solidFill>
                <a:latin typeface="Georgia Pro"/>
              </a:rPr>
              <a:t>If you are conducting this presentation to students who have a background in Arabic/Tafsir, you can make the session more interactive and meaningful by:</a:t>
            </a:r>
          </a:p>
          <a:p>
            <a:pPr>
              <a:lnSpc>
                <a:spcPts val="2520"/>
              </a:lnSpc>
            </a:pPr>
            <a:endParaRPr lang="en-US" sz="1800" dirty="0">
              <a:solidFill>
                <a:srgbClr val="000000"/>
              </a:solidFill>
              <a:latin typeface="Georgia Pro"/>
            </a:endParaRPr>
          </a:p>
          <a:p>
            <a:pPr marL="388625" lvl="1" indent="-194312">
              <a:lnSpc>
                <a:spcPts val="2520"/>
              </a:lnSpc>
              <a:buFont typeface="Arial"/>
              <a:buChar char="•"/>
            </a:pPr>
            <a:r>
              <a:rPr lang="en-US" sz="1800" dirty="0">
                <a:solidFill>
                  <a:srgbClr val="000000"/>
                </a:solidFill>
                <a:latin typeface="Georgia Pro"/>
              </a:rPr>
              <a:t>Removing the English translations of the Qur’anic verses. </a:t>
            </a:r>
          </a:p>
          <a:p>
            <a:pPr marL="388625" lvl="1" indent="-194312">
              <a:lnSpc>
                <a:spcPts val="2520"/>
              </a:lnSpc>
              <a:buFont typeface="Arial"/>
              <a:buChar char="•"/>
            </a:pPr>
            <a:r>
              <a:rPr lang="en-US" sz="1800" dirty="0">
                <a:solidFill>
                  <a:srgbClr val="000000"/>
                </a:solidFill>
                <a:latin typeface="Georgia Pro"/>
              </a:rPr>
              <a:t>Dividing the class into groups/pairs, giving them an ayah each and asking them to identify the key lessons which can be learned from these </a:t>
            </a:r>
            <a:r>
              <a:rPr lang="en-US" sz="1800" dirty="0" err="1">
                <a:solidFill>
                  <a:srgbClr val="000000"/>
                </a:solidFill>
                <a:latin typeface="Georgia Pro"/>
              </a:rPr>
              <a:t>āyāt</a:t>
            </a:r>
            <a:r>
              <a:rPr lang="en-US" sz="1800" dirty="0">
                <a:solidFill>
                  <a:srgbClr val="000000"/>
                </a:solidFill>
                <a:latin typeface="Georgia Pro"/>
              </a:rPr>
              <a:t>. If it is given as homework, they can be directed to relevant tafsir sources which will make the subsequent discussions more meaningful and richer.</a:t>
            </a:r>
          </a:p>
          <a:p>
            <a:pPr>
              <a:lnSpc>
                <a:spcPts val="2520"/>
              </a:lnSpc>
            </a:pPr>
            <a:endParaRPr lang="en-US" sz="1800" dirty="0">
              <a:solidFill>
                <a:srgbClr val="000000"/>
              </a:solidFill>
              <a:latin typeface="Georgia Pro"/>
            </a:endParaRPr>
          </a:p>
          <a:p>
            <a:pPr>
              <a:lnSpc>
                <a:spcPts val="2520"/>
              </a:lnSpc>
            </a:pPr>
            <a:r>
              <a:rPr lang="en-US" sz="1800" dirty="0">
                <a:solidFill>
                  <a:srgbClr val="000000"/>
                </a:solidFill>
                <a:latin typeface="Georgia Pro"/>
              </a:rPr>
              <a:t>If you are presenting via a projector, you can access the speaker notes if you extend the screen and click on present.</a:t>
            </a:r>
          </a:p>
          <a:p>
            <a:pPr>
              <a:lnSpc>
                <a:spcPts val="2520"/>
              </a:lnSpc>
            </a:pPr>
            <a:endParaRPr lang="en-US" sz="1800" dirty="0">
              <a:solidFill>
                <a:srgbClr val="000000"/>
              </a:solidFill>
              <a:latin typeface="Georgia Pro"/>
            </a:endParaRPr>
          </a:p>
          <a:p>
            <a:pPr>
              <a:lnSpc>
                <a:spcPts val="2520"/>
              </a:lnSpc>
            </a:pPr>
            <a:r>
              <a:rPr lang="en-US" sz="1800" dirty="0">
                <a:solidFill>
                  <a:srgbClr val="000000"/>
                </a:solidFill>
                <a:latin typeface="Georgia Pro"/>
              </a:rPr>
              <a:t>You can also print the slides with the notes. Go on print, then underneath slides, click the option of Notes Pages (Print slides with notes).</a:t>
            </a:r>
          </a:p>
          <a:p>
            <a:pPr>
              <a:lnSpc>
                <a:spcPts val="2520"/>
              </a:lnSpc>
            </a:pPr>
            <a:endParaRPr lang="en-US" sz="1800" dirty="0">
              <a:solidFill>
                <a:srgbClr val="000000"/>
              </a:solidFill>
              <a:latin typeface="Georgia Pro"/>
            </a:endParaRPr>
          </a:p>
          <a:p>
            <a:pPr>
              <a:lnSpc>
                <a:spcPts val="2520"/>
              </a:lnSpc>
            </a:pPr>
            <a:r>
              <a:rPr lang="en-US" sz="1800" dirty="0">
                <a:solidFill>
                  <a:srgbClr val="000000"/>
                </a:solidFill>
                <a:latin typeface="Georgia Pro Bold"/>
              </a:rPr>
              <a:t>Resources required:</a:t>
            </a:r>
          </a:p>
          <a:p>
            <a:pPr marL="388625" lvl="1" indent="-194312">
              <a:lnSpc>
                <a:spcPts val="2520"/>
              </a:lnSpc>
              <a:buFont typeface="Arial"/>
              <a:buChar char="•"/>
            </a:pPr>
            <a:r>
              <a:rPr lang="en-US" sz="1800" dirty="0" err="1">
                <a:solidFill>
                  <a:srgbClr val="000000"/>
                </a:solidFill>
                <a:latin typeface="Georgia Pro"/>
              </a:rPr>
              <a:t>Mushaf</a:t>
            </a:r>
            <a:r>
              <a:rPr lang="en-US" sz="1800" dirty="0">
                <a:solidFill>
                  <a:srgbClr val="000000"/>
                </a:solidFill>
                <a:latin typeface="Georgia Pro"/>
              </a:rPr>
              <a:t>/Phone</a:t>
            </a:r>
          </a:p>
          <a:p>
            <a:pPr marL="388625" lvl="1" indent="-194312">
              <a:lnSpc>
                <a:spcPts val="2520"/>
              </a:lnSpc>
              <a:buFont typeface="Arial"/>
              <a:buChar char="•"/>
            </a:pPr>
            <a:r>
              <a:rPr lang="en-US" sz="1800" dirty="0">
                <a:solidFill>
                  <a:srgbClr val="000000"/>
                </a:solidFill>
                <a:latin typeface="Georgia Pro"/>
              </a:rPr>
              <a:t>Speaker</a:t>
            </a:r>
          </a:p>
          <a:p>
            <a:pPr marL="388625" lvl="1" indent="-194312">
              <a:lnSpc>
                <a:spcPts val="2520"/>
              </a:lnSpc>
              <a:buFont typeface="Arial"/>
              <a:buChar char="•"/>
            </a:pPr>
            <a:r>
              <a:rPr lang="en-US" sz="1800" dirty="0">
                <a:solidFill>
                  <a:srgbClr val="000000"/>
                </a:solidFill>
                <a:latin typeface="Georgia Pro"/>
              </a:rPr>
              <a:t>Projector</a:t>
            </a:r>
          </a:p>
          <a:p>
            <a:pPr>
              <a:lnSpc>
                <a:spcPts val="2520"/>
              </a:lnSpc>
            </a:pPr>
            <a:endParaRPr lang="en-US" sz="1800" dirty="0">
              <a:solidFill>
                <a:srgbClr val="000000"/>
              </a:solidFill>
              <a:latin typeface="Georgia Pro"/>
            </a:endParaRPr>
          </a:p>
          <a:p>
            <a:pPr>
              <a:lnSpc>
                <a:spcPts val="2520"/>
              </a:lnSpc>
            </a:pPr>
            <a:endParaRPr lang="en-US" sz="1800" dirty="0">
              <a:solidFill>
                <a:srgbClr val="000000"/>
              </a:solidFill>
              <a:latin typeface="Georgia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435"/>
        </a:solidFill>
        <a:effectLst/>
      </p:bgPr>
    </p:bg>
    <p:spTree>
      <p:nvGrpSpPr>
        <p:cNvPr id="1" name=""/>
        <p:cNvGrpSpPr/>
        <p:nvPr/>
      </p:nvGrpSpPr>
      <p:grpSpPr>
        <a:xfrm>
          <a:off x="0" y="0"/>
          <a:ext cx="0" cy="0"/>
          <a:chOff x="0" y="0"/>
          <a:chExt cx="0" cy="0"/>
        </a:xfrm>
      </p:grpSpPr>
      <p:grpSp>
        <p:nvGrpSpPr>
          <p:cNvPr id="2" name="Group 2"/>
          <p:cNvGrpSpPr/>
          <p:nvPr/>
        </p:nvGrpSpPr>
        <p:grpSpPr>
          <a:xfrm>
            <a:off x="13229913" y="4730936"/>
            <a:ext cx="3989539" cy="697710"/>
            <a:chOff x="0" y="0"/>
            <a:chExt cx="949965" cy="166135"/>
          </a:xfrm>
        </p:grpSpPr>
        <p:sp>
          <p:nvSpPr>
            <p:cNvPr id="3" name="Freeform 3"/>
            <p:cNvSpPr/>
            <p:nvPr/>
          </p:nvSpPr>
          <p:spPr>
            <a:xfrm>
              <a:off x="0" y="0"/>
              <a:ext cx="949965" cy="166135"/>
            </a:xfrm>
            <a:custGeom>
              <a:avLst/>
              <a:gdLst/>
              <a:ahLst/>
              <a:cxnLst/>
              <a:rect l="l" t="t" r="r" b="b"/>
              <a:pathLst>
                <a:path w="949965" h="166135">
                  <a:moveTo>
                    <a:pt x="83067" y="0"/>
                  </a:moveTo>
                  <a:lnTo>
                    <a:pt x="866898" y="0"/>
                  </a:lnTo>
                  <a:cubicBezTo>
                    <a:pt x="912775" y="0"/>
                    <a:pt x="949965" y="37190"/>
                    <a:pt x="949965" y="83067"/>
                  </a:cubicBezTo>
                  <a:lnTo>
                    <a:pt x="949965" y="83067"/>
                  </a:lnTo>
                  <a:cubicBezTo>
                    <a:pt x="949965" y="128944"/>
                    <a:pt x="912775" y="166135"/>
                    <a:pt x="866898" y="166135"/>
                  </a:cubicBezTo>
                  <a:lnTo>
                    <a:pt x="83067" y="166135"/>
                  </a:lnTo>
                  <a:cubicBezTo>
                    <a:pt x="37190" y="166135"/>
                    <a:pt x="0" y="128944"/>
                    <a:pt x="0" y="83067"/>
                  </a:cubicBezTo>
                  <a:lnTo>
                    <a:pt x="0" y="83067"/>
                  </a:lnTo>
                  <a:cubicBezTo>
                    <a:pt x="0" y="37190"/>
                    <a:pt x="37190" y="0"/>
                    <a:pt x="83067" y="0"/>
                  </a:cubicBezTo>
                  <a:close/>
                </a:path>
              </a:pathLst>
            </a:custGeom>
            <a:solidFill>
              <a:srgbClr val="FFFFFF"/>
            </a:solidFill>
            <a:ln w="28575" cap="rnd">
              <a:solidFill>
                <a:srgbClr val="121212"/>
              </a:solidFill>
              <a:prstDash val="solid"/>
              <a:round/>
            </a:ln>
          </p:spPr>
          <p:txBody>
            <a:bodyPr/>
            <a:lstStyle/>
            <a:p>
              <a:endParaRPr lang="en-GB"/>
            </a:p>
          </p:txBody>
        </p:sp>
        <p:sp>
          <p:nvSpPr>
            <p:cNvPr id="4" name="TextBox 4"/>
            <p:cNvSpPr txBox="1"/>
            <p:nvPr/>
          </p:nvSpPr>
          <p:spPr>
            <a:xfrm>
              <a:off x="0" y="19050"/>
              <a:ext cx="949965" cy="147085"/>
            </a:xfrm>
            <a:prstGeom prst="rect">
              <a:avLst/>
            </a:prstGeom>
          </p:spPr>
          <p:txBody>
            <a:bodyPr lIns="50800" tIns="50800" rIns="50800" bIns="50800" rtlCol="0" anchor="ctr"/>
            <a:lstStyle/>
            <a:p>
              <a:pPr marL="0" lvl="0" indent="0" algn="ctr">
                <a:lnSpc>
                  <a:spcPts val="2084"/>
                </a:lnSpc>
                <a:spcBef>
                  <a:spcPct val="0"/>
                </a:spcBef>
              </a:pPr>
              <a:r>
                <a:rPr lang="en-US" sz="1895" u="sng" spc="56">
                  <a:solidFill>
                    <a:srgbClr val="000000"/>
                  </a:solidFill>
                  <a:latin typeface="Arial Nova Condensed Bold"/>
                  <a:hlinkClick r:id="rId5" tooltip="https://twitter.com/IlmFeed/status/1712626404217520255"/>
                </a:rPr>
                <a:t>CLICK HERE TO WATCH ONLINE</a:t>
              </a:r>
            </a:p>
          </p:txBody>
        </p:sp>
      </p:grpSp>
      <p:sp>
        <p:nvSpPr>
          <p:cNvPr id="5" name="Freeform 5"/>
          <p:cNvSpPr/>
          <p:nvPr/>
        </p:nvSpPr>
        <p:spPr>
          <a:xfrm>
            <a:off x="16856167" y="4937238"/>
            <a:ext cx="618826" cy="618826"/>
          </a:xfrm>
          <a:custGeom>
            <a:avLst/>
            <a:gdLst/>
            <a:ahLst/>
            <a:cxnLst/>
            <a:rect l="l" t="t" r="r" b="b"/>
            <a:pathLst>
              <a:path w="618826" h="618826">
                <a:moveTo>
                  <a:pt x="0" y="0"/>
                </a:moveTo>
                <a:lnTo>
                  <a:pt x="618827" y="0"/>
                </a:lnTo>
                <a:lnTo>
                  <a:pt x="618827" y="618826"/>
                </a:lnTo>
                <a:lnTo>
                  <a:pt x="0" y="618826"/>
                </a:lnTo>
                <a:lnTo>
                  <a:pt x="0" y="0"/>
                </a:lnTo>
                <a:close/>
              </a:path>
            </a:pathLst>
          </a:custGeom>
          <a:blipFill>
            <a:blip r:embed="rId6"/>
            <a:stretch>
              <a:fillRect/>
            </a:stretch>
          </a:blipFill>
        </p:spPr>
        <p:txBody>
          <a:bodyPr/>
          <a:lstStyle/>
          <a:p>
            <a:endParaRPr lang="en-GB"/>
          </a:p>
        </p:txBody>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6246254" y="0"/>
            <a:ext cx="5795493"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037A3D"/>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TextBox 5"/>
          <p:cNvSpPr txBox="1"/>
          <p:nvPr/>
        </p:nvSpPr>
        <p:spPr>
          <a:xfrm>
            <a:off x="1047750" y="2812374"/>
            <a:ext cx="7619259" cy="2371725"/>
          </a:xfrm>
          <a:prstGeom prst="rect">
            <a:avLst/>
          </a:prstGeom>
        </p:spPr>
        <p:txBody>
          <a:bodyPr lIns="0" tIns="0" rIns="0" bIns="0" rtlCol="0" anchor="t">
            <a:spAutoFit/>
          </a:bodyPr>
          <a:lstStyle/>
          <a:p>
            <a:pPr marL="0" lvl="0" indent="0" algn="l">
              <a:lnSpc>
                <a:spcPts val="9360"/>
              </a:lnSpc>
              <a:spcBef>
                <a:spcPct val="0"/>
              </a:spcBef>
            </a:pPr>
            <a:r>
              <a:rPr lang="en-US" sz="7800" spc="-117">
                <a:solidFill>
                  <a:srgbClr val="000000"/>
                </a:solidFill>
                <a:latin typeface="Georgia Pro Bold"/>
              </a:rPr>
              <a:t>                  &amp; steadfastness</a:t>
            </a:r>
          </a:p>
        </p:txBody>
      </p:sp>
      <p:sp>
        <p:nvSpPr>
          <p:cNvPr id="6" name="Freeform 6"/>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5"/>
            <a:stretch>
              <a:fillRect l="-58862" r="-28637"/>
            </a:stretch>
          </a:blipFill>
        </p:spPr>
        <p:txBody>
          <a:bodyPr/>
          <a:lstStyle/>
          <a:p>
            <a:endParaRPr lang="en-GB"/>
          </a:p>
        </p:txBody>
      </p:sp>
      <p:grpSp>
        <p:nvGrpSpPr>
          <p:cNvPr id="7" name="Group 7"/>
          <p:cNvGrpSpPr>
            <a:grpSpLocks noChangeAspect="1"/>
          </p:cNvGrpSpPr>
          <p:nvPr/>
        </p:nvGrpSpPr>
        <p:grpSpPr>
          <a:xfrm>
            <a:off x="10639805" y="1268592"/>
            <a:ext cx="6476889" cy="7749817"/>
            <a:chOff x="0" y="0"/>
            <a:chExt cx="3663950" cy="4384040"/>
          </a:xfrm>
        </p:grpSpPr>
        <p:sp>
          <p:nvSpPr>
            <p:cNvPr id="8" name="Freeform 8"/>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9" name="Freeform 9"/>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0" name="TextBox 10"/>
          <p:cNvSpPr txBox="1"/>
          <p:nvPr/>
        </p:nvSpPr>
        <p:spPr>
          <a:xfrm>
            <a:off x="1038225" y="2574249"/>
            <a:ext cx="5219688"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Patience</a:t>
            </a:r>
          </a:p>
        </p:txBody>
      </p:sp>
      <p:grpSp>
        <p:nvGrpSpPr>
          <p:cNvPr id="11" name="Group 11"/>
          <p:cNvGrpSpPr/>
          <p:nvPr/>
        </p:nvGrpSpPr>
        <p:grpSpPr>
          <a:xfrm>
            <a:off x="1038225" y="3699837"/>
            <a:ext cx="4098112" cy="407936"/>
            <a:chOff x="0" y="0"/>
            <a:chExt cx="2369733" cy="235889"/>
          </a:xfrm>
        </p:grpSpPr>
        <p:sp>
          <p:nvSpPr>
            <p:cNvPr id="12" name="Freeform 12"/>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037A3D"/>
            </a:solidFill>
            <a:ln cap="sq">
              <a:noFill/>
              <a:prstDash val="solid"/>
              <a:miter/>
            </a:ln>
          </p:spPr>
          <p:txBody>
            <a:bodyPr/>
            <a:lstStyle/>
            <a:p>
              <a:endParaRPr lang="en-GB"/>
            </a:p>
          </p:txBody>
        </p:sp>
      </p:grpSp>
      <p:sp>
        <p:nvSpPr>
          <p:cNvPr id="13" name="TextBox 13"/>
          <p:cNvSpPr txBox="1"/>
          <p:nvPr/>
        </p:nvSpPr>
        <p:spPr>
          <a:xfrm>
            <a:off x="11471906" y="4316893"/>
            <a:ext cx="4812686" cy="416076"/>
          </a:xfrm>
          <a:prstGeom prst="rect">
            <a:avLst/>
          </a:prstGeom>
        </p:spPr>
        <p:txBody>
          <a:bodyPr lIns="0" tIns="0" rIns="0" bIns="0" rtlCol="0" anchor="t">
            <a:spAutoFit/>
          </a:bodyPr>
          <a:lstStyle/>
          <a:p>
            <a:pPr algn="ctr" rtl="1">
              <a:lnSpc>
                <a:spcPts val="3447"/>
              </a:lnSpc>
            </a:pPr>
            <a:r>
              <a:rPr lang="ar-SA" sz="2631" dirty="0">
                <a:solidFill>
                  <a:srgbClr val="000000"/>
                </a:solidFill>
                <a:ea typeface="Calibri (MS) Bold"/>
                <a:cs typeface="Calibri (MS) Bold"/>
              </a:rPr>
              <a:t>الْحَمْدُ لِلَّهِ رَبِّ الْعَالَمِينَ ﴿٢﴾</a:t>
            </a:r>
          </a:p>
        </p:txBody>
      </p:sp>
      <p:sp>
        <p:nvSpPr>
          <p:cNvPr id="14" name="TextBox 14"/>
          <p:cNvSpPr txBox="1"/>
          <p:nvPr/>
        </p:nvSpPr>
        <p:spPr>
          <a:xfrm>
            <a:off x="11471906" y="5165049"/>
            <a:ext cx="4812686" cy="1162050"/>
          </a:xfrm>
          <a:prstGeom prst="rect">
            <a:avLst/>
          </a:prstGeom>
        </p:spPr>
        <p:txBody>
          <a:bodyPr lIns="0" tIns="0" rIns="0" bIns="0" rtlCol="0" anchor="t">
            <a:spAutoFit/>
          </a:bodyPr>
          <a:lstStyle/>
          <a:p>
            <a:pPr algn="ctr">
              <a:lnSpc>
                <a:spcPts val="3000"/>
              </a:lnSpc>
              <a:spcBef>
                <a:spcPct val="0"/>
              </a:spcBef>
            </a:pPr>
            <a:r>
              <a:rPr lang="en-US" sz="2500" dirty="0">
                <a:solidFill>
                  <a:srgbClr val="000000"/>
                </a:solidFill>
                <a:latin typeface="Georgia Pro Italics"/>
              </a:rPr>
              <a:t>All praises and thanks are for Allah, the Lord of all the worlds. (1:2)</a:t>
            </a:r>
          </a:p>
        </p:txBody>
      </p:sp>
      <p:sp>
        <p:nvSpPr>
          <p:cNvPr id="15" name="TextBox 15"/>
          <p:cNvSpPr txBox="1"/>
          <p:nvPr/>
        </p:nvSpPr>
        <p:spPr>
          <a:xfrm>
            <a:off x="1047750" y="5981549"/>
            <a:ext cx="6964467" cy="1372235"/>
          </a:xfrm>
          <a:prstGeom prst="rect">
            <a:avLst/>
          </a:prstGeom>
        </p:spPr>
        <p:txBody>
          <a:bodyPr lIns="0" tIns="0" rIns="0" bIns="0" rtlCol="0" anchor="t">
            <a:spAutoFit/>
          </a:bodyPr>
          <a:lstStyle/>
          <a:p>
            <a:pPr marL="561341" lvl="1" indent="-280670">
              <a:lnSpc>
                <a:spcPts val="3640"/>
              </a:lnSpc>
              <a:buFont typeface="Arial"/>
              <a:buChar char="•"/>
            </a:pPr>
            <a:r>
              <a:rPr lang="en-US" sz="2600" dirty="0">
                <a:solidFill>
                  <a:srgbClr val="000000"/>
                </a:solidFill>
                <a:latin typeface="Georgia Pro"/>
              </a:rPr>
              <a:t>True </a:t>
            </a:r>
            <a:r>
              <a:rPr lang="en-US" sz="2600" dirty="0" err="1">
                <a:solidFill>
                  <a:srgbClr val="000000"/>
                </a:solidFill>
                <a:latin typeface="Georgia Pro"/>
              </a:rPr>
              <a:t>sabr</a:t>
            </a:r>
            <a:r>
              <a:rPr lang="en-US" sz="2600" dirty="0">
                <a:solidFill>
                  <a:srgbClr val="000000"/>
                </a:solidFill>
                <a:latin typeface="Georgia Pro"/>
              </a:rPr>
              <a:t>: being patient at the first strike of calamity.</a:t>
            </a:r>
          </a:p>
          <a:p>
            <a:pPr marL="561341" lvl="1" indent="-280670" algn="l">
              <a:lnSpc>
                <a:spcPts val="3640"/>
              </a:lnSpc>
              <a:spcBef>
                <a:spcPct val="0"/>
              </a:spcBef>
              <a:buFont typeface="Arial"/>
              <a:buChar char="•"/>
            </a:pPr>
            <a:r>
              <a:rPr lang="en-US" sz="2600" dirty="0">
                <a:solidFill>
                  <a:srgbClr val="000000"/>
                </a:solidFill>
                <a:latin typeface="Georgia Pro"/>
              </a:rPr>
              <a:t>Seeking strength through dhikr.</a:t>
            </a:r>
          </a:p>
        </p:txBody>
      </p:sp>
      <p:sp>
        <p:nvSpPr>
          <p:cNvPr id="16" name="TextBox 16"/>
          <p:cNvSpPr txBox="1"/>
          <p:nvPr/>
        </p:nvSpPr>
        <p:spPr>
          <a:xfrm>
            <a:off x="1028700" y="788093"/>
            <a:ext cx="5608886" cy="240607"/>
          </a:xfrm>
          <a:prstGeom prst="rect">
            <a:avLst/>
          </a:prstGeom>
        </p:spPr>
        <p:txBody>
          <a:bodyPr lIns="0" tIns="0" rIns="0" bIns="0" rtlCol="0" anchor="t">
            <a:spAutoFit/>
          </a:bodyPr>
          <a:lstStyle/>
          <a:p>
            <a:pPr marL="0" lvl="0" indent="0">
              <a:lnSpc>
                <a:spcPts val="1864"/>
              </a:lnSpc>
              <a:spcBef>
                <a:spcPct val="0"/>
              </a:spcBef>
            </a:pPr>
            <a:r>
              <a:rPr lang="en-US" sz="1695" u="none" strike="noStrike" spc="50">
                <a:solidFill>
                  <a:srgbClr val="000000">
                    <a:alpha val="26667"/>
                  </a:srgbClr>
                </a:solidFill>
                <a:latin typeface="Arial Nova Condensed Bold"/>
              </a:rPr>
              <a:t>WHAT LESSONS CAN WE LEARN FROM THE PALESTINIANS?</a:t>
            </a:r>
          </a:p>
        </p:txBody>
      </p:sp>
      <p:pic>
        <p:nvPicPr>
          <p:cNvPr id="17" name="001_9envKE30.mp3">
            <a:hlinkClick r:id="" action="ppaction://media"/>
            <a:extLst>
              <a:ext uri="{FF2B5EF4-FFF2-40B4-BE49-F238E27FC236}">
                <a16:creationId xmlns:a16="http://schemas.microsoft.com/office/drawing/2014/main" id="{9CCDD680-7691-C2BF-3D53-E0AB5B2E49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71849" y="70485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5851"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3" grpId="0"/>
      <p:bldP spid="14" grpId="0"/>
      <p:bldP spid="15" grpId="0"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435"/>
        </a:solidFill>
        <a:effectLst/>
      </p:bgPr>
    </p:bg>
    <p:spTree>
      <p:nvGrpSpPr>
        <p:cNvPr id="1" name=""/>
        <p:cNvGrpSpPr/>
        <p:nvPr/>
      </p:nvGrpSpPr>
      <p:grpSpPr>
        <a:xfrm>
          <a:off x="0" y="0"/>
          <a:ext cx="0" cy="0"/>
          <a:chOff x="0" y="0"/>
          <a:chExt cx="0" cy="0"/>
        </a:xfrm>
      </p:grpSpPr>
      <p:grpSp>
        <p:nvGrpSpPr>
          <p:cNvPr id="2" name="Group 2"/>
          <p:cNvGrpSpPr/>
          <p:nvPr/>
        </p:nvGrpSpPr>
        <p:grpSpPr>
          <a:xfrm>
            <a:off x="13229913" y="4730936"/>
            <a:ext cx="3989539" cy="697710"/>
            <a:chOff x="0" y="0"/>
            <a:chExt cx="949965" cy="166135"/>
          </a:xfrm>
        </p:grpSpPr>
        <p:sp>
          <p:nvSpPr>
            <p:cNvPr id="3" name="Freeform 3"/>
            <p:cNvSpPr/>
            <p:nvPr/>
          </p:nvSpPr>
          <p:spPr>
            <a:xfrm>
              <a:off x="0" y="0"/>
              <a:ext cx="949965" cy="166135"/>
            </a:xfrm>
            <a:custGeom>
              <a:avLst/>
              <a:gdLst/>
              <a:ahLst/>
              <a:cxnLst/>
              <a:rect l="l" t="t" r="r" b="b"/>
              <a:pathLst>
                <a:path w="949965" h="166135">
                  <a:moveTo>
                    <a:pt x="83067" y="0"/>
                  </a:moveTo>
                  <a:lnTo>
                    <a:pt x="866898" y="0"/>
                  </a:lnTo>
                  <a:cubicBezTo>
                    <a:pt x="912775" y="0"/>
                    <a:pt x="949965" y="37190"/>
                    <a:pt x="949965" y="83067"/>
                  </a:cubicBezTo>
                  <a:lnTo>
                    <a:pt x="949965" y="83067"/>
                  </a:lnTo>
                  <a:cubicBezTo>
                    <a:pt x="949965" y="128944"/>
                    <a:pt x="912775" y="166135"/>
                    <a:pt x="866898" y="166135"/>
                  </a:cubicBezTo>
                  <a:lnTo>
                    <a:pt x="83067" y="166135"/>
                  </a:lnTo>
                  <a:cubicBezTo>
                    <a:pt x="37190" y="166135"/>
                    <a:pt x="0" y="128944"/>
                    <a:pt x="0" y="83067"/>
                  </a:cubicBezTo>
                  <a:lnTo>
                    <a:pt x="0" y="83067"/>
                  </a:lnTo>
                  <a:cubicBezTo>
                    <a:pt x="0" y="37190"/>
                    <a:pt x="37190" y="0"/>
                    <a:pt x="83067" y="0"/>
                  </a:cubicBezTo>
                  <a:close/>
                </a:path>
              </a:pathLst>
            </a:custGeom>
            <a:solidFill>
              <a:srgbClr val="FFFFFF"/>
            </a:solidFill>
            <a:ln w="28575" cap="rnd">
              <a:solidFill>
                <a:srgbClr val="121212"/>
              </a:solidFill>
              <a:prstDash val="solid"/>
              <a:round/>
            </a:ln>
          </p:spPr>
          <p:txBody>
            <a:bodyPr/>
            <a:lstStyle/>
            <a:p>
              <a:endParaRPr lang="en-GB"/>
            </a:p>
          </p:txBody>
        </p:sp>
        <p:sp>
          <p:nvSpPr>
            <p:cNvPr id="4" name="TextBox 4"/>
            <p:cNvSpPr txBox="1"/>
            <p:nvPr/>
          </p:nvSpPr>
          <p:spPr>
            <a:xfrm>
              <a:off x="0" y="19050"/>
              <a:ext cx="949965" cy="147085"/>
            </a:xfrm>
            <a:prstGeom prst="rect">
              <a:avLst/>
            </a:prstGeom>
          </p:spPr>
          <p:txBody>
            <a:bodyPr lIns="50800" tIns="50800" rIns="50800" bIns="50800" rtlCol="0" anchor="ctr"/>
            <a:lstStyle/>
            <a:p>
              <a:pPr marL="0" lvl="0" indent="0" algn="ctr">
                <a:lnSpc>
                  <a:spcPts val="2084"/>
                </a:lnSpc>
                <a:spcBef>
                  <a:spcPct val="0"/>
                </a:spcBef>
              </a:pPr>
              <a:r>
                <a:rPr lang="en-US" sz="1895" u="sng" spc="56">
                  <a:solidFill>
                    <a:srgbClr val="000000"/>
                  </a:solidFill>
                  <a:latin typeface="Arial Nova Condensed Bold"/>
                  <a:hlinkClick r:id="rId5" tooltip="https://twitter.com/jacksonhinklle/status/1717254967130562846"/>
                </a:rPr>
                <a:t>CLICK HERE TO WATCH ONLINE</a:t>
              </a:r>
            </a:p>
          </p:txBody>
        </p:sp>
      </p:grpSp>
      <p:sp>
        <p:nvSpPr>
          <p:cNvPr id="5" name="Freeform 5"/>
          <p:cNvSpPr/>
          <p:nvPr/>
        </p:nvSpPr>
        <p:spPr>
          <a:xfrm>
            <a:off x="16856167" y="4937238"/>
            <a:ext cx="618826" cy="618826"/>
          </a:xfrm>
          <a:custGeom>
            <a:avLst/>
            <a:gdLst/>
            <a:ahLst/>
            <a:cxnLst/>
            <a:rect l="l" t="t" r="r" b="b"/>
            <a:pathLst>
              <a:path w="618826" h="618826">
                <a:moveTo>
                  <a:pt x="0" y="0"/>
                </a:moveTo>
                <a:lnTo>
                  <a:pt x="618827" y="0"/>
                </a:lnTo>
                <a:lnTo>
                  <a:pt x="618827" y="618826"/>
                </a:lnTo>
                <a:lnTo>
                  <a:pt x="0" y="618826"/>
                </a:lnTo>
                <a:lnTo>
                  <a:pt x="0" y="0"/>
                </a:lnTo>
                <a:close/>
              </a:path>
            </a:pathLst>
          </a:custGeom>
          <a:blipFill>
            <a:blip r:embed="rId6"/>
            <a:stretch>
              <a:fillRect/>
            </a:stretch>
          </a:blipFill>
        </p:spPr>
        <p:txBody>
          <a:bodyPr/>
          <a:lstStyle/>
          <a:p>
            <a:endParaRPr lang="en-GB"/>
          </a:p>
        </p:txBody>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6246254" y="0"/>
            <a:ext cx="5795493"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1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037A3D"/>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TextBox 5"/>
          <p:cNvSpPr txBox="1"/>
          <p:nvPr/>
        </p:nvSpPr>
        <p:spPr>
          <a:xfrm>
            <a:off x="1038225" y="2640924"/>
            <a:ext cx="7619259" cy="3552825"/>
          </a:xfrm>
          <a:prstGeom prst="rect">
            <a:avLst/>
          </a:prstGeom>
        </p:spPr>
        <p:txBody>
          <a:bodyPr lIns="0" tIns="0" rIns="0" bIns="0" rtlCol="0" anchor="t">
            <a:spAutoFit/>
          </a:bodyPr>
          <a:lstStyle/>
          <a:p>
            <a:pPr>
              <a:lnSpc>
                <a:spcPts val="9360"/>
              </a:lnSpc>
            </a:pPr>
            <a:r>
              <a:rPr lang="en-US" sz="7800" spc="-117">
                <a:solidFill>
                  <a:srgbClr val="000000"/>
                </a:solidFill>
                <a:latin typeface="Georgia Pro Bold"/>
              </a:rPr>
              <a:t>                  </a:t>
            </a:r>
          </a:p>
          <a:p>
            <a:pPr marL="0" lvl="0" indent="0" algn="l">
              <a:lnSpc>
                <a:spcPts val="9360"/>
              </a:lnSpc>
              <a:spcBef>
                <a:spcPct val="0"/>
              </a:spcBef>
            </a:pPr>
            <a:r>
              <a:rPr lang="en-US" sz="7800" spc="-117">
                <a:solidFill>
                  <a:srgbClr val="000000"/>
                </a:solidFill>
                <a:latin typeface="Georgia Pro Bold"/>
              </a:rPr>
              <a:t>with Allah’s decree</a:t>
            </a:r>
          </a:p>
        </p:txBody>
      </p:sp>
      <p:sp>
        <p:nvSpPr>
          <p:cNvPr id="6" name="Freeform 6"/>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5"/>
            <a:stretch>
              <a:fillRect l="-11281" r="-1218"/>
            </a:stretch>
          </a:blipFill>
        </p:spPr>
        <p:txBody>
          <a:bodyPr/>
          <a:lstStyle/>
          <a:p>
            <a:endParaRPr lang="en-GB"/>
          </a:p>
        </p:txBody>
      </p:sp>
      <p:grpSp>
        <p:nvGrpSpPr>
          <p:cNvPr id="7" name="Group 7"/>
          <p:cNvGrpSpPr>
            <a:grpSpLocks noChangeAspect="1"/>
          </p:cNvGrpSpPr>
          <p:nvPr/>
        </p:nvGrpSpPr>
        <p:grpSpPr>
          <a:xfrm>
            <a:off x="10639805" y="1268592"/>
            <a:ext cx="6476889" cy="7749817"/>
            <a:chOff x="0" y="0"/>
            <a:chExt cx="3663950" cy="4384040"/>
          </a:xfrm>
        </p:grpSpPr>
        <p:sp>
          <p:nvSpPr>
            <p:cNvPr id="8" name="Freeform 8"/>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9" name="Freeform 9"/>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0" name="TextBox 10"/>
          <p:cNvSpPr txBox="1"/>
          <p:nvPr/>
        </p:nvSpPr>
        <p:spPr>
          <a:xfrm>
            <a:off x="1028700" y="2402799"/>
            <a:ext cx="6304214"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Contentment</a:t>
            </a:r>
          </a:p>
        </p:txBody>
      </p:sp>
      <p:sp>
        <p:nvSpPr>
          <p:cNvPr id="11" name="TextBox 11"/>
          <p:cNvSpPr txBox="1"/>
          <p:nvPr/>
        </p:nvSpPr>
        <p:spPr>
          <a:xfrm>
            <a:off x="11471906" y="2564457"/>
            <a:ext cx="4812686" cy="1724126"/>
          </a:xfrm>
          <a:prstGeom prst="rect">
            <a:avLst/>
          </a:prstGeom>
        </p:spPr>
        <p:txBody>
          <a:bodyPr lIns="0" tIns="0" rIns="0" bIns="0" rtlCol="0" anchor="t">
            <a:spAutoFit/>
          </a:bodyPr>
          <a:lstStyle/>
          <a:p>
            <a:pPr algn="ctr" rtl="1">
              <a:lnSpc>
                <a:spcPts val="3447"/>
              </a:lnSpc>
            </a:pPr>
            <a:r>
              <a:rPr lang="ar-SA" sz="2631" dirty="0">
                <a:solidFill>
                  <a:srgbClr val="000000"/>
                </a:solidFill>
                <a:ea typeface="Calibri (MS) Bold"/>
                <a:cs typeface="Calibri (MS) Bold"/>
              </a:rPr>
              <a:t>‏وَلَنَبْلُوَنَّكُم </a:t>
            </a:r>
            <a:r>
              <a:rPr lang="ar-SA" sz="2631" dirty="0" err="1">
                <a:solidFill>
                  <a:srgbClr val="000000"/>
                </a:solidFill>
                <a:ea typeface="Calibri (MS) Bold"/>
                <a:cs typeface="Calibri (MS) Bold"/>
              </a:rPr>
              <a:t>بِشَىْءٍ</a:t>
            </a:r>
            <a:r>
              <a:rPr lang="ar-SA" sz="2631" dirty="0">
                <a:solidFill>
                  <a:srgbClr val="000000"/>
                </a:solidFill>
                <a:ea typeface="Calibri (MS) Bold"/>
                <a:cs typeface="Calibri (MS) Bold"/>
              </a:rPr>
              <a:t> مِّنَ </a:t>
            </a:r>
            <a:r>
              <a:rPr lang="ar-SA" sz="2631" dirty="0" err="1">
                <a:solidFill>
                  <a:srgbClr val="000000"/>
                </a:solidFill>
                <a:ea typeface="Calibri (MS) Bold"/>
                <a:cs typeface="Calibri (MS) Bold"/>
              </a:rPr>
              <a:t>ٱلْخَوْفِ</a:t>
            </a:r>
            <a:r>
              <a:rPr lang="ar-SA" sz="2631" dirty="0">
                <a:solidFill>
                  <a:srgbClr val="000000"/>
                </a:solidFill>
                <a:ea typeface="Calibri (MS) Bold"/>
                <a:cs typeface="Calibri (MS) Bold"/>
              </a:rPr>
              <a:t> </a:t>
            </a:r>
            <a:r>
              <a:rPr lang="ar-SA" sz="2631" dirty="0" err="1">
                <a:solidFill>
                  <a:srgbClr val="000000"/>
                </a:solidFill>
                <a:ea typeface="Calibri (MS) Bold"/>
                <a:cs typeface="Calibri (MS) Bold"/>
              </a:rPr>
              <a:t>وَٱلْجُوعِ</a:t>
            </a:r>
            <a:r>
              <a:rPr lang="ar-SA" sz="2631" dirty="0">
                <a:solidFill>
                  <a:srgbClr val="000000"/>
                </a:solidFill>
                <a:ea typeface="Calibri (MS) Bold"/>
                <a:cs typeface="Calibri (MS) Bold"/>
              </a:rPr>
              <a:t> وَنَقْصٍ مِّنَ </a:t>
            </a:r>
            <a:r>
              <a:rPr lang="ar-SA" sz="2631" dirty="0" err="1">
                <a:solidFill>
                  <a:srgbClr val="000000"/>
                </a:solidFill>
                <a:ea typeface="Calibri (MS) Bold"/>
                <a:cs typeface="Calibri (MS) Bold"/>
              </a:rPr>
              <a:t>ٱلْأَمْوَٰلِ</a:t>
            </a:r>
            <a:r>
              <a:rPr lang="ar-SA" sz="2631" dirty="0">
                <a:solidFill>
                  <a:srgbClr val="000000"/>
                </a:solidFill>
                <a:ea typeface="Calibri (MS) Bold"/>
                <a:cs typeface="Calibri (MS) Bold"/>
              </a:rPr>
              <a:t> </a:t>
            </a:r>
            <a:r>
              <a:rPr lang="ar-SA" sz="2631" dirty="0" err="1">
                <a:solidFill>
                  <a:srgbClr val="000000"/>
                </a:solidFill>
                <a:ea typeface="Calibri (MS) Bold"/>
                <a:cs typeface="Calibri (MS) Bold"/>
              </a:rPr>
              <a:t>وَٱلْأَنفُسِ</a:t>
            </a:r>
            <a:r>
              <a:rPr lang="ar-SA" sz="2631" dirty="0">
                <a:solidFill>
                  <a:srgbClr val="000000"/>
                </a:solidFill>
                <a:ea typeface="Calibri (MS) Bold"/>
                <a:cs typeface="Calibri (MS) Bold"/>
              </a:rPr>
              <a:t> </a:t>
            </a:r>
            <a:r>
              <a:rPr lang="ar-SA" sz="2631" dirty="0" err="1">
                <a:solidFill>
                  <a:srgbClr val="000000"/>
                </a:solidFill>
                <a:ea typeface="Calibri (MS) Bold"/>
                <a:cs typeface="Calibri (MS) Bold"/>
              </a:rPr>
              <a:t>وَٱلثَّمَرَٰتِ</a:t>
            </a:r>
            <a:r>
              <a:rPr lang="ar-SA" sz="2631" dirty="0">
                <a:solidFill>
                  <a:srgbClr val="000000"/>
                </a:solidFill>
                <a:ea typeface="Calibri (MS) Bold"/>
                <a:cs typeface="Calibri (MS) Bold"/>
              </a:rPr>
              <a:t> وَبَشِّرِ </a:t>
            </a:r>
            <a:r>
              <a:rPr lang="ar-SA" sz="2631" dirty="0" err="1">
                <a:solidFill>
                  <a:srgbClr val="000000"/>
                </a:solidFill>
                <a:ea typeface="Calibri (MS) Bold"/>
                <a:cs typeface="Calibri (MS) Bold"/>
              </a:rPr>
              <a:t>ٱلصَّـٰبِرِينَ</a:t>
            </a:r>
            <a:r>
              <a:rPr lang="ar-SA" sz="2631" dirty="0">
                <a:solidFill>
                  <a:srgbClr val="000000"/>
                </a:solidFill>
                <a:ea typeface="Calibri (MS) Bold"/>
                <a:cs typeface="Calibri (MS) Bold"/>
              </a:rPr>
              <a:t> ‎﴿١٥٥﴾‏</a:t>
            </a:r>
            <a:r>
              <a:rPr lang="ar-SA" sz="2631" dirty="0" err="1">
                <a:solidFill>
                  <a:srgbClr val="000000"/>
                </a:solidFill>
                <a:ea typeface="Calibri (MS) Bold"/>
                <a:cs typeface="Calibri (MS) Bold"/>
              </a:rPr>
              <a:t>ٱلَّذِينَ</a:t>
            </a:r>
            <a:r>
              <a:rPr lang="ar-SA" sz="2631" dirty="0">
                <a:solidFill>
                  <a:srgbClr val="000000"/>
                </a:solidFill>
                <a:ea typeface="Calibri (MS) Bold"/>
                <a:cs typeface="Calibri (MS) Bold"/>
              </a:rPr>
              <a:t> </a:t>
            </a:r>
            <a:r>
              <a:rPr lang="ar-SA" sz="2631" dirty="0" err="1">
                <a:solidFill>
                  <a:srgbClr val="000000"/>
                </a:solidFill>
                <a:ea typeface="Calibri (MS) Bold"/>
                <a:cs typeface="Calibri (MS) Bold"/>
              </a:rPr>
              <a:t>إِذَآ</a:t>
            </a:r>
            <a:r>
              <a:rPr lang="ar-SA" sz="2631" dirty="0">
                <a:solidFill>
                  <a:srgbClr val="000000"/>
                </a:solidFill>
                <a:ea typeface="Calibri (MS) Bold"/>
                <a:cs typeface="Calibri (MS) Bold"/>
              </a:rPr>
              <a:t> أَصَـٰبَتْهُم مُّصِيبَةٌ </a:t>
            </a:r>
            <a:r>
              <a:rPr lang="ar-SA" sz="2631" dirty="0" err="1">
                <a:solidFill>
                  <a:srgbClr val="000000"/>
                </a:solidFill>
                <a:ea typeface="Calibri (MS) Bold"/>
                <a:cs typeface="Calibri (MS) Bold"/>
              </a:rPr>
              <a:t>قَالُوٓا</a:t>
            </a:r>
            <a:r>
              <a:rPr lang="ar-SA" sz="2631" dirty="0">
                <a:solidFill>
                  <a:srgbClr val="000000"/>
                </a:solidFill>
                <a:ea typeface="Calibri (MS) Bold"/>
                <a:cs typeface="Calibri (MS) Bold"/>
              </a:rPr>
              <a:t>۟ إِنَّا لِلَّهِ </a:t>
            </a:r>
            <a:r>
              <a:rPr lang="ar-SA" sz="2631" dirty="0" err="1">
                <a:solidFill>
                  <a:srgbClr val="000000"/>
                </a:solidFill>
                <a:ea typeface="Calibri (MS) Bold"/>
                <a:cs typeface="Calibri (MS) Bold"/>
              </a:rPr>
              <a:t>وَإِنَّآ</a:t>
            </a:r>
            <a:r>
              <a:rPr lang="ar-SA" sz="2631" dirty="0">
                <a:solidFill>
                  <a:srgbClr val="000000"/>
                </a:solidFill>
                <a:ea typeface="Calibri (MS) Bold"/>
                <a:cs typeface="Calibri (MS) Bold"/>
              </a:rPr>
              <a:t> إِلَيْهِ </a:t>
            </a:r>
            <a:r>
              <a:rPr lang="ar-SA" sz="2631" dirty="0" err="1">
                <a:solidFill>
                  <a:srgbClr val="000000"/>
                </a:solidFill>
                <a:ea typeface="Calibri (MS) Bold"/>
                <a:cs typeface="Calibri (MS) Bold"/>
              </a:rPr>
              <a:t>رَٰجِعُونَ</a:t>
            </a:r>
            <a:r>
              <a:rPr lang="ar-SA" sz="2631" dirty="0">
                <a:solidFill>
                  <a:srgbClr val="000000"/>
                </a:solidFill>
                <a:ea typeface="Calibri (MS) Bold"/>
                <a:cs typeface="Calibri (MS) Bold"/>
              </a:rPr>
              <a:t> ‎﴿١٥٦﴾</a:t>
            </a:r>
          </a:p>
        </p:txBody>
      </p:sp>
      <p:sp>
        <p:nvSpPr>
          <p:cNvPr id="12" name="TextBox 12"/>
          <p:cNvSpPr txBox="1"/>
          <p:nvPr/>
        </p:nvSpPr>
        <p:spPr>
          <a:xfrm>
            <a:off x="11471906" y="5124450"/>
            <a:ext cx="4812686" cy="3829050"/>
          </a:xfrm>
          <a:prstGeom prst="rect">
            <a:avLst/>
          </a:prstGeom>
        </p:spPr>
        <p:txBody>
          <a:bodyPr lIns="0" tIns="0" rIns="0" bIns="0" rtlCol="0" anchor="t">
            <a:spAutoFit/>
          </a:bodyPr>
          <a:lstStyle/>
          <a:p>
            <a:pPr algn="ctr">
              <a:lnSpc>
                <a:spcPts val="3000"/>
              </a:lnSpc>
            </a:pPr>
            <a:r>
              <a:rPr lang="en-US" sz="2500" dirty="0">
                <a:solidFill>
                  <a:srgbClr val="000000"/>
                </a:solidFill>
                <a:latin typeface="Georgia Pro Italics"/>
              </a:rPr>
              <a:t>We will certainly test you with something of fear and famine and loss of property, life, and crops. Give good news to those who patiently endure—  who, when faced with a disaster, say, “Indeed we belong to Allah, and to Him we will return.” </a:t>
            </a:r>
          </a:p>
          <a:p>
            <a:pPr algn="ctr">
              <a:lnSpc>
                <a:spcPts val="3000"/>
              </a:lnSpc>
            </a:pPr>
            <a:r>
              <a:rPr lang="en-US" sz="2500" dirty="0">
                <a:solidFill>
                  <a:srgbClr val="000000"/>
                </a:solidFill>
                <a:latin typeface="Georgia Pro Italics"/>
              </a:rPr>
              <a:t>(2:155-156)</a:t>
            </a:r>
          </a:p>
          <a:p>
            <a:pPr algn="ctr">
              <a:lnSpc>
                <a:spcPts val="3000"/>
              </a:lnSpc>
              <a:spcBef>
                <a:spcPct val="0"/>
              </a:spcBef>
            </a:pPr>
            <a:endParaRPr lang="en-US" sz="2500" dirty="0">
              <a:solidFill>
                <a:srgbClr val="000000"/>
              </a:solidFill>
              <a:latin typeface="Georgia Pro Italics"/>
            </a:endParaRPr>
          </a:p>
        </p:txBody>
      </p:sp>
      <p:grpSp>
        <p:nvGrpSpPr>
          <p:cNvPr id="13" name="Group 13"/>
          <p:cNvGrpSpPr/>
          <p:nvPr/>
        </p:nvGrpSpPr>
        <p:grpSpPr>
          <a:xfrm>
            <a:off x="1028700" y="3518023"/>
            <a:ext cx="6304214" cy="370676"/>
            <a:chOff x="0" y="0"/>
            <a:chExt cx="2369733" cy="139336"/>
          </a:xfrm>
        </p:grpSpPr>
        <p:sp>
          <p:nvSpPr>
            <p:cNvPr id="14" name="Freeform 14"/>
            <p:cNvSpPr/>
            <p:nvPr/>
          </p:nvSpPr>
          <p:spPr>
            <a:xfrm>
              <a:off x="42394" y="30053"/>
              <a:ext cx="2286031" cy="83784"/>
            </a:xfrm>
            <a:custGeom>
              <a:avLst/>
              <a:gdLst/>
              <a:ahLst/>
              <a:cxnLst/>
              <a:rect l="l" t="t" r="r" b="b"/>
              <a:pathLst>
                <a:path w="2286031" h="83784">
                  <a:moveTo>
                    <a:pt x="28263" y="22767"/>
                  </a:moveTo>
                  <a:cubicBezTo>
                    <a:pt x="1315311" y="24588"/>
                    <a:pt x="1416405" y="13660"/>
                    <a:pt x="1562067" y="10017"/>
                  </a:cubicBezTo>
                  <a:cubicBezTo>
                    <a:pt x="1718600" y="6375"/>
                    <a:pt x="1918614" y="3643"/>
                    <a:pt x="2047971" y="6375"/>
                  </a:cubicBezTo>
                  <a:cubicBezTo>
                    <a:pt x="2134934" y="8196"/>
                    <a:pt x="2233854" y="0"/>
                    <a:pt x="2265378" y="18214"/>
                  </a:cubicBezTo>
                  <a:cubicBezTo>
                    <a:pt x="2279509" y="26410"/>
                    <a:pt x="2284944" y="40981"/>
                    <a:pt x="2283857" y="50088"/>
                  </a:cubicBezTo>
                  <a:cubicBezTo>
                    <a:pt x="2282770" y="58284"/>
                    <a:pt x="2271900" y="68302"/>
                    <a:pt x="2262116" y="71034"/>
                  </a:cubicBezTo>
                  <a:cubicBezTo>
                    <a:pt x="2251246" y="73766"/>
                    <a:pt x="2229506" y="69212"/>
                    <a:pt x="2221896" y="61927"/>
                  </a:cubicBezTo>
                  <a:cubicBezTo>
                    <a:pt x="2215374" y="55552"/>
                    <a:pt x="2212113" y="41892"/>
                    <a:pt x="2216461" y="34606"/>
                  </a:cubicBezTo>
                  <a:cubicBezTo>
                    <a:pt x="2220810" y="26410"/>
                    <a:pt x="2240376" y="15482"/>
                    <a:pt x="2251246" y="15482"/>
                  </a:cubicBezTo>
                  <a:cubicBezTo>
                    <a:pt x="2261030" y="15482"/>
                    <a:pt x="2274074" y="22767"/>
                    <a:pt x="2279509" y="29142"/>
                  </a:cubicBezTo>
                  <a:cubicBezTo>
                    <a:pt x="2283857" y="34606"/>
                    <a:pt x="2286032" y="40981"/>
                    <a:pt x="2283857" y="47356"/>
                  </a:cubicBezTo>
                  <a:cubicBezTo>
                    <a:pt x="2280596" y="55552"/>
                    <a:pt x="2271900" y="68302"/>
                    <a:pt x="2255594" y="72855"/>
                  </a:cubicBezTo>
                  <a:cubicBezTo>
                    <a:pt x="2219722" y="83783"/>
                    <a:pt x="2120802" y="56463"/>
                    <a:pt x="2045797" y="51909"/>
                  </a:cubicBezTo>
                  <a:cubicBezTo>
                    <a:pt x="1959921" y="46445"/>
                    <a:pt x="1900135" y="46445"/>
                    <a:pt x="1768604" y="46445"/>
                  </a:cubicBezTo>
                  <a:cubicBezTo>
                    <a:pt x="1450103" y="45534"/>
                    <a:pt x="352199" y="71944"/>
                    <a:pt x="126096" y="69212"/>
                  </a:cubicBezTo>
                  <a:cubicBezTo>
                    <a:pt x="67396" y="68302"/>
                    <a:pt x="33698" y="74677"/>
                    <a:pt x="15219" y="64659"/>
                  </a:cubicBezTo>
                  <a:cubicBezTo>
                    <a:pt x="5435" y="59195"/>
                    <a:pt x="0" y="48266"/>
                    <a:pt x="1087" y="41892"/>
                  </a:cubicBezTo>
                  <a:cubicBezTo>
                    <a:pt x="3261" y="34606"/>
                    <a:pt x="28263" y="22767"/>
                    <a:pt x="28263" y="22767"/>
                  </a:cubicBezTo>
                </a:path>
              </a:pathLst>
            </a:custGeom>
            <a:solidFill>
              <a:srgbClr val="037A3D"/>
            </a:solidFill>
            <a:ln cap="sq">
              <a:noFill/>
              <a:prstDash val="solid"/>
              <a:miter/>
            </a:ln>
          </p:spPr>
          <p:txBody>
            <a:bodyPr/>
            <a:lstStyle/>
            <a:p>
              <a:endParaRPr lang="en-GB"/>
            </a:p>
          </p:txBody>
        </p:sp>
      </p:grpSp>
      <p:sp>
        <p:nvSpPr>
          <p:cNvPr id="15" name="TextBox 15"/>
          <p:cNvSpPr txBox="1"/>
          <p:nvPr/>
        </p:nvSpPr>
        <p:spPr>
          <a:xfrm>
            <a:off x="1038225" y="6791325"/>
            <a:ext cx="6964467" cy="1372235"/>
          </a:xfrm>
          <a:prstGeom prst="rect">
            <a:avLst/>
          </a:prstGeom>
        </p:spPr>
        <p:txBody>
          <a:bodyPr lIns="0" tIns="0" rIns="0" bIns="0" rtlCol="0" anchor="t">
            <a:spAutoFit/>
          </a:bodyPr>
          <a:lstStyle/>
          <a:p>
            <a:pPr marL="561341" lvl="1" indent="-280670">
              <a:lnSpc>
                <a:spcPts val="3640"/>
              </a:lnSpc>
              <a:buFont typeface="Arial"/>
              <a:buChar char="•"/>
            </a:pPr>
            <a:r>
              <a:rPr lang="en-US" sz="2600" dirty="0">
                <a:solidFill>
                  <a:srgbClr val="000000"/>
                </a:solidFill>
                <a:latin typeface="Georgia Pro"/>
              </a:rPr>
              <a:t>Iman in al-</a:t>
            </a:r>
            <a:r>
              <a:rPr lang="en-US" sz="2600" dirty="0" err="1">
                <a:solidFill>
                  <a:srgbClr val="000000"/>
                </a:solidFill>
                <a:latin typeface="Georgia Pro"/>
              </a:rPr>
              <a:t>Qadr</a:t>
            </a:r>
            <a:r>
              <a:rPr lang="en-US" sz="2600" dirty="0">
                <a:solidFill>
                  <a:srgbClr val="000000"/>
                </a:solidFill>
                <a:latin typeface="Georgia Pro"/>
              </a:rPr>
              <a:t> - Allah has already decreed everything that will happen. </a:t>
            </a:r>
          </a:p>
          <a:p>
            <a:pPr marL="561341" lvl="1" indent="-280670" algn="l">
              <a:lnSpc>
                <a:spcPts val="3640"/>
              </a:lnSpc>
              <a:spcBef>
                <a:spcPct val="0"/>
              </a:spcBef>
              <a:buFont typeface="Arial"/>
              <a:buChar char="•"/>
            </a:pPr>
            <a:r>
              <a:rPr lang="en-US" sz="2600" dirty="0">
                <a:solidFill>
                  <a:srgbClr val="000000"/>
                </a:solidFill>
                <a:latin typeface="Georgia Pro"/>
              </a:rPr>
              <a:t>Allah’s plan is perfect.</a:t>
            </a:r>
          </a:p>
        </p:txBody>
      </p:sp>
      <p:sp>
        <p:nvSpPr>
          <p:cNvPr id="16" name="TextBox 16"/>
          <p:cNvSpPr txBox="1"/>
          <p:nvPr/>
        </p:nvSpPr>
        <p:spPr>
          <a:xfrm>
            <a:off x="1028700" y="788093"/>
            <a:ext cx="5608886" cy="240607"/>
          </a:xfrm>
          <a:prstGeom prst="rect">
            <a:avLst/>
          </a:prstGeom>
        </p:spPr>
        <p:txBody>
          <a:bodyPr lIns="0" tIns="0" rIns="0" bIns="0" rtlCol="0" anchor="t">
            <a:spAutoFit/>
          </a:bodyPr>
          <a:lstStyle/>
          <a:p>
            <a:pPr marL="0" lvl="0" indent="0">
              <a:lnSpc>
                <a:spcPts val="1864"/>
              </a:lnSpc>
              <a:spcBef>
                <a:spcPct val="0"/>
              </a:spcBef>
            </a:pPr>
            <a:r>
              <a:rPr lang="en-US" sz="1695" u="none" strike="noStrike" spc="50">
                <a:solidFill>
                  <a:srgbClr val="000000">
                    <a:alpha val="26667"/>
                  </a:srgbClr>
                </a:solidFill>
                <a:latin typeface="Arial Nova Condensed Bold"/>
              </a:rPr>
              <a:t>WHAT LESSONS CAN WE LEARN FROM THE PALESTINIANS?</a:t>
            </a:r>
          </a:p>
        </p:txBody>
      </p:sp>
      <p:pic>
        <p:nvPicPr>
          <p:cNvPr id="17" name="002_CiMxiVGL.mp3">
            <a:hlinkClick r:id="" action="ppaction://media"/>
            <a:extLst>
              <a:ext uri="{FF2B5EF4-FFF2-40B4-BE49-F238E27FC236}">
                <a16:creationId xmlns:a16="http://schemas.microsoft.com/office/drawing/2014/main" id="{F6601B3A-D1F9-9A3A-383C-FED48FE4D6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68930" y="8546092"/>
            <a:ext cx="418638" cy="418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29048"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1" grpId="0"/>
      <p:bldP spid="12" grpId="0"/>
      <p:bldP spid="15"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435"/>
        </a:solidFill>
        <a:effectLst/>
      </p:bgPr>
    </p:bg>
    <p:spTree>
      <p:nvGrpSpPr>
        <p:cNvPr id="1" name=""/>
        <p:cNvGrpSpPr/>
        <p:nvPr/>
      </p:nvGrpSpPr>
      <p:grpSpPr>
        <a:xfrm>
          <a:off x="0" y="0"/>
          <a:ext cx="0" cy="0"/>
          <a:chOff x="0" y="0"/>
          <a:chExt cx="0" cy="0"/>
        </a:xfrm>
      </p:grpSpPr>
      <p:sp>
        <p:nvSpPr>
          <p:cNvPr id="2" name="Freeform 2"/>
          <p:cNvSpPr/>
          <p:nvPr/>
        </p:nvSpPr>
        <p:spPr>
          <a:xfrm>
            <a:off x="1864064" y="0"/>
            <a:ext cx="14559872" cy="10287000"/>
          </a:xfrm>
          <a:custGeom>
            <a:avLst/>
            <a:gdLst/>
            <a:ahLst/>
            <a:cxnLst/>
            <a:rect l="l" t="t" r="r" b="b"/>
            <a:pathLst>
              <a:path w="14559872" h="10287000">
                <a:moveTo>
                  <a:pt x="0" y="0"/>
                </a:moveTo>
                <a:lnTo>
                  <a:pt x="14559872" y="0"/>
                </a:lnTo>
                <a:lnTo>
                  <a:pt x="14559872"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2532982" y="4912653"/>
            <a:ext cx="1206629" cy="1215469"/>
          </a:xfrm>
          <a:custGeom>
            <a:avLst/>
            <a:gdLst/>
            <a:ahLst/>
            <a:cxnLst/>
            <a:rect l="l" t="t" r="r" b="b"/>
            <a:pathLst>
              <a:path w="1206629" h="1215469">
                <a:moveTo>
                  <a:pt x="0" y="0"/>
                </a:moveTo>
                <a:lnTo>
                  <a:pt x="1206629" y="0"/>
                </a:lnTo>
                <a:lnTo>
                  <a:pt x="1206629" y="1215469"/>
                </a:lnTo>
                <a:lnTo>
                  <a:pt x="0" y="1215469"/>
                </a:lnTo>
                <a:lnTo>
                  <a:pt x="0" y="0"/>
                </a:lnTo>
                <a:close/>
              </a:path>
            </a:pathLst>
          </a:custGeom>
          <a:blipFill>
            <a:blip r:embed="rId4">
              <a:alphaModFix amt="85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2532982" y="778568"/>
            <a:ext cx="1206629" cy="1215469"/>
          </a:xfrm>
          <a:custGeom>
            <a:avLst/>
            <a:gdLst/>
            <a:ahLst/>
            <a:cxnLst/>
            <a:rect l="l" t="t" r="r" b="b"/>
            <a:pathLst>
              <a:path w="1206629" h="1215469">
                <a:moveTo>
                  <a:pt x="0" y="0"/>
                </a:moveTo>
                <a:lnTo>
                  <a:pt x="1206629" y="0"/>
                </a:lnTo>
                <a:lnTo>
                  <a:pt x="1206629" y="1215469"/>
                </a:lnTo>
                <a:lnTo>
                  <a:pt x="0" y="1215469"/>
                </a:lnTo>
                <a:lnTo>
                  <a:pt x="0" y="0"/>
                </a:lnTo>
                <a:close/>
              </a:path>
            </a:pathLst>
          </a:custGeom>
          <a:blipFill>
            <a:blip r:embed="rId4">
              <a:alphaModFix amt="85000"/>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2593" y="302573"/>
            <a:ext cx="13262813" cy="9681854"/>
          </a:xfrm>
          <a:custGeom>
            <a:avLst/>
            <a:gdLst/>
            <a:ahLst/>
            <a:cxnLst/>
            <a:rect l="l" t="t" r="r" b="b"/>
            <a:pathLst>
              <a:path w="13262813" h="9681854">
                <a:moveTo>
                  <a:pt x="0" y="0"/>
                </a:moveTo>
                <a:lnTo>
                  <a:pt x="13262814" y="0"/>
                </a:lnTo>
                <a:lnTo>
                  <a:pt x="13262814" y="9681854"/>
                </a:lnTo>
                <a:lnTo>
                  <a:pt x="0" y="96818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3"/>
          <p:cNvSpPr txBox="1"/>
          <p:nvPr/>
        </p:nvSpPr>
        <p:spPr>
          <a:xfrm>
            <a:off x="10428307" y="8559303"/>
            <a:ext cx="4894146" cy="857250"/>
          </a:xfrm>
          <a:prstGeom prst="rect">
            <a:avLst/>
          </a:prstGeom>
        </p:spPr>
        <p:txBody>
          <a:bodyPr lIns="0" tIns="0" rIns="0" bIns="0" rtlCol="0" anchor="t">
            <a:spAutoFit/>
          </a:bodyPr>
          <a:lstStyle/>
          <a:p>
            <a:pPr>
              <a:lnSpc>
                <a:spcPts val="2279"/>
              </a:lnSpc>
              <a:spcBef>
                <a:spcPct val="0"/>
              </a:spcBef>
            </a:pPr>
            <a:r>
              <a:rPr lang="en-US" sz="1899" dirty="0">
                <a:solidFill>
                  <a:srgbClr val="000000"/>
                </a:solidFill>
                <a:latin typeface="Georgia Pro"/>
              </a:rPr>
              <a:t>Many non-Muslims are inspired by the courage and resilience of the Palestinians and want to know about the source of their faith.</a:t>
            </a:r>
          </a:p>
        </p:txBody>
      </p:sp>
      <p:sp>
        <p:nvSpPr>
          <p:cNvPr id="4" name="TextBox 4"/>
          <p:cNvSpPr txBox="1"/>
          <p:nvPr/>
        </p:nvSpPr>
        <p:spPr>
          <a:xfrm>
            <a:off x="10428307" y="6742467"/>
            <a:ext cx="4894146" cy="571500"/>
          </a:xfrm>
          <a:prstGeom prst="rect">
            <a:avLst/>
          </a:prstGeom>
        </p:spPr>
        <p:txBody>
          <a:bodyPr lIns="0" tIns="0" rIns="0" bIns="0" rtlCol="0" anchor="t">
            <a:spAutoFit/>
          </a:bodyPr>
          <a:lstStyle/>
          <a:p>
            <a:pPr>
              <a:lnSpc>
                <a:spcPts val="2279"/>
              </a:lnSpc>
              <a:spcBef>
                <a:spcPct val="0"/>
              </a:spcBef>
            </a:pPr>
            <a:r>
              <a:rPr lang="en-US" sz="1899" dirty="0">
                <a:solidFill>
                  <a:srgbClr val="000000"/>
                </a:solidFill>
                <a:latin typeface="Georgia Pro"/>
              </a:rPr>
              <a:t>Many people have been inspired to serve the </a:t>
            </a:r>
            <a:r>
              <a:rPr lang="en-US" sz="1899" dirty="0" err="1">
                <a:solidFill>
                  <a:srgbClr val="000000"/>
                </a:solidFill>
                <a:latin typeface="Georgia Pro"/>
              </a:rPr>
              <a:t>dīn</a:t>
            </a:r>
            <a:r>
              <a:rPr lang="en-US" sz="1899" dirty="0">
                <a:solidFill>
                  <a:srgbClr val="000000"/>
                </a:solidFill>
                <a:latin typeface="Georgia Pro"/>
              </a:rPr>
              <a:t> of Allah.</a:t>
            </a:r>
          </a:p>
        </p:txBody>
      </p:sp>
      <p:sp>
        <p:nvSpPr>
          <p:cNvPr id="5" name="TextBox 5"/>
          <p:cNvSpPr txBox="1"/>
          <p:nvPr/>
        </p:nvSpPr>
        <p:spPr>
          <a:xfrm>
            <a:off x="10428307" y="4791075"/>
            <a:ext cx="4894146" cy="571500"/>
          </a:xfrm>
          <a:prstGeom prst="rect">
            <a:avLst/>
          </a:prstGeom>
        </p:spPr>
        <p:txBody>
          <a:bodyPr lIns="0" tIns="0" rIns="0" bIns="0" rtlCol="0" anchor="t">
            <a:spAutoFit/>
          </a:bodyPr>
          <a:lstStyle/>
          <a:p>
            <a:pPr>
              <a:lnSpc>
                <a:spcPts val="2279"/>
              </a:lnSpc>
              <a:spcBef>
                <a:spcPct val="0"/>
              </a:spcBef>
            </a:pPr>
            <a:r>
              <a:rPr lang="en-US" sz="1899" dirty="0">
                <a:solidFill>
                  <a:srgbClr val="000000"/>
                </a:solidFill>
                <a:latin typeface="Georgia Pro"/>
              </a:rPr>
              <a:t>The crisis has brought about unity amongst the believers.</a:t>
            </a:r>
          </a:p>
        </p:txBody>
      </p:sp>
      <p:sp>
        <p:nvSpPr>
          <p:cNvPr id="6" name="TextBox 6"/>
          <p:cNvSpPr txBox="1"/>
          <p:nvPr/>
        </p:nvSpPr>
        <p:spPr>
          <a:xfrm>
            <a:off x="10428307" y="2809875"/>
            <a:ext cx="4894146" cy="571500"/>
          </a:xfrm>
          <a:prstGeom prst="rect">
            <a:avLst/>
          </a:prstGeom>
        </p:spPr>
        <p:txBody>
          <a:bodyPr lIns="0" tIns="0" rIns="0" bIns="0" rtlCol="0" anchor="t">
            <a:spAutoFit/>
          </a:bodyPr>
          <a:lstStyle/>
          <a:p>
            <a:pPr>
              <a:lnSpc>
                <a:spcPts val="2279"/>
              </a:lnSpc>
              <a:spcBef>
                <a:spcPct val="0"/>
              </a:spcBef>
            </a:pPr>
            <a:r>
              <a:rPr lang="en-US" sz="1899" dirty="0">
                <a:solidFill>
                  <a:srgbClr val="000000"/>
                </a:solidFill>
                <a:latin typeface="Georgia Pro"/>
              </a:rPr>
              <a:t>The </a:t>
            </a:r>
            <a:r>
              <a:rPr lang="en-US" sz="1899" dirty="0" err="1">
                <a:solidFill>
                  <a:srgbClr val="000000"/>
                </a:solidFill>
                <a:latin typeface="Georgia Pro"/>
              </a:rPr>
              <a:t>iman</a:t>
            </a:r>
            <a:r>
              <a:rPr lang="en-US" sz="1899" dirty="0">
                <a:solidFill>
                  <a:srgbClr val="000000"/>
                </a:solidFill>
                <a:latin typeface="Georgia Pro"/>
              </a:rPr>
              <a:t> of so many in the Ummah has been revived.</a:t>
            </a:r>
          </a:p>
        </p:txBody>
      </p:sp>
      <p:sp>
        <p:nvSpPr>
          <p:cNvPr id="7" name="TextBox 7"/>
          <p:cNvSpPr txBox="1"/>
          <p:nvPr/>
        </p:nvSpPr>
        <p:spPr>
          <a:xfrm>
            <a:off x="10428307" y="695325"/>
            <a:ext cx="4894146" cy="857250"/>
          </a:xfrm>
          <a:prstGeom prst="rect">
            <a:avLst/>
          </a:prstGeom>
        </p:spPr>
        <p:txBody>
          <a:bodyPr lIns="0" tIns="0" rIns="0" bIns="0" rtlCol="0" anchor="t">
            <a:spAutoFit/>
          </a:bodyPr>
          <a:lstStyle/>
          <a:p>
            <a:pPr>
              <a:lnSpc>
                <a:spcPts val="2279"/>
              </a:lnSpc>
              <a:spcBef>
                <a:spcPct val="0"/>
              </a:spcBef>
            </a:pPr>
            <a:r>
              <a:rPr lang="en-US" sz="1899" dirty="0">
                <a:solidFill>
                  <a:srgbClr val="000000"/>
                </a:solidFill>
                <a:latin typeface="Georgia Pro"/>
              </a:rPr>
              <a:t>The true </a:t>
            </a:r>
            <a:r>
              <a:rPr lang="en-US" sz="1899" dirty="0" err="1">
                <a:solidFill>
                  <a:srgbClr val="000000"/>
                </a:solidFill>
                <a:latin typeface="Georgia Pro"/>
              </a:rPr>
              <a:t>colours</a:t>
            </a:r>
            <a:r>
              <a:rPr lang="en-US" sz="1899" dirty="0">
                <a:solidFill>
                  <a:srgbClr val="000000"/>
                </a:solidFill>
                <a:latin typeface="Georgia Pro"/>
              </a:rPr>
              <a:t> of those who cry ‘freedom/liberalism/feminism/human rights’ are being exposed.</a:t>
            </a:r>
          </a:p>
        </p:txBody>
      </p:sp>
      <p:sp>
        <p:nvSpPr>
          <p:cNvPr id="8" name="TextBox 8"/>
          <p:cNvSpPr txBox="1"/>
          <p:nvPr/>
        </p:nvSpPr>
        <p:spPr>
          <a:xfrm>
            <a:off x="3210735" y="4024659"/>
            <a:ext cx="3028057" cy="1695450"/>
          </a:xfrm>
          <a:prstGeom prst="rect">
            <a:avLst/>
          </a:prstGeom>
        </p:spPr>
        <p:txBody>
          <a:bodyPr lIns="0" tIns="0" rIns="0" bIns="0" rtlCol="0" anchor="t">
            <a:spAutoFit/>
          </a:bodyPr>
          <a:lstStyle/>
          <a:p>
            <a:pPr algn="ctr">
              <a:lnSpc>
                <a:spcPts val="11760"/>
              </a:lnSpc>
              <a:spcBef>
                <a:spcPct val="0"/>
              </a:spcBef>
            </a:pPr>
            <a:r>
              <a:rPr lang="en-US" sz="9800" dirty="0" err="1">
                <a:solidFill>
                  <a:srgbClr val="000000"/>
                </a:solidFill>
                <a:cs typeface="Calibri (MS) Bold"/>
              </a:rPr>
              <a:t>الحكيم</a:t>
            </a:r>
            <a:endParaRPr lang="en-US" sz="9800" dirty="0">
              <a:solidFill>
                <a:srgbClr val="000000"/>
              </a:solidFill>
              <a:cs typeface="Calibri (MS) Bold"/>
            </a:endParaRPr>
          </a:p>
        </p:txBody>
      </p:sp>
      <p:sp>
        <p:nvSpPr>
          <p:cNvPr id="9" name="TextBox 9"/>
          <p:cNvSpPr txBox="1"/>
          <p:nvPr/>
        </p:nvSpPr>
        <p:spPr>
          <a:xfrm>
            <a:off x="1028700" y="788093"/>
            <a:ext cx="5608886" cy="240607"/>
          </a:xfrm>
          <a:prstGeom prst="rect">
            <a:avLst/>
          </a:prstGeom>
        </p:spPr>
        <p:txBody>
          <a:bodyPr lIns="0" tIns="0" rIns="0" bIns="0" rtlCol="0" anchor="t">
            <a:spAutoFit/>
          </a:bodyPr>
          <a:lstStyle/>
          <a:p>
            <a:pPr marL="0" lvl="0" indent="0">
              <a:lnSpc>
                <a:spcPts val="1864"/>
              </a:lnSpc>
              <a:spcBef>
                <a:spcPct val="0"/>
              </a:spcBef>
            </a:pPr>
            <a:r>
              <a:rPr lang="en-US" sz="1695" u="none" strike="noStrike" spc="50">
                <a:solidFill>
                  <a:srgbClr val="000000">
                    <a:alpha val="26667"/>
                  </a:srgbClr>
                </a:solidFill>
                <a:latin typeface="Arial Nova Condensed Bold"/>
              </a:rPr>
              <a:t>WHAT LESSONS CAN WE LEARN FROM THE PALESTINIANS?</a:t>
            </a:r>
          </a:p>
        </p:txBody>
      </p:sp>
      <p:sp>
        <p:nvSpPr>
          <p:cNvPr id="10" name="TextBox 10"/>
          <p:cNvSpPr txBox="1"/>
          <p:nvPr/>
        </p:nvSpPr>
        <p:spPr>
          <a:xfrm>
            <a:off x="3766628" y="5704263"/>
            <a:ext cx="1916271" cy="365067"/>
          </a:xfrm>
          <a:prstGeom prst="rect">
            <a:avLst/>
          </a:prstGeom>
        </p:spPr>
        <p:txBody>
          <a:bodyPr lIns="0" tIns="0" rIns="0" bIns="0" rtlCol="0" anchor="t">
            <a:spAutoFit/>
          </a:bodyPr>
          <a:lstStyle/>
          <a:p>
            <a:pPr algn="ctr">
              <a:lnSpc>
                <a:spcPts val="2744"/>
              </a:lnSpc>
              <a:spcBef>
                <a:spcPct val="0"/>
              </a:spcBef>
            </a:pPr>
            <a:r>
              <a:rPr lang="en-US" sz="2495" spc="74">
                <a:solidFill>
                  <a:srgbClr val="000000"/>
                </a:solidFill>
                <a:latin typeface="Georgia Pro Italics"/>
              </a:rPr>
              <a:t>The All-Wise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97299" y="3362325"/>
            <a:ext cx="7693401" cy="3552825"/>
          </a:xfrm>
          <a:prstGeom prst="rect">
            <a:avLst/>
          </a:prstGeom>
        </p:spPr>
        <p:txBody>
          <a:bodyPr lIns="0" tIns="0" rIns="0" bIns="0" rtlCol="0" anchor="t">
            <a:spAutoFit/>
          </a:bodyPr>
          <a:lstStyle/>
          <a:p>
            <a:pPr>
              <a:lnSpc>
                <a:spcPts val="9360"/>
              </a:lnSpc>
            </a:pPr>
            <a:r>
              <a:rPr lang="en-US" sz="7800">
                <a:solidFill>
                  <a:srgbClr val="000000"/>
                </a:solidFill>
                <a:latin typeface="Georgia Pro Bold"/>
              </a:rPr>
              <a:t>Part III: What does </a:t>
            </a:r>
          </a:p>
          <a:p>
            <a:pPr marL="0" lvl="0" indent="0">
              <a:lnSpc>
                <a:spcPts val="9360"/>
              </a:lnSpc>
              <a:spcBef>
                <a:spcPct val="0"/>
              </a:spcBef>
            </a:pPr>
            <a:r>
              <a:rPr lang="en-US" sz="7800">
                <a:solidFill>
                  <a:srgbClr val="000000"/>
                </a:solidFill>
                <a:latin typeface="Georgia Pro Bold"/>
              </a:rPr>
              <a:t>want from us?</a:t>
            </a:r>
          </a:p>
        </p:txBody>
      </p:sp>
      <p:sp>
        <p:nvSpPr>
          <p:cNvPr id="3" name="TextBox 3"/>
          <p:cNvSpPr txBox="1"/>
          <p:nvPr/>
        </p:nvSpPr>
        <p:spPr>
          <a:xfrm>
            <a:off x="7812251" y="4400550"/>
            <a:ext cx="2663498"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37A3D"/>
                </a:solidFill>
                <a:latin typeface="Linotype Feltpen Medium"/>
              </a:rPr>
              <a:t>Allah</a:t>
            </a:r>
          </a:p>
        </p:txBody>
      </p:sp>
      <p:grpSp>
        <p:nvGrpSpPr>
          <p:cNvPr id="4" name="Group 4"/>
          <p:cNvGrpSpPr/>
          <p:nvPr/>
        </p:nvGrpSpPr>
        <p:grpSpPr>
          <a:xfrm>
            <a:off x="7812251" y="5608307"/>
            <a:ext cx="2526409" cy="251485"/>
            <a:chOff x="0" y="0"/>
            <a:chExt cx="2369733" cy="235889"/>
          </a:xfrm>
        </p:grpSpPr>
        <p:sp>
          <p:nvSpPr>
            <p:cNvPr id="5" name="Freeform 5"/>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000000"/>
            </a:solidFill>
            <a:ln cap="sq">
              <a:noFill/>
              <a:prstDash val="solid"/>
              <a:miter/>
            </a:ln>
          </p:spPr>
          <p:txBody>
            <a:bodyPr/>
            <a:lstStyle/>
            <a:p>
              <a:endParaRPr lang="en-GB"/>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76202" y="0"/>
            <a:ext cx="6767798" cy="6472429"/>
            <a:chOff x="0" y="0"/>
            <a:chExt cx="9023731" cy="8629905"/>
          </a:xfrm>
        </p:grpSpPr>
        <p:pic>
          <p:nvPicPr>
            <p:cNvPr id="3" name="Picture 3"/>
            <p:cNvPicPr>
              <a:picLocks noChangeAspect="1"/>
            </p:cNvPicPr>
            <p:nvPr/>
          </p:nvPicPr>
          <p:blipFill>
            <a:blip r:embed="rId3"/>
            <a:srcRect l="15145" r="15145"/>
            <a:stretch>
              <a:fillRect/>
            </a:stretch>
          </p:blipFill>
          <p:spPr>
            <a:xfrm>
              <a:off x="0" y="0"/>
              <a:ext cx="9023731" cy="8629905"/>
            </a:xfrm>
            <a:prstGeom prst="rect">
              <a:avLst/>
            </a:prstGeom>
          </p:spPr>
        </p:pic>
      </p:grpSp>
      <p:grpSp>
        <p:nvGrpSpPr>
          <p:cNvPr id="4" name="Group 4"/>
          <p:cNvGrpSpPr/>
          <p:nvPr/>
        </p:nvGrpSpPr>
        <p:grpSpPr>
          <a:xfrm>
            <a:off x="4896094" y="6301188"/>
            <a:ext cx="4257431" cy="3985812"/>
            <a:chOff x="0" y="0"/>
            <a:chExt cx="2131619" cy="1995624"/>
          </a:xfrm>
        </p:grpSpPr>
        <p:sp>
          <p:nvSpPr>
            <p:cNvPr id="5" name="Freeform 5"/>
            <p:cNvSpPr/>
            <p:nvPr/>
          </p:nvSpPr>
          <p:spPr>
            <a:xfrm>
              <a:off x="0" y="0"/>
              <a:ext cx="2131619" cy="1995624"/>
            </a:xfrm>
            <a:custGeom>
              <a:avLst/>
              <a:gdLst/>
              <a:ahLst/>
              <a:cxnLst/>
              <a:rect l="l" t="t" r="r" b="b"/>
              <a:pathLst>
                <a:path w="2131619" h="1995624">
                  <a:moveTo>
                    <a:pt x="0" y="0"/>
                  </a:moveTo>
                  <a:lnTo>
                    <a:pt x="2131619" y="0"/>
                  </a:lnTo>
                  <a:lnTo>
                    <a:pt x="2131619" y="1995624"/>
                  </a:lnTo>
                  <a:lnTo>
                    <a:pt x="0" y="1995624"/>
                  </a:lnTo>
                  <a:close/>
                </a:path>
              </a:pathLst>
            </a:custGeom>
            <a:solidFill>
              <a:srgbClr val="CE1127"/>
            </a:solidFill>
          </p:spPr>
          <p:txBody>
            <a:bodyPr/>
            <a:lstStyle/>
            <a:p>
              <a:endParaRPr lang="en-GB"/>
            </a:p>
          </p:txBody>
        </p:sp>
        <p:sp>
          <p:nvSpPr>
            <p:cNvPr id="6" name="TextBox 6"/>
            <p:cNvSpPr txBox="1"/>
            <p:nvPr/>
          </p:nvSpPr>
          <p:spPr>
            <a:xfrm>
              <a:off x="0" y="-38100"/>
              <a:ext cx="2131619" cy="2033724"/>
            </a:xfrm>
            <a:prstGeom prst="rect">
              <a:avLst/>
            </a:prstGeom>
          </p:spPr>
          <p:txBody>
            <a:bodyPr lIns="50800" tIns="50800" rIns="50800" bIns="50800" rtlCol="0" anchor="ctr"/>
            <a:lstStyle/>
            <a:p>
              <a:pPr algn="ctr">
                <a:lnSpc>
                  <a:spcPts val="2800"/>
                </a:lnSpc>
              </a:pPr>
              <a:endParaRPr/>
            </a:p>
          </p:txBody>
        </p:sp>
      </p:grpSp>
      <p:sp>
        <p:nvSpPr>
          <p:cNvPr id="7" name="Freeform 7"/>
          <p:cNvSpPr/>
          <p:nvPr/>
        </p:nvSpPr>
        <p:spPr>
          <a:xfrm>
            <a:off x="0" y="6301188"/>
            <a:ext cx="5086350" cy="3985812"/>
          </a:xfrm>
          <a:custGeom>
            <a:avLst/>
            <a:gdLst/>
            <a:ahLst/>
            <a:cxnLst/>
            <a:rect l="l" t="t" r="r" b="b"/>
            <a:pathLst>
              <a:path w="5086350" h="3985812">
                <a:moveTo>
                  <a:pt x="0" y="0"/>
                </a:moveTo>
                <a:lnTo>
                  <a:pt x="5086350" y="0"/>
                </a:lnTo>
                <a:lnTo>
                  <a:pt x="5086350" y="3985812"/>
                </a:lnTo>
                <a:lnTo>
                  <a:pt x="0" y="3985812"/>
                </a:lnTo>
                <a:lnTo>
                  <a:pt x="0" y="0"/>
                </a:lnTo>
                <a:close/>
              </a:path>
            </a:pathLst>
          </a:custGeom>
          <a:blipFill>
            <a:blip r:embed="rId4"/>
            <a:stretch>
              <a:fillRect l="-8808" r="-8808"/>
            </a:stretch>
          </a:blipFill>
        </p:spPr>
        <p:txBody>
          <a:bodyPr/>
          <a:lstStyle/>
          <a:p>
            <a:endParaRPr lang="en-GB"/>
          </a:p>
        </p:txBody>
      </p:sp>
      <p:grpSp>
        <p:nvGrpSpPr>
          <p:cNvPr id="8" name="Group 8"/>
          <p:cNvGrpSpPr/>
          <p:nvPr/>
        </p:nvGrpSpPr>
        <p:grpSpPr>
          <a:xfrm>
            <a:off x="-19647" y="-207776"/>
            <a:ext cx="2400897" cy="6680204"/>
            <a:chOff x="0" y="0"/>
            <a:chExt cx="632335" cy="1759395"/>
          </a:xfrm>
        </p:grpSpPr>
        <p:sp>
          <p:nvSpPr>
            <p:cNvPr id="9" name="Freeform 9"/>
            <p:cNvSpPr/>
            <p:nvPr/>
          </p:nvSpPr>
          <p:spPr>
            <a:xfrm>
              <a:off x="0" y="0"/>
              <a:ext cx="632335" cy="1759395"/>
            </a:xfrm>
            <a:custGeom>
              <a:avLst/>
              <a:gdLst/>
              <a:ahLst/>
              <a:cxnLst/>
              <a:rect l="l" t="t" r="r" b="b"/>
              <a:pathLst>
                <a:path w="632335" h="1759395">
                  <a:moveTo>
                    <a:pt x="0" y="0"/>
                  </a:moveTo>
                  <a:lnTo>
                    <a:pt x="632335" y="0"/>
                  </a:lnTo>
                  <a:lnTo>
                    <a:pt x="632335" y="1759395"/>
                  </a:lnTo>
                  <a:lnTo>
                    <a:pt x="0" y="1759395"/>
                  </a:lnTo>
                  <a:close/>
                </a:path>
              </a:pathLst>
            </a:custGeom>
            <a:solidFill>
              <a:srgbClr val="000000"/>
            </a:solidFill>
          </p:spPr>
          <p:txBody>
            <a:bodyPr/>
            <a:lstStyle/>
            <a:p>
              <a:endParaRPr lang="en-GB"/>
            </a:p>
          </p:txBody>
        </p:sp>
        <p:sp>
          <p:nvSpPr>
            <p:cNvPr id="10" name="TextBox 10"/>
            <p:cNvSpPr txBox="1"/>
            <p:nvPr/>
          </p:nvSpPr>
          <p:spPr>
            <a:xfrm>
              <a:off x="0" y="-38100"/>
              <a:ext cx="632335" cy="1797495"/>
            </a:xfrm>
            <a:prstGeom prst="rect">
              <a:avLst/>
            </a:prstGeom>
          </p:spPr>
          <p:txBody>
            <a:bodyPr lIns="50800" tIns="50800" rIns="50800" bIns="50800" rtlCol="0" anchor="ctr"/>
            <a:lstStyle/>
            <a:p>
              <a:pPr algn="ctr">
                <a:lnSpc>
                  <a:spcPts val="2800"/>
                </a:lnSpc>
              </a:pPr>
              <a:endParaRPr/>
            </a:p>
          </p:txBody>
        </p:sp>
      </p:grpSp>
      <p:sp>
        <p:nvSpPr>
          <p:cNvPr id="11" name="Freeform 11"/>
          <p:cNvSpPr/>
          <p:nvPr/>
        </p:nvSpPr>
        <p:spPr>
          <a:xfrm>
            <a:off x="68552" y="6301188"/>
            <a:ext cx="5978719" cy="3985812"/>
          </a:xfrm>
          <a:custGeom>
            <a:avLst/>
            <a:gdLst/>
            <a:ahLst/>
            <a:cxnLst/>
            <a:rect l="l" t="t" r="r" b="b"/>
            <a:pathLst>
              <a:path w="5978719" h="3985812">
                <a:moveTo>
                  <a:pt x="0" y="0"/>
                </a:moveTo>
                <a:lnTo>
                  <a:pt x="5978719" y="0"/>
                </a:lnTo>
                <a:lnTo>
                  <a:pt x="5978719" y="3985812"/>
                </a:lnTo>
                <a:lnTo>
                  <a:pt x="0" y="3985812"/>
                </a:lnTo>
                <a:lnTo>
                  <a:pt x="0" y="0"/>
                </a:lnTo>
                <a:close/>
              </a:path>
            </a:pathLst>
          </a:custGeom>
          <a:blipFill>
            <a:blip r:embed="rId5"/>
            <a:stretch>
              <a:fillRect/>
            </a:stretch>
          </a:blipFill>
        </p:spPr>
        <p:txBody>
          <a:bodyPr/>
          <a:lstStyle/>
          <a:p>
            <a:endParaRPr lang="en-GB"/>
          </a:p>
        </p:txBody>
      </p:sp>
      <p:sp>
        <p:nvSpPr>
          <p:cNvPr id="12" name="TextBox 12"/>
          <p:cNvSpPr txBox="1"/>
          <p:nvPr/>
        </p:nvSpPr>
        <p:spPr>
          <a:xfrm>
            <a:off x="10226375" y="2381923"/>
            <a:ext cx="7032925" cy="3552825"/>
          </a:xfrm>
          <a:prstGeom prst="rect">
            <a:avLst/>
          </a:prstGeom>
        </p:spPr>
        <p:txBody>
          <a:bodyPr lIns="0" tIns="0" rIns="0" bIns="0" rtlCol="0" anchor="t">
            <a:spAutoFit/>
          </a:bodyPr>
          <a:lstStyle/>
          <a:p>
            <a:pPr marL="0" lvl="0" indent="0" algn="l">
              <a:lnSpc>
                <a:spcPts val="9360"/>
              </a:lnSpc>
              <a:spcBef>
                <a:spcPct val="0"/>
              </a:spcBef>
            </a:pPr>
            <a:r>
              <a:rPr lang="en-US" sz="7800">
                <a:solidFill>
                  <a:srgbClr val="000000"/>
                </a:solidFill>
                <a:latin typeface="Georgia Pro Bold"/>
              </a:rPr>
              <a:t>How does Allah want us to </a:t>
            </a:r>
          </a:p>
        </p:txBody>
      </p:sp>
      <p:sp>
        <p:nvSpPr>
          <p:cNvPr id="13" name="TextBox 13"/>
          <p:cNvSpPr txBox="1"/>
          <p:nvPr/>
        </p:nvSpPr>
        <p:spPr>
          <a:xfrm>
            <a:off x="11463511" y="4563148"/>
            <a:ext cx="4809691"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respond?</a:t>
            </a:r>
          </a:p>
        </p:txBody>
      </p:sp>
      <p:grpSp>
        <p:nvGrpSpPr>
          <p:cNvPr id="14" name="Group 14"/>
          <p:cNvGrpSpPr/>
          <p:nvPr/>
        </p:nvGrpSpPr>
        <p:grpSpPr>
          <a:xfrm>
            <a:off x="11406361" y="5786604"/>
            <a:ext cx="4636159" cy="262444"/>
            <a:chOff x="0" y="0"/>
            <a:chExt cx="3432550" cy="194310"/>
          </a:xfrm>
        </p:grpSpPr>
        <p:sp>
          <p:nvSpPr>
            <p:cNvPr id="15" name="Freeform 15"/>
            <p:cNvSpPr/>
            <p:nvPr/>
          </p:nvSpPr>
          <p:spPr>
            <a:xfrm>
              <a:off x="61408" y="41910"/>
              <a:ext cx="3311309" cy="116840"/>
            </a:xfrm>
            <a:custGeom>
              <a:avLst/>
              <a:gdLst/>
              <a:ahLst/>
              <a:cxnLst/>
              <a:rect l="l" t="t" r="r" b="b"/>
              <a:pathLst>
                <a:path w="3311309" h="116840">
                  <a:moveTo>
                    <a:pt x="40939" y="31750"/>
                  </a:moveTo>
                  <a:cubicBezTo>
                    <a:pt x="1905223" y="34290"/>
                    <a:pt x="2051657" y="19050"/>
                    <a:pt x="2262649" y="13970"/>
                  </a:cubicBezTo>
                  <a:cubicBezTo>
                    <a:pt x="2489386" y="8890"/>
                    <a:pt x="2779106" y="5080"/>
                    <a:pt x="2966479" y="8890"/>
                  </a:cubicBezTo>
                  <a:cubicBezTo>
                    <a:pt x="3092444" y="11430"/>
                    <a:pt x="3235730" y="0"/>
                    <a:pt x="3281392" y="25400"/>
                  </a:cubicBezTo>
                  <a:cubicBezTo>
                    <a:pt x="3301861" y="36830"/>
                    <a:pt x="3309734" y="57150"/>
                    <a:pt x="3308159" y="69850"/>
                  </a:cubicBezTo>
                  <a:cubicBezTo>
                    <a:pt x="3306585" y="81280"/>
                    <a:pt x="3290839" y="95250"/>
                    <a:pt x="3276668" y="99060"/>
                  </a:cubicBezTo>
                  <a:cubicBezTo>
                    <a:pt x="3260922" y="102870"/>
                    <a:pt x="3229431" y="96520"/>
                    <a:pt x="3218409" y="86360"/>
                  </a:cubicBezTo>
                  <a:cubicBezTo>
                    <a:pt x="3208962" y="77470"/>
                    <a:pt x="3204238" y="58420"/>
                    <a:pt x="3210536" y="48260"/>
                  </a:cubicBezTo>
                  <a:cubicBezTo>
                    <a:pt x="3216835" y="36830"/>
                    <a:pt x="3245177" y="21590"/>
                    <a:pt x="3260922" y="21590"/>
                  </a:cubicBezTo>
                  <a:cubicBezTo>
                    <a:pt x="3275093" y="21590"/>
                    <a:pt x="3293988" y="31750"/>
                    <a:pt x="3301861" y="40640"/>
                  </a:cubicBezTo>
                  <a:cubicBezTo>
                    <a:pt x="3308159" y="48260"/>
                    <a:pt x="3311309" y="57150"/>
                    <a:pt x="3308159" y="66040"/>
                  </a:cubicBezTo>
                  <a:cubicBezTo>
                    <a:pt x="3303436" y="77470"/>
                    <a:pt x="3290839" y="95250"/>
                    <a:pt x="3267221" y="101600"/>
                  </a:cubicBezTo>
                  <a:cubicBezTo>
                    <a:pt x="3215260" y="116840"/>
                    <a:pt x="3071975" y="78740"/>
                    <a:pt x="2963330" y="72390"/>
                  </a:cubicBezTo>
                  <a:cubicBezTo>
                    <a:pt x="2838939" y="64770"/>
                    <a:pt x="2752338" y="64770"/>
                    <a:pt x="2561816" y="64770"/>
                  </a:cubicBezTo>
                  <a:cubicBezTo>
                    <a:pt x="2100469" y="63500"/>
                    <a:pt x="510159" y="100330"/>
                    <a:pt x="182649" y="96520"/>
                  </a:cubicBezTo>
                  <a:cubicBezTo>
                    <a:pt x="97623" y="95250"/>
                    <a:pt x="48812" y="104140"/>
                    <a:pt x="22044" y="90170"/>
                  </a:cubicBezTo>
                  <a:cubicBezTo>
                    <a:pt x="7873" y="82550"/>
                    <a:pt x="0" y="67310"/>
                    <a:pt x="1575" y="58420"/>
                  </a:cubicBezTo>
                  <a:cubicBezTo>
                    <a:pt x="4724" y="48260"/>
                    <a:pt x="40939" y="31750"/>
                    <a:pt x="40939" y="31750"/>
                  </a:cubicBezTo>
                </a:path>
              </a:pathLst>
            </a:custGeom>
            <a:solidFill>
              <a:srgbClr val="000000"/>
            </a:solidFill>
            <a:ln cap="sq">
              <a:noFill/>
              <a:prstDash val="solid"/>
              <a:miter/>
            </a:ln>
          </p:spPr>
          <p:txBody>
            <a:bodyPr/>
            <a:lstStyle/>
            <a:p>
              <a:endParaRPr lang="en-GB"/>
            </a:p>
          </p:txBody>
        </p:sp>
      </p:grpSp>
      <p:sp>
        <p:nvSpPr>
          <p:cNvPr id="16" name="Freeform 16"/>
          <p:cNvSpPr/>
          <p:nvPr/>
        </p:nvSpPr>
        <p:spPr>
          <a:xfrm>
            <a:off x="10226375" y="7429645"/>
            <a:ext cx="906703" cy="742363"/>
          </a:xfrm>
          <a:custGeom>
            <a:avLst/>
            <a:gdLst/>
            <a:ahLst/>
            <a:cxnLst/>
            <a:rect l="l" t="t" r="r" b="b"/>
            <a:pathLst>
              <a:path w="906703" h="742363">
                <a:moveTo>
                  <a:pt x="0" y="0"/>
                </a:moveTo>
                <a:lnTo>
                  <a:pt x="906703" y="0"/>
                </a:lnTo>
                <a:lnTo>
                  <a:pt x="906703" y="742363"/>
                </a:lnTo>
                <a:lnTo>
                  <a:pt x="0" y="7423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7" name="TextBox 17"/>
          <p:cNvSpPr txBox="1"/>
          <p:nvPr/>
        </p:nvSpPr>
        <p:spPr>
          <a:xfrm>
            <a:off x="11463511" y="7026761"/>
            <a:ext cx="6020924" cy="1481455"/>
          </a:xfrm>
          <a:prstGeom prst="rect">
            <a:avLst/>
          </a:prstGeom>
        </p:spPr>
        <p:txBody>
          <a:bodyPr lIns="0" tIns="0" rIns="0" bIns="0" rtlCol="0" anchor="t">
            <a:spAutoFit/>
          </a:bodyPr>
          <a:lstStyle/>
          <a:p>
            <a:pPr>
              <a:lnSpc>
                <a:spcPts val="3919"/>
              </a:lnSpc>
            </a:pPr>
            <a:r>
              <a:rPr lang="en-US" sz="2799">
                <a:solidFill>
                  <a:srgbClr val="000000"/>
                </a:solidFill>
                <a:latin typeface="Georgia Pro"/>
              </a:rPr>
              <a:t>In groups/pairs, identify 5 essential actions from these two verses:</a:t>
            </a:r>
          </a:p>
          <a:p>
            <a:pPr marL="0" lvl="0" indent="0" algn="l">
              <a:lnSpc>
                <a:spcPts val="3919"/>
              </a:lnSpc>
              <a:spcBef>
                <a:spcPct val="0"/>
              </a:spcBef>
            </a:pPr>
            <a:r>
              <a:rPr lang="en-US" sz="2799">
                <a:solidFill>
                  <a:srgbClr val="000000"/>
                </a:solidFill>
                <a:latin typeface="Georgia Pro Bold"/>
              </a:rPr>
              <a:t>8:45-46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037A3D"/>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TextBox 5"/>
          <p:cNvSpPr txBox="1"/>
          <p:nvPr/>
        </p:nvSpPr>
        <p:spPr>
          <a:xfrm>
            <a:off x="1028700" y="2494122"/>
            <a:ext cx="7619259" cy="2371725"/>
          </a:xfrm>
          <a:prstGeom prst="rect">
            <a:avLst/>
          </a:prstGeom>
        </p:spPr>
        <p:txBody>
          <a:bodyPr lIns="0" tIns="0" rIns="0" bIns="0" rtlCol="0" anchor="t">
            <a:spAutoFit/>
          </a:bodyPr>
          <a:lstStyle/>
          <a:p>
            <a:pPr>
              <a:lnSpc>
                <a:spcPts val="9360"/>
              </a:lnSpc>
            </a:pPr>
            <a:r>
              <a:rPr lang="en-US" sz="7800" spc="-117">
                <a:solidFill>
                  <a:srgbClr val="000000"/>
                </a:solidFill>
                <a:latin typeface="Georgia Pro Bold"/>
              </a:rPr>
              <a:t>5 </a:t>
            </a:r>
          </a:p>
          <a:p>
            <a:pPr marL="0" lvl="0" indent="0" algn="l">
              <a:lnSpc>
                <a:spcPts val="9360"/>
              </a:lnSpc>
              <a:spcBef>
                <a:spcPct val="0"/>
              </a:spcBef>
            </a:pPr>
            <a:r>
              <a:rPr lang="en-US" sz="7800" spc="-117">
                <a:solidFill>
                  <a:srgbClr val="000000"/>
                </a:solidFill>
                <a:latin typeface="Georgia Pro Bold"/>
              </a:rPr>
              <a:t>points</a:t>
            </a:r>
          </a:p>
        </p:txBody>
      </p:sp>
      <p:sp>
        <p:nvSpPr>
          <p:cNvPr id="6" name="Freeform 6"/>
          <p:cNvSpPr/>
          <p:nvPr/>
        </p:nvSpPr>
        <p:spPr>
          <a:xfrm>
            <a:off x="9144000" y="-52289"/>
            <a:ext cx="9144000" cy="10339289"/>
          </a:xfrm>
          <a:custGeom>
            <a:avLst/>
            <a:gdLst/>
            <a:ahLst/>
            <a:cxnLst/>
            <a:rect l="l" t="t" r="r" b="b"/>
            <a:pathLst>
              <a:path w="9144000" h="10339289">
                <a:moveTo>
                  <a:pt x="0" y="0"/>
                </a:moveTo>
                <a:lnTo>
                  <a:pt x="9144000" y="0"/>
                </a:lnTo>
                <a:lnTo>
                  <a:pt x="9144000" y="10339289"/>
                </a:lnTo>
                <a:lnTo>
                  <a:pt x="0" y="10339289"/>
                </a:lnTo>
                <a:lnTo>
                  <a:pt x="0" y="0"/>
                </a:lnTo>
                <a:close/>
              </a:path>
            </a:pathLst>
          </a:custGeom>
          <a:blipFill>
            <a:blip r:embed="rId5"/>
            <a:stretch>
              <a:fillRect t="-16550" b="-16550"/>
            </a:stretch>
          </a:blipFill>
        </p:spPr>
        <p:txBody>
          <a:bodyPr/>
          <a:lstStyle/>
          <a:p>
            <a:endParaRPr lang="en-GB"/>
          </a:p>
        </p:txBody>
      </p:sp>
      <p:grpSp>
        <p:nvGrpSpPr>
          <p:cNvPr id="7" name="Group 7"/>
          <p:cNvGrpSpPr>
            <a:grpSpLocks noChangeAspect="1"/>
          </p:cNvGrpSpPr>
          <p:nvPr/>
        </p:nvGrpSpPr>
        <p:grpSpPr>
          <a:xfrm>
            <a:off x="10639805" y="1268592"/>
            <a:ext cx="6476889" cy="7749817"/>
            <a:chOff x="0" y="0"/>
            <a:chExt cx="3663950" cy="4384040"/>
          </a:xfrm>
        </p:grpSpPr>
        <p:sp>
          <p:nvSpPr>
            <p:cNvPr id="8" name="Freeform 8"/>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9" name="Freeform 9"/>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0" name="TextBox 10"/>
          <p:cNvSpPr txBox="1"/>
          <p:nvPr/>
        </p:nvSpPr>
        <p:spPr>
          <a:xfrm>
            <a:off x="1812778" y="2311333"/>
            <a:ext cx="6304214"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action</a:t>
            </a:r>
          </a:p>
        </p:txBody>
      </p:sp>
      <p:grpSp>
        <p:nvGrpSpPr>
          <p:cNvPr id="11" name="Group 11"/>
          <p:cNvGrpSpPr/>
          <p:nvPr/>
        </p:nvGrpSpPr>
        <p:grpSpPr>
          <a:xfrm>
            <a:off x="1831828" y="3486537"/>
            <a:ext cx="3025551" cy="301171"/>
            <a:chOff x="0" y="0"/>
            <a:chExt cx="2369733" cy="235889"/>
          </a:xfrm>
        </p:grpSpPr>
        <p:sp>
          <p:nvSpPr>
            <p:cNvPr id="12" name="Freeform 12"/>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037A3D"/>
            </a:solidFill>
            <a:ln cap="sq">
              <a:noFill/>
              <a:prstDash val="solid"/>
              <a:miter/>
            </a:ln>
          </p:spPr>
          <p:txBody>
            <a:bodyPr/>
            <a:lstStyle/>
            <a:p>
              <a:endParaRPr lang="en-GB"/>
            </a:p>
          </p:txBody>
        </p:sp>
      </p:grpSp>
      <p:sp>
        <p:nvSpPr>
          <p:cNvPr id="13" name="TextBox 13"/>
          <p:cNvSpPr txBox="1"/>
          <p:nvPr/>
        </p:nvSpPr>
        <p:spPr>
          <a:xfrm>
            <a:off x="11471906" y="1915379"/>
            <a:ext cx="4812686" cy="2192082"/>
          </a:xfrm>
          <a:prstGeom prst="rect">
            <a:avLst/>
          </a:prstGeom>
        </p:spPr>
        <p:txBody>
          <a:bodyPr lIns="0" tIns="0" rIns="0" bIns="0" rtlCol="0" anchor="t">
            <a:spAutoFit/>
          </a:bodyPr>
          <a:lstStyle/>
          <a:p>
            <a:pPr algn="ctr" rtl="1">
              <a:lnSpc>
                <a:spcPts val="3447"/>
              </a:lnSpc>
            </a:pPr>
            <a:r>
              <a:rPr lang="ar-SA" sz="2631" dirty="0" err="1">
                <a:solidFill>
                  <a:srgbClr val="000000"/>
                </a:solidFill>
                <a:ea typeface="Calibri (MS) Bold"/>
                <a:cs typeface="Calibri (MS) Bold"/>
              </a:rPr>
              <a:t>يَـٰٓأَيُّهَا</a:t>
            </a:r>
            <a:r>
              <a:rPr lang="ar-SA" sz="2631" dirty="0">
                <a:solidFill>
                  <a:srgbClr val="000000"/>
                </a:solidFill>
                <a:ea typeface="Calibri (MS) Bold"/>
                <a:cs typeface="Calibri (MS) Bold"/>
              </a:rPr>
              <a:t> </a:t>
            </a:r>
            <a:r>
              <a:rPr lang="ar-SA" sz="2631" dirty="0" err="1">
                <a:solidFill>
                  <a:srgbClr val="000000"/>
                </a:solidFill>
                <a:ea typeface="Calibri (MS) Bold"/>
                <a:cs typeface="Calibri (MS) Bold"/>
              </a:rPr>
              <a:t>ٱلَّذِينَ</a:t>
            </a:r>
            <a:r>
              <a:rPr lang="ar-SA" sz="2631" dirty="0">
                <a:solidFill>
                  <a:srgbClr val="000000"/>
                </a:solidFill>
                <a:ea typeface="Calibri (MS) Bold"/>
                <a:cs typeface="Calibri (MS) Bold"/>
              </a:rPr>
              <a:t> </a:t>
            </a:r>
            <a:r>
              <a:rPr lang="ar-SA" sz="2631" dirty="0" err="1">
                <a:solidFill>
                  <a:srgbClr val="000000"/>
                </a:solidFill>
                <a:ea typeface="Calibri (MS) Bold"/>
                <a:cs typeface="Calibri (MS) Bold"/>
              </a:rPr>
              <a:t>ءَامَنُوٓا</a:t>
            </a:r>
            <a:r>
              <a:rPr lang="ar-SA" sz="2631" dirty="0">
                <a:solidFill>
                  <a:srgbClr val="000000"/>
                </a:solidFill>
                <a:ea typeface="Calibri (MS) Bold"/>
                <a:cs typeface="Calibri (MS) Bold"/>
              </a:rPr>
              <a:t>۟ إِذَا لَقِيتُمْ </a:t>
            </a:r>
            <a:r>
              <a:rPr lang="ar-SA" sz="2631" dirty="0" err="1">
                <a:solidFill>
                  <a:srgbClr val="000000"/>
                </a:solidFill>
                <a:ea typeface="Calibri (MS) Bold"/>
                <a:cs typeface="Calibri (MS) Bold"/>
              </a:rPr>
              <a:t>فِئَةًۭ</a:t>
            </a:r>
            <a:r>
              <a:rPr lang="ar-SA" sz="2631" dirty="0">
                <a:solidFill>
                  <a:srgbClr val="000000"/>
                </a:solidFill>
                <a:ea typeface="Calibri (MS) Bold"/>
                <a:cs typeface="Calibri (MS) Bold"/>
              </a:rPr>
              <a:t> </a:t>
            </a:r>
            <a:r>
              <a:rPr lang="ar-SA" sz="2631" dirty="0" err="1">
                <a:solidFill>
                  <a:srgbClr val="000000"/>
                </a:solidFill>
                <a:ea typeface="Calibri (MS) Bold"/>
                <a:cs typeface="Calibri (MS) Bold"/>
              </a:rPr>
              <a:t>فَٱثْبُتُوا</a:t>
            </a:r>
            <a:r>
              <a:rPr lang="ar-SA" sz="2631" dirty="0">
                <a:solidFill>
                  <a:srgbClr val="000000"/>
                </a:solidFill>
                <a:ea typeface="Calibri (MS) Bold"/>
                <a:cs typeface="Calibri (MS) Bold"/>
              </a:rPr>
              <a:t>۟ </a:t>
            </a:r>
            <a:r>
              <a:rPr lang="ar-SA" sz="2631" dirty="0" err="1">
                <a:solidFill>
                  <a:srgbClr val="000000"/>
                </a:solidFill>
                <a:ea typeface="Calibri (MS) Bold"/>
                <a:cs typeface="Calibri (MS) Bold"/>
              </a:rPr>
              <a:t>وَٱذْكُرُوا</a:t>
            </a:r>
            <a:r>
              <a:rPr lang="ar-SA" sz="2631" dirty="0">
                <a:solidFill>
                  <a:srgbClr val="000000"/>
                </a:solidFill>
                <a:ea typeface="Calibri (MS) Bold"/>
                <a:cs typeface="Calibri (MS) Bold"/>
              </a:rPr>
              <a:t>۟ </a:t>
            </a:r>
            <a:r>
              <a:rPr lang="ar-SA" sz="2631" dirty="0" err="1">
                <a:solidFill>
                  <a:srgbClr val="000000"/>
                </a:solidFill>
                <a:ea typeface="Calibri (MS) Bold"/>
                <a:cs typeface="Calibri (MS) Bold"/>
              </a:rPr>
              <a:t>ٱللَّهَ</a:t>
            </a:r>
            <a:r>
              <a:rPr lang="ar-SA" sz="2631" dirty="0">
                <a:solidFill>
                  <a:srgbClr val="000000"/>
                </a:solidFill>
                <a:ea typeface="Calibri (MS) Bold"/>
                <a:cs typeface="Calibri (MS) Bold"/>
              </a:rPr>
              <a:t> </a:t>
            </a:r>
            <a:r>
              <a:rPr lang="ar-SA" sz="2631" dirty="0" err="1">
                <a:solidFill>
                  <a:srgbClr val="000000"/>
                </a:solidFill>
                <a:ea typeface="Calibri (MS) Bold"/>
                <a:cs typeface="Calibri (MS) Bold"/>
              </a:rPr>
              <a:t>كَثِيرًۭا</a:t>
            </a:r>
            <a:r>
              <a:rPr lang="ar-SA" sz="2631" dirty="0">
                <a:solidFill>
                  <a:srgbClr val="000000"/>
                </a:solidFill>
                <a:ea typeface="Calibri (MS) Bold"/>
                <a:cs typeface="Calibri (MS) Bold"/>
              </a:rPr>
              <a:t> لَّعَلَّكُمْ تُفْلِحُونَ ‎﴿٤٥﴾ </a:t>
            </a:r>
          </a:p>
          <a:p>
            <a:pPr algn="ctr" rtl="1">
              <a:lnSpc>
                <a:spcPts val="3447"/>
              </a:lnSpc>
            </a:pPr>
            <a:r>
              <a:rPr lang="ar-SA" sz="2631" dirty="0">
                <a:solidFill>
                  <a:srgbClr val="000000"/>
                </a:solidFill>
                <a:ea typeface="Calibri (MS) Bold"/>
                <a:cs typeface="Calibri (MS) Bold"/>
              </a:rPr>
              <a:t>وَأَطِيعُوا۟ </a:t>
            </a:r>
            <a:r>
              <a:rPr lang="ar-SA" sz="2631" dirty="0" err="1">
                <a:solidFill>
                  <a:srgbClr val="000000"/>
                </a:solidFill>
                <a:ea typeface="Calibri (MS) Bold"/>
                <a:cs typeface="Calibri (MS) Bold"/>
              </a:rPr>
              <a:t>ٱللَّهَ</a:t>
            </a:r>
            <a:r>
              <a:rPr lang="ar-SA" sz="2631" dirty="0">
                <a:solidFill>
                  <a:srgbClr val="000000"/>
                </a:solidFill>
                <a:ea typeface="Calibri (MS) Bold"/>
                <a:cs typeface="Calibri (MS) Bold"/>
              </a:rPr>
              <a:t> </a:t>
            </a:r>
            <a:r>
              <a:rPr lang="ar-SA" sz="2631" dirty="0" err="1">
                <a:solidFill>
                  <a:srgbClr val="000000"/>
                </a:solidFill>
                <a:ea typeface="Calibri (MS) Bold"/>
                <a:cs typeface="Calibri (MS) Bold"/>
              </a:rPr>
              <a:t>وَرَسُولَهُۥ</a:t>
            </a:r>
            <a:r>
              <a:rPr lang="ar-SA" sz="2631" dirty="0">
                <a:solidFill>
                  <a:srgbClr val="000000"/>
                </a:solidFill>
                <a:ea typeface="Calibri (MS) Bold"/>
                <a:cs typeface="Calibri (MS) Bold"/>
              </a:rPr>
              <a:t> وَلَا تَنَـٰزَعُوا۟ فَتَفْشَلُوا۟ وَتَذْهَبَ رِيحُكُمْ </a:t>
            </a:r>
            <a:r>
              <a:rPr lang="ar-SA" sz="2631" dirty="0" err="1">
                <a:solidFill>
                  <a:srgbClr val="000000"/>
                </a:solidFill>
                <a:ea typeface="Calibri (MS) Bold"/>
                <a:cs typeface="Calibri (MS) Bold"/>
              </a:rPr>
              <a:t>ۖ</a:t>
            </a:r>
            <a:r>
              <a:rPr lang="ar-SA" sz="2631" dirty="0">
                <a:solidFill>
                  <a:srgbClr val="000000"/>
                </a:solidFill>
                <a:ea typeface="Calibri (MS) Bold"/>
                <a:cs typeface="Calibri (MS) Bold"/>
              </a:rPr>
              <a:t> </a:t>
            </a:r>
            <a:r>
              <a:rPr lang="ar-SA" sz="2631" dirty="0" err="1">
                <a:solidFill>
                  <a:srgbClr val="000000"/>
                </a:solidFill>
                <a:ea typeface="Calibri (MS) Bold"/>
                <a:cs typeface="Calibri (MS) Bold"/>
              </a:rPr>
              <a:t>وَٱصْبِرُوٓا</a:t>
            </a:r>
            <a:r>
              <a:rPr lang="ar-SA" sz="2631" dirty="0">
                <a:solidFill>
                  <a:srgbClr val="000000"/>
                </a:solidFill>
                <a:ea typeface="Calibri (MS) Bold"/>
                <a:cs typeface="Calibri (MS) Bold"/>
              </a:rPr>
              <a:t>۟ </a:t>
            </a:r>
            <a:r>
              <a:rPr lang="ar-SA" sz="2631" dirty="0" err="1">
                <a:solidFill>
                  <a:srgbClr val="000000"/>
                </a:solidFill>
                <a:ea typeface="Calibri (MS) Bold"/>
                <a:cs typeface="Calibri (MS) Bold"/>
              </a:rPr>
              <a:t>ۚ</a:t>
            </a:r>
            <a:r>
              <a:rPr lang="ar-SA" sz="2631" dirty="0">
                <a:solidFill>
                  <a:srgbClr val="000000"/>
                </a:solidFill>
                <a:ea typeface="Calibri (MS) Bold"/>
                <a:cs typeface="Calibri (MS) Bold"/>
              </a:rPr>
              <a:t> إِنَّ </a:t>
            </a:r>
            <a:r>
              <a:rPr lang="ar-SA" sz="2631" dirty="0" err="1">
                <a:solidFill>
                  <a:srgbClr val="000000"/>
                </a:solidFill>
                <a:ea typeface="Calibri (MS) Bold"/>
                <a:cs typeface="Calibri (MS) Bold"/>
              </a:rPr>
              <a:t>ٱللَّهَ</a:t>
            </a:r>
            <a:r>
              <a:rPr lang="ar-SA" sz="2631" dirty="0">
                <a:solidFill>
                  <a:srgbClr val="000000"/>
                </a:solidFill>
                <a:ea typeface="Calibri (MS) Bold"/>
                <a:cs typeface="Calibri (MS) Bold"/>
              </a:rPr>
              <a:t> مَعَ </a:t>
            </a:r>
            <a:r>
              <a:rPr lang="ar-SA" sz="2631" dirty="0" err="1">
                <a:solidFill>
                  <a:srgbClr val="000000"/>
                </a:solidFill>
                <a:ea typeface="Calibri (MS) Bold"/>
                <a:cs typeface="Calibri (MS) Bold"/>
              </a:rPr>
              <a:t>ٱلصَّـٰبِرِينَ</a:t>
            </a:r>
            <a:r>
              <a:rPr lang="ar-SA" sz="2631" dirty="0">
                <a:solidFill>
                  <a:srgbClr val="000000"/>
                </a:solidFill>
                <a:ea typeface="Calibri (MS) Bold"/>
                <a:cs typeface="Calibri (MS) Bold"/>
              </a:rPr>
              <a:t> ﴿٤٦﴾‏</a:t>
            </a:r>
          </a:p>
        </p:txBody>
      </p:sp>
      <p:sp>
        <p:nvSpPr>
          <p:cNvPr id="14" name="TextBox 14"/>
          <p:cNvSpPr txBox="1"/>
          <p:nvPr/>
        </p:nvSpPr>
        <p:spPr>
          <a:xfrm>
            <a:off x="11471906" y="4408470"/>
            <a:ext cx="4812686" cy="4210050"/>
          </a:xfrm>
          <a:prstGeom prst="rect">
            <a:avLst/>
          </a:prstGeom>
        </p:spPr>
        <p:txBody>
          <a:bodyPr lIns="0" tIns="0" rIns="0" bIns="0" rtlCol="0" anchor="t">
            <a:spAutoFit/>
          </a:bodyPr>
          <a:lstStyle/>
          <a:p>
            <a:pPr algn="ctr">
              <a:lnSpc>
                <a:spcPts val="3000"/>
              </a:lnSpc>
              <a:spcBef>
                <a:spcPct val="0"/>
              </a:spcBef>
            </a:pPr>
            <a:r>
              <a:rPr lang="en-US" sz="2500" dirty="0">
                <a:solidFill>
                  <a:srgbClr val="000000"/>
                </a:solidFill>
                <a:latin typeface="Georgia Pro Italics"/>
              </a:rPr>
              <a:t>Believers! When you encounter a group (in battle), </a:t>
            </a:r>
            <a:r>
              <a:rPr lang="en-US" sz="2500" dirty="0">
                <a:solidFill>
                  <a:srgbClr val="000000"/>
                </a:solidFill>
                <a:latin typeface="Georgia Pro Bold Italics"/>
              </a:rPr>
              <a:t>stand firm</a:t>
            </a:r>
            <a:r>
              <a:rPr lang="en-US" sz="2500" dirty="0">
                <a:solidFill>
                  <a:srgbClr val="000000"/>
                </a:solidFill>
                <a:latin typeface="Georgia Pro Italics"/>
              </a:rPr>
              <a:t> and </a:t>
            </a:r>
            <a:r>
              <a:rPr lang="en-US" sz="2500" dirty="0">
                <a:solidFill>
                  <a:srgbClr val="000000"/>
                </a:solidFill>
                <a:latin typeface="Georgia Pro Bold Italics"/>
              </a:rPr>
              <a:t>remember Allah abundantly</a:t>
            </a:r>
            <a:r>
              <a:rPr lang="en-US" sz="2500" dirty="0">
                <a:solidFill>
                  <a:srgbClr val="000000"/>
                </a:solidFill>
                <a:latin typeface="Georgia Pro Italics"/>
              </a:rPr>
              <a:t>, so you may triumph. </a:t>
            </a:r>
            <a:r>
              <a:rPr lang="en-US" sz="2500" dirty="0">
                <a:solidFill>
                  <a:srgbClr val="000000"/>
                </a:solidFill>
                <a:latin typeface="Georgia Pro Bold Italics"/>
              </a:rPr>
              <a:t>Obey Allah and His Messenger</a:t>
            </a:r>
            <a:r>
              <a:rPr lang="en-US" sz="2500" dirty="0">
                <a:solidFill>
                  <a:srgbClr val="000000"/>
                </a:solidFill>
                <a:latin typeface="Georgia Pro Italics"/>
              </a:rPr>
              <a:t> and do </a:t>
            </a:r>
            <a:r>
              <a:rPr lang="en-US" sz="2500" dirty="0">
                <a:solidFill>
                  <a:srgbClr val="000000"/>
                </a:solidFill>
                <a:latin typeface="Georgia Pro Bold Italics"/>
              </a:rPr>
              <a:t>not</a:t>
            </a:r>
            <a:r>
              <a:rPr lang="en-US" sz="2500" dirty="0">
                <a:solidFill>
                  <a:srgbClr val="000000"/>
                </a:solidFill>
                <a:latin typeface="Georgia Pro Italics"/>
              </a:rPr>
              <a:t> </a:t>
            </a:r>
            <a:r>
              <a:rPr lang="en-US" sz="2500" dirty="0">
                <a:solidFill>
                  <a:srgbClr val="000000"/>
                </a:solidFill>
                <a:latin typeface="Georgia Pro Bold Italics"/>
              </a:rPr>
              <a:t>quarrel with one another</a:t>
            </a:r>
            <a:r>
              <a:rPr lang="en-US" sz="2500" dirty="0">
                <a:solidFill>
                  <a:srgbClr val="000000"/>
                </a:solidFill>
                <a:latin typeface="Georgia Pro Italics"/>
              </a:rPr>
              <a:t>, lest you lose heart and your moral courage. And </a:t>
            </a:r>
            <a:r>
              <a:rPr lang="en-US" sz="2500" dirty="0">
                <a:solidFill>
                  <a:srgbClr val="000000"/>
                </a:solidFill>
                <a:latin typeface="Georgia Pro Bold Italics"/>
              </a:rPr>
              <a:t>persevere</a:t>
            </a:r>
            <a:r>
              <a:rPr lang="en-US" sz="2500" dirty="0">
                <a:solidFill>
                  <a:srgbClr val="000000"/>
                </a:solidFill>
                <a:latin typeface="Georgia Pro Italics"/>
              </a:rPr>
              <a:t>, for surely Allah is with those who persevere. (8:45-46)</a:t>
            </a:r>
          </a:p>
        </p:txBody>
      </p:sp>
      <p:sp>
        <p:nvSpPr>
          <p:cNvPr id="15" name="TextBox 15"/>
          <p:cNvSpPr txBox="1"/>
          <p:nvPr/>
        </p:nvSpPr>
        <p:spPr>
          <a:xfrm>
            <a:off x="1028700" y="5708001"/>
            <a:ext cx="6964467" cy="2743835"/>
          </a:xfrm>
          <a:prstGeom prst="rect">
            <a:avLst/>
          </a:prstGeom>
        </p:spPr>
        <p:txBody>
          <a:bodyPr lIns="0" tIns="0" rIns="0" bIns="0" rtlCol="0" anchor="t">
            <a:spAutoFit/>
          </a:bodyPr>
          <a:lstStyle/>
          <a:p>
            <a:pPr marL="561341" lvl="1" indent="-280670">
              <a:lnSpc>
                <a:spcPts val="3640"/>
              </a:lnSpc>
              <a:buFont typeface="Arial"/>
              <a:buChar char="•"/>
            </a:pPr>
            <a:r>
              <a:rPr lang="en-US" sz="2600" dirty="0">
                <a:solidFill>
                  <a:srgbClr val="000000"/>
                </a:solidFill>
                <a:latin typeface="Georgia Pro"/>
              </a:rPr>
              <a:t>Stand firm </a:t>
            </a:r>
          </a:p>
          <a:p>
            <a:pPr marL="561341" lvl="1" indent="-280670">
              <a:lnSpc>
                <a:spcPts val="3640"/>
              </a:lnSpc>
              <a:buFont typeface="Arial"/>
              <a:buChar char="•"/>
            </a:pPr>
            <a:r>
              <a:rPr lang="en-US" sz="2600" dirty="0">
                <a:solidFill>
                  <a:srgbClr val="000000"/>
                </a:solidFill>
                <a:latin typeface="Georgia Pro"/>
              </a:rPr>
              <a:t>Remember Allah </a:t>
            </a:r>
          </a:p>
          <a:p>
            <a:pPr marL="561341" lvl="1" indent="-280670">
              <a:lnSpc>
                <a:spcPts val="3640"/>
              </a:lnSpc>
              <a:buFont typeface="Arial"/>
              <a:buChar char="•"/>
            </a:pPr>
            <a:r>
              <a:rPr lang="en-US" sz="2600" dirty="0">
                <a:solidFill>
                  <a:srgbClr val="000000"/>
                </a:solidFill>
                <a:latin typeface="Georgia Pro"/>
              </a:rPr>
              <a:t>Follow the Qur’an &amp; Sunnah - moral compass</a:t>
            </a:r>
          </a:p>
          <a:p>
            <a:pPr marL="561341" lvl="1" indent="-280670">
              <a:lnSpc>
                <a:spcPts val="3640"/>
              </a:lnSpc>
              <a:buFont typeface="Arial"/>
              <a:buChar char="•"/>
            </a:pPr>
            <a:r>
              <a:rPr lang="en-US" sz="2600" dirty="0">
                <a:solidFill>
                  <a:srgbClr val="000000"/>
                </a:solidFill>
                <a:latin typeface="Georgia Pro"/>
              </a:rPr>
              <a:t>Don’t dispute - be united </a:t>
            </a:r>
          </a:p>
          <a:p>
            <a:pPr marL="561341" lvl="1" indent="-280670" algn="l">
              <a:lnSpc>
                <a:spcPts val="3640"/>
              </a:lnSpc>
              <a:buFont typeface="Arial"/>
              <a:buChar char="•"/>
            </a:pPr>
            <a:r>
              <a:rPr lang="en-US" sz="2600" dirty="0" err="1">
                <a:solidFill>
                  <a:srgbClr val="000000"/>
                </a:solidFill>
                <a:latin typeface="Georgia Pro"/>
              </a:rPr>
              <a:t>Sabr</a:t>
            </a:r>
            <a:endParaRPr lang="en-US" sz="2600" dirty="0">
              <a:solidFill>
                <a:srgbClr val="000000"/>
              </a:solidFill>
              <a:latin typeface="Georgia Pro"/>
            </a:endParaRPr>
          </a:p>
        </p:txBody>
      </p:sp>
      <p:sp>
        <p:nvSpPr>
          <p:cNvPr id="16" name="TextBox 16"/>
          <p:cNvSpPr txBox="1"/>
          <p:nvPr/>
        </p:nvSpPr>
        <p:spPr>
          <a:xfrm>
            <a:off x="1028700" y="788073"/>
            <a:ext cx="4652875" cy="240627"/>
          </a:xfrm>
          <a:prstGeom prst="rect">
            <a:avLst/>
          </a:prstGeom>
        </p:spPr>
        <p:txBody>
          <a:bodyPr lIns="0" tIns="0" rIns="0" bIns="0" rtlCol="0" anchor="t">
            <a:spAutoFit/>
          </a:bodyPr>
          <a:lstStyle/>
          <a:p>
            <a:pPr marL="0" lvl="0" indent="0">
              <a:lnSpc>
                <a:spcPts val="1866"/>
              </a:lnSpc>
              <a:spcBef>
                <a:spcPct val="0"/>
              </a:spcBef>
            </a:pPr>
            <a:r>
              <a:rPr lang="en-US" sz="1697" u="none" strike="noStrike" spc="50">
                <a:solidFill>
                  <a:srgbClr val="000000">
                    <a:alpha val="26667"/>
                  </a:srgbClr>
                </a:solidFill>
                <a:latin typeface="Arial Nova Condensed Bold"/>
              </a:rPr>
              <a:t>WHAT DOES ALLAH WANT FROM US?</a:t>
            </a:r>
          </a:p>
        </p:txBody>
      </p:sp>
      <p:pic>
        <p:nvPicPr>
          <p:cNvPr id="17" name="008_GWLW48Mw.mp3">
            <a:hlinkClick r:id="" action="ppaction://media"/>
            <a:extLst>
              <a:ext uri="{FF2B5EF4-FFF2-40B4-BE49-F238E27FC236}">
                <a16:creationId xmlns:a16="http://schemas.microsoft.com/office/drawing/2014/main" id="{CB3B65BD-04AE-42A6-6348-AB1821B996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61880" y="8583428"/>
            <a:ext cx="432737" cy="4327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36545"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7"/>
                </p:tgtEl>
              </p:cMediaNode>
            </p:audio>
          </p:childTnLst>
        </p:cTn>
      </p:par>
    </p:tnLst>
    <p:bldLst>
      <p:bldP spid="13" grpId="0"/>
      <p:bldP spid="14" grpId="0"/>
      <p:bldP spid="15"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037A3D"/>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TextBox 5"/>
          <p:cNvSpPr txBox="1"/>
          <p:nvPr/>
        </p:nvSpPr>
        <p:spPr>
          <a:xfrm>
            <a:off x="1028700" y="2522240"/>
            <a:ext cx="7619259" cy="2371725"/>
          </a:xfrm>
          <a:prstGeom prst="rect">
            <a:avLst/>
          </a:prstGeom>
        </p:spPr>
        <p:txBody>
          <a:bodyPr lIns="0" tIns="0" rIns="0" bIns="0" rtlCol="0" anchor="t">
            <a:spAutoFit/>
          </a:bodyPr>
          <a:lstStyle/>
          <a:p>
            <a:pPr>
              <a:lnSpc>
                <a:spcPts val="9360"/>
              </a:lnSpc>
            </a:pPr>
            <a:r>
              <a:rPr lang="en-US" sz="7800" spc="-117">
                <a:solidFill>
                  <a:srgbClr val="000000"/>
                </a:solidFill>
                <a:latin typeface="Georgia Pro Bold"/>
              </a:rPr>
              <a:t>           &amp; </a:t>
            </a:r>
          </a:p>
          <a:p>
            <a:pPr marL="0" lvl="0" indent="0" algn="l">
              <a:lnSpc>
                <a:spcPts val="9360"/>
              </a:lnSpc>
              <a:spcBef>
                <a:spcPct val="0"/>
              </a:spcBef>
            </a:pPr>
            <a:r>
              <a:rPr lang="en-US" sz="7800" spc="-117">
                <a:solidFill>
                  <a:srgbClr val="000000"/>
                </a:solidFill>
                <a:latin typeface="Georgia Pro Bold"/>
              </a:rPr>
              <a:t>good deeds</a:t>
            </a:r>
          </a:p>
        </p:txBody>
      </p:sp>
      <p:sp>
        <p:nvSpPr>
          <p:cNvPr id="6" name="Freeform 6"/>
          <p:cNvSpPr/>
          <p:nvPr/>
        </p:nvSpPr>
        <p:spPr>
          <a:xfrm>
            <a:off x="9144000" y="0"/>
            <a:ext cx="9099605" cy="10287000"/>
          </a:xfrm>
          <a:custGeom>
            <a:avLst/>
            <a:gdLst/>
            <a:ahLst/>
            <a:cxnLst/>
            <a:rect l="l" t="t" r="r" b="b"/>
            <a:pathLst>
              <a:path w="9099605" h="10287000">
                <a:moveTo>
                  <a:pt x="0" y="0"/>
                </a:moveTo>
                <a:lnTo>
                  <a:pt x="9099605" y="0"/>
                </a:lnTo>
                <a:lnTo>
                  <a:pt x="9099605" y="10287000"/>
                </a:lnTo>
                <a:lnTo>
                  <a:pt x="0" y="10287000"/>
                </a:lnTo>
                <a:lnTo>
                  <a:pt x="0" y="0"/>
                </a:lnTo>
                <a:close/>
              </a:path>
            </a:pathLst>
          </a:custGeom>
          <a:blipFill>
            <a:blip r:embed="rId5"/>
            <a:stretch>
              <a:fillRect t="-16342" b="-16342"/>
            </a:stretch>
          </a:blipFill>
        </p:spPr>
        <p:txBody>
          <a:bodyPr/>
          <a:lstStyle/>
          <a:p>
            <a:endParaRPr lang="en-GB"/>
          </a:p>
        </p:txBody>
      </p:sp>
      <p:grpSp>
        <p:nvGrpSpPr>
          <p:cNvPr id="7" name="Group 7"/>
          <p:cNvGrpSpPr>
            <a:grpSpLocks noChangeAspect="1"/>
          </p:cNvGrpSpPr>
          <p:nvPr/>
        </p:nvGrpSpPr>
        <p:grpSpPr>
          <a:xfrm>
            <a:off x="10639805" y="1268592"/>
            <a:ext cx="6476889" cy="7749817"/>
            <a:chOff x="0" y="0"/>
            <a:chExt cx="3663950" cy="4384040"/>
          </a:xfrm>
        </p:grpSpPr>
        <p:sp>
          <p:nvSpPr>
            <p:cNvPr id="8" name="Freeform 8"/>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9" name="Freeform 9"/>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0" name="TextBox 10"/>
          <p:cNvSpPr txBox="1"/>
          <p:nvPr/>
        </p:nvSpPr>
        <p:spPr>
          <a:xfrm>
            <a:off x="1028700" y="2260722"/>
            <a:ext cx="6304214"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Iman</a:t>
            </a:r>
          </a:p>
        </p:txBody>
      </p:sp>
      <p:grpSp>
        <p:nvGrpSpPr>
          <p:cNvPr id="11" name="Group 11"/>
          <p:cNvGrpSpPr/>
          <p:nvPr/>
        </p:nvGrpSpPr>
        <p:grpSpPr>
          <a:xfrm>
            <a:off x="1028700" y="3519836"/>
            <a:ext cx="2347308" cy="233657"/>
            <a:chOff x="0" y="0"/>
            <a:chExt cx="2369733" cy="235889"/>
          </a:xfrm>
        </p:grpSpPr>
        <p:sp>
          <p:nvSpPr>
            <p:cNvPr id="12" name="Freeform 12"/>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037A3D"/>
            </a:solidFill>
            <a:ln cap="sq">
              <a:noFill/>
              <a:prstDash val="solid"/>
              <a:miter/>
            </a:ln>
          </p:spPr>
          <p:txBody>
            <a:bodyPr/>
            <a:lstStyle/>
            <a:p>
              <a:endParaRPr lang="en-GB"/>
            </a:p>
          </p:txBody>
        </p:sp>
      </p:grpSp>
      <p:sp>
        <p:nvSpPr>
          <p:cNvPr id="13" name="TextBox 13"/>
          <p:cNvSpPr txBox="1"/>
          <p:nvPr/>
        </p:nvSpPr>
        <p:spPr>
          <a:xfrm>
            <a:off x="11471906" y="1974344"/>
            <a:ext cx="4812686" cy="2192082"/>
          </a:xfrm>
          <a:prstGeom prst="rect">
            <a:avLst/>
          </a:prstGeom>
        </p:spPr>
        <p:txBody>
          <a:bodyPr lIns="0" tIns="0" rIns="0" bIns="0" rtlCol="0" anchor="t">
            <a:spAutoFit/>
          </a:bodyPr>
          <a:lstStyle/>
          <a:p>
            <a:pPr algn="ctr" rtl="1">
              <a:lnSpc>
                <a:spcPts val="3447"/>
              </a:lnSpc>
            </a:pPr>
            <a:r>
              <a:rPr lang="ar-SA" sz="2631" dirty="0">
                <a:solidFill>
                  <a:srgbClr val="000000"/>
                </a:solidFill>
                <a:cs typeface="Calibri (MS) Bold"/>
              </a:rPr>
              <a:t>وَعَدَ </a:t>
            </a:r>
            <a:r>
              <a:rPr lang="ar-SA" sz="2631" dirty="0" err="1">
                <a:solidFill>
                  <a:srgbClr val="000000"/>
                </a:solidFill>
                <a:cs typeface="Calibri (MS) Bold"/>
              </a:rPr>
              <a:t>ٱللَّهُ</a:t>
            </a:r>
            <a:r>
              <a:rPr lang="ar-SA" sz="2631" dirty="0">
                <a:solidFill>
                  <a:srgbClr val="000000"/>
                </a:solidFill>
                <a:cs typeface="Calibri (MS) Bold"/>
              </a:rPr>
              <a:t> </a:t>
            </a:r>
            <a:r>
              <a:rPr lang="ar-SA" sz="2631" dirty="0" err="1">
                <a:solidFill>
                  <a:srgbClr val="000000"/>
                </a:solidFill>
                <a:cs typeface="Calibri (MS) Bold"/>
              </a:rPr>
              <a:t>ٱلَّذِينَ</a:t>
            </a:r>
            <a:r>
              <a:rPr lang="ar-SA" sz="2631" dirty="0">
                <a:solidFill>
                  <a:srgbClr val="000000"/>
                </a:solidFill>
                <a:cs typeface="Calibri (MS) Bold"/>
              </a:rPr>
              <a:t> ءَامَنُوا۟ مِنكُمْ وَعَمِلُوا۟ </a:t>
            </a:r>
            <a:r>
              <a:rPr lang="ar-SA" sz="2631" dirty="0" err="1">
                <a:solidFill>
                  <a:srgbClr val="000000"/>
                </a:solidFill>
                <a:cs typeface="Calibri (MS) Bold"/>
              </a:rPr>
              <a:t>ٱلصَّـٰلِحَـٰتِ</a:t>
            </a:r>
            <a:r>
              <a:rPr lang="ar-SA" sz="2631" dirty="0">
                <a:solidFill>
                  <a:srgbClr val="000000"/>
                </a:solidFill>
                <a:cs typeface="Calibri (MS) Bold"/>
              </a:rPr>
              <a:t> لَيَسْتَخْلِفَنَّهُمْ </a:t>
            </a:r>
            <a:r>
              <a:rPr lang="ar-SA" sz="2631" dirty="0" err="1">
                <a:solidFill>
                  <a:srgbClr val="000000"/>
                </a:solidFill>
                <a:cs typeface="Calibri (MS) Bold"/>
              </a:rPr>
              <a:t>فِى</a:t>
            </a:r>
            <a:r>
              <a:rPr lang="ar-SA" sz="2631" dirty="0">
                <a:solidFill>
                  <a:srgbClr val="000000"/>
                </a:solidFill>
                <a:cs typeface="Calibri (MS) Bold"/>
              </a:rPr>
              <a:t> </a:t>
            </a:r>
            <a:r>
              <a:rPr lang="ar-SA" sz="2631" dirty="0" err="1">
                <a:solidFill>
                  <a:srgbClr val="000000"/>
                </a:solidFill>
                <a:cs typeface="Calibri (MS) Bold"/>
              </a:rPr>
              <a:t>ٱلْأَرْضِ</a:t>
            </a:r>
            <a:r>
              <a:rPr lang="ar-SA" sz="2631" dirty="0">
                <a:solidFill>
                  <a:srgbClr val="000000"/>
                </a:solidFill>
                <a:cs typeface="Calibri (MS) Bold"/>
              </a:rPr>
              <a:t> كَمَا </a:t>
            </a:r>
            <a:r>
              <a:rPr lang="ar-SA" sz="2631" dirty="0" err="1">
                <a:solidFill>
                  <a:srgbClr val="000000"/>
                </a:solidFill>
                <a:cs typeface="Calibri (MS) Bold"/>
              </a:rPr>
              <a:t>ٱسْتَخْلَفَ</a:t>
            </a:r>
            <a:r>
              <a:rPr lang="ar-SA" sz="2631" dirty="0">
                <a:solidFill>
                  <a:srgbClr val="000000"/>
                </a:solidFill>
                <a:cs typeface="Calibri (MS) Bold"/>
              </a:rPr>
              <a:t> </a:t>
            </a:r>
            <a:r>
              <a:rPr lang="ar-SA" sz="2631" dirty="0" err="1">
                <a:solidFill>
                  <a:srgbClr val="000000"/>
                </a:solidFill>
                <a:cs typeface="Calibri (MS) Bold"/>
              </a:rPr>
              <a:t>ٱلَّذِينَ</a:t>
            </a:r>
            <a:r>
              <a:rPr lang="ar-SA" sz="2631" dirty="0">
                <a:solidFill>
                  <a:srgbClr val="000000"/>
                </a:solidFill>
                <a:cs typeface="Calibri (MS) Bold"/>
              </a:rPr>
              <a:t> مِن قَبْلِهِمْ وَلَيُمَكِّنَنَّ لَهُمْ دِينَهُمُ </a:t>
            </a:r>
            <a:r>
              <a:rPr lang="ar-SA" sz="2631" dirty="0" err="1">
                <a:solidFill>
                  <a:srgbClr val="000000"/>
                </a:solidFill>
                <a:cs typeface="Calibri (MS) Bold"/>
              </a:rPr>
              <a:t>ٱلَّذِى</a:t>
            </a:r>
            <a:r>
              <a:rPr lang="ar-SA" sz="2631" dirty="0">
                <a:solidFill>
                  <a:srgbClr val="000000"/>
                </a:solidFill>
                <a:cs typeface="Calibri (MS) Bold"/>
              </a:rPr>
              <a:t> </a:t>
            </a:r>
            <a:r>
              <a:rPr lang="ar-SA" sz="2631" dirty="0" err="1">
                <a:solidFill>
                  <a:srgbClr val="000000"/>
                </a:solidFill>
                <a:cs typeface="Calibri (MS) Bold"/>
              </a:rPr>
              <a:t>ٱرْتَضَىٰ</a:t>
            </a:r>
            <a:r>
              <a:rPr lang="ar-SA" sz="2631" dirty="0">
                <a:solidFill>
                  <a:srgbClr val="000000"/>
                </a:solidFill>
                <a:cs typeface="Calibri (MS) Bold"/>
              </a:rPr>
              <a:t> لَهُمْ وَلَيُبَدِّلَنَّهُم مِّن بَعْدِ خَوْفِهِمْ أَمْنًا </a:t>
            </a:r>
            <a:r>
              <a:rPr lang="ar-SA" sz="2631" dirty="0" err="1">
                <a:solidFill>
                  <a:srgbClr val="000000"/>
                </a:solidFill>
                <a:cs typeface="Calibri (MS) Bold"/>
              </a:rPr>
              <a:t>يَعْبُدُونَنِى</a:t>
            </a:r>
            <a:r>
              <a:rPr lang="ar-SA" sz="2631" dirty="0">
                <a:solidFill>
                  <a:srgbClr val="000000"/>
                </a:solidFill>
                <a:cs typeface="Calibri (MS) Bold"/>
              </a:rPr>
              <a:t> لَا يُشْرِكُونَ </a:t>
            </a:r>
            <a:r>
              <a:rPr lang="ar-SA" sz="2631" dirty="0" err="1">
                <a:solidFill>
                  <a:srgbClr val="000000"/>
                </a:solidFill>
                <a:cs typeface="Calibri (MS) Bold"/>
              </a:rPr>
              <a:t>بِى</a:t>
            </a:r>
            <a:r>
              <a:rPr lang="ar-SA" sz="2631" dirty="0">
                <a:solidFill>
                  <a:srgbClr val="000000"/>
                </a:solidFill>
                <a:cs typeface="Calibri (MS) Bold"/>
              </a:rPr>
              <a:t> </a:t>
            </a:r>
            <a:r>
              <a:rPr lang="ar-SA" sz="2631" dirty="0" err="1">
                <a:solidFill>
                  <a:srgbClr val="000000"/>
                </a:solidFill>
                <a:cs typeface="Calibri (MS) Bold"/>
              </a:rPr>
              <a:t>شَيْـًٔا</a:t>
            </a:r>
            <a:endParaRPr lang="ar-SA" sz="2631" dirty="0">
              <a:solidFill>
                <a:srgbClr val="000000"/>
              </a:solidFill>
              <a:cs typeface="Calibri (MS) Bold"/>
            </a:endParaRPr>
          </a:p>
        </p:txBody>
      </p:sp>
      <p:sp>
        <p:nvSpPr>
          <p:cNvPr id="14" name="TextBox 14"/>
          <p:cNvSpPr txBox="1"/>
          <p:nvPr/>
        </p:nvSpPr>
        <p:spPr>
          <a:xfrm>
            <a:off x="11143694" y="4474831"/>
            <a:ext cx="5469110" cy="4972050"/>
          </a:xfrm>
          <a:prstGeom prst="rect">
            <a:avLst/>
          </a:prstGeom>
        </p:spPr>
        <p:txBody>
          <a:bodyPr lIns="0" tIns="0" rIns="0" bIns="0" rtlCol="0" anchor="t">
            <a:spAutoFit/>
          </a:bodyPr>
          <a:lstStyle/>
          <a:p>
            <a:pPr algn="ctr">
              <a:lnSpc>
                <a:spcPts val="3000"/>
              </a:lnSpc>
            </a:pPr>
            <a:r>
              <a:rPr lang="en-US" sz="2500" dirty="0">
                <a:solidFill>
                  <a:srgbClr val="000000"/>
                </a:solidFill>
                <a:latin typeface="Georgia Pro Italics"/>
              </a:rPr>
              <a:t>Allah has promised those of you who </a:t>
            </a:r>
            <a:r>
              <a:rPr lang="en-US" sz="2500" dirty="0">
                <a:solidFill>
                  <a:srgbClr val="000000"/>
                </a:solidFill>
                <a:latin typeface="Georgia Pro Bold Italics"/>
              </a:rPr>
              <a:t>believe </a:t>
            </a:r>
            <a:r>
              <a:rPr lang="en-US" sz="2500" dirty="0">
                <a:solidFill>
                  <a:srgbClr val="000000"/>
                </a:solidFill>
                <a:latin typeface="Georgia Pro Italics"/>
              </a:rPr>
              <a:t>and </a:t>
            </a:r>
            <a:r>
              <a:rPr lang="en-US" sz="2500" dirty="0">
                <a:solidFill>
                  <a:srgbClr val="000000"/>
                </a:solidFill>
                <a:latin typeface="Georgia Pro Bold Italics"/>
              </a:rPr>
              <a:t>do good deeds</a:t>
            </a:r>
            <a:r>
              <a:rPr lang="en-US" sz="2500" dirty="0">
                <a:solidFill>
                  <a:srgbClr val="000000"/>
                </a:solidFill>
                <a:latin typeface="Georgia Pro Italics"/>
              </a:rPr>
              <a:t> that He will certainly make them successors in the land, as He did with those before them; and will surely establish for them their religion which He has chosen for them; and will indeed change their fear into security— (provided that) </a:t>
            </a:r>
            <a:r>
              <a:rPr lang="en-US" sz="2500" dirty="0">
                <a:solidFill>
                  <a:srgbClr val="000000"/>
                </a:solidFill>
                <a:latin typeface="Georgia Pro Bold Italics"/>
              </a:rPr>
              <a:t>they worship Me, associating nothing with Me</a:t>
            </a:r>
            <a:r>
              <a:rPr lang="en-US" sz="2500" dirty="0">
                <a:solidFill>
                  <a:srgbClr val="000000"/>
                </a:solidFill>
                <a:latin typeface="Georgia Pro Italics"/>
              </a:rPr>
              <a:t>… (24:55)</a:t>
            </a:r>
          </a:p>
          <a:p>
            <a:pPr algn="ctr">
              <a:lnSpc>
                <a:spcPts val="3000"/>
              </a:lnSpc>
            </a:pPr>
            <a:endParaRPr lang="en-US" sz="2500" dirty="0">
              <a:solidFill>
                <a:srgbClr val="000000"/>
              </a:solidFill>
              <a:latin typeface="Georgia Pro Italics"/>
            </a:endParaRPr>
          </a:p>
          <a:p>
            <a:pPr algn="ctr">
              <a:lnSpc>
                <a:spcPts val="3000"/>
              </a:lnSpc>
              <a:spcBef>
                <a:spcPct val="0"/>
              </a:spcBef>
            </a:pPr>
            <a:endParaRPr lang="en-US" sz="2500" dirty="0">
              <a:solidFill>
                <a:srgbClr val="000000"/>
              </a:solidFill>
              <a:latin typeface="Georgia Pro Italics"/>
            </a:endParaRPr>
          </a:p>
        </p:txBody>
      </p:sp>
      <p:sp>
        <p:nvSpPr>
          <p:cNvPr id="15" name="TextBox 15"/>
          <p:cNvSpPr txBox="1"/>
          <p:nvPr/>
        </p:nvSpPr>
        <p:spPr>
          <a:xfrm>
            <a:off x="1028700" y="5586716"/>
            <a:ext cx="6964467" cy="1372235"/>
          </a:xfrm>
          <a:prstGeom prst="rect">
            <a:avLst/>
          </a:prstGeom>
        </p:spPr>
        <p:txBody>
          <a:bodyPr lIns="0" tIns="0" rIns="0" bIns="0" rtlCol="0" anchor="t">
            <a:spAutoFit/>
          </a:bodyPr>
          <a:lstStyle/>
          <a:p>
            <a:pPr marL="561341" lvl="1" indent="-280670">
              <a:lnSpc>
                <a:spcPts val="3640"/>
              </a:lnSpc>
              <a:buFont typeface="Arial"/>
              <a:buChar char="•"/>
            </a:pPr>
            <a:r>
              <a:rPr lang="en-US" sz="2600" dirty="0">
                <a:solidFill>
                  <a:srgbClr val="000000"/>
                </a:solidFill>
                <a:latin typeface="Georgia Pro"/>
              </a:rPr>
              <a:t>Strengthening </a:t>
            </a:r>
            <a:r>
              <a:rPr lang="en-US" sz="2600" dirty="0" err="1">
                <a:solidFill>
                  <a:srgbClr val="000000"/>
                </a:solidFill>
                <a:latin typeface="Georgia Pro"/>
              </a:rPr>
              <a:t>iman</a:t>
            </a:r>
            <a:r>
              <a:rPr lang="en-US" sz="2600" dirty="0">
                <a:solidFill>
                  <a:srgbClr val="000000"/>
                </a:solidFill>
                <a:latin typeface="Georgia Pro"/>
              </a:rPr>
              <a:t> and becoming true believers: a lifelong mission.</a:t>
            </a:r>
          </a:p>
          <a:p>
            <a:pPr marL="561341" lvl="1" indent="-280670" algn="l">
              <a:lnSpc>
                <a:spcPts val="3640"/>
              </a:lnSpc>
              <a:buFont typeface="Arial"/>
              <a:buChar char="•"/>
            </a:pPr>
            <a:r>
              <a:rPr lang="en-US" sz="2600" dirty="0">
                <a:solidFill>
                  <a:srgbClr val="000000"/>
                </a:solidFill>
                <a:latin typeface="Georgia Pro"/>
              </a:rPr>
              <a:t>Work everyday on becoming closer to Him.</a:t>
            </a:r>
          </a:p>
        </p:txBody>
      </p:sp>
      <p:grpSp>
        <p:nvGrpSpPr>
          <p:cNvPr id="16" name="Group 16"/>
          <p:cNvGrpSpPr/>
          <p:nvPr/>
        </p:nvGrpSpPr>
        <p:grpSpPr>
          <a:xfrm>
            <a:off x="1028700" y="6958951"/>
            <a:ext cx="6964467" cy="2059458"/>
            <a:chOff x="0" y="-221237"/>
            <a:chExt cx="1834263" cy="542408"/>
          </a:xfrm>
        </p:grpSpPr>
        <p:sp>
          <p:nvSpPr>
            <p:cNvPr id="17" name="Freeform 17"/>
            <p:cNvSpPr/>
            <p:nvPr/>
          </p:nvSpPr>
          <p:spPr>
            <a:xfrm>
              <a:off x="0" y="0"/>
              <a:ext cx="1834263" cy="321171"/>
            </a:xfrm>
            <a:custGeom>
              <a:avLst/>
              <a:gdLst/>
              <a:ahLst/>
              <a:cxnLst/>
              <a:rect l="l" t="t" r="r" b="b"/>
              <a:pathLst>
                <a:path w="1834263" h="321171">
                  <a:moveTo>
                    <a:pt x="56693" y="0"/>
                  </a:moveTo>
                  <a:lnTo>
                    <a:pt x="1777570" y="0"/>
                  </a:lnTo>
                  <a:cubicBezTo>
                    <a:pt x="1792606" y="0"/>
                    <a:pt x="1807026" y="5973"/>
                    <a:pt x="1817658" y="16605"/>
                  </a:cubicBezTo>
                  <a:cubicBezTo>
                    <a:pt x="1828290" y="27237"/>
                    <a:pt x="1834263" y="41657"/>
                    <a:pt x="1834263" y="56693"/>
                  </a:cubicBezTo>
                  <a:lnTo>
                    <a:pt x="1834263" y="264478"/>
                  </a:lnTo>
                  <a:cubicBezTo>
                    <a:pt x="1834263" y="279514"/>
                    <a:pt x="1828290" y="293934"/>
                    <a:pt x="1817658" y="304566"/>
                  </a:cubicBezTo>
                  <a:cubicBezTo>
                    <a:pt x="1807026" y="315198"/>
                    <a:pt x="1792606" y="321171"/>
                    <a:pt x="1777570" y="321171"/>
                  </a:cubicBezTo>
                  <a:lnTo>
                    <a:pt x="56693" y="321171"/>
                  </a:lnTo>
                  <a:cubicBezTo>
                    <a:pt x="41657" y="321171"/>
                    <a:pt x="27237" y="315198"/>
                    <a:pt x="16605" y="304566"/>
                  </a:cubicBezTo>
                  <a:cubicBezTo>
                    <a:pt x="5973" y="293934"/>
                    <a:pt x="0" y="279514"/>
                    <a:pt x="0" y="264478"/>
                  </a:cubicBezTo>
                  <a:lnTo>
                    <a:pt x="0" y="56693"/>
                  </a:lnTo>
                  <a:cubicBezTo>
                    <a:pt x="0" y="41657"/>
                    <a:pt x="5973" y="27237"/>
                    <a:pt x="16605" y="16605"/>
                  </a:cubicBezTo>
                  <a:cubicBezTo>
                    <a:pt x="27237" y="5973"/>
                    <a:pt x="41657" y="0"/>
                    <a:pt x="56693" y="0"/>
                  </a:cubicBezTo>
                  <a:close/>
                </a:path>
              </a:pathLst>
            </a:custGeom>
            <a:solidFill>
              <a:srgbClr val="FFE435"/>
            </a:solidFill>
            <a:ln w="47625" cap="rnd">
              <a:solidFill>
                <a:srgbClr val="037A3D"/>
              </a:solidFill>
              <a:prstDash val="solid"/>
              <a:round/>
            </a:ln>
          </p:spPr>
          <p:txBody>
            <a:bodyPr/>
            <a:lstStyle/>
            <a:p>
              <a:pPr algn="r" rtl="1"/>
              <a:endParaRPr lang="ar-SA"/>
            </a:p>
          </p:txBody>
        </p:sp>
        <p:sp>
          <p:nvSpPr>
            <p:cNvPr id="18" name="TextBox 18"/>
            <p:cNvSpPr txBox="1"/>
            <p:nvPr/>
          </p:nvSpPr>
          <p:spPr>
            <a:xfrm>
              <a:off x="0" y="-221237"/>
              <a:ext cx="1834263" cy="502146"/>
            </a:xfrm>
            <a:prstGeom prst="rect">
              <a:avLst/>
            </a:prstGeom>
          </p:spPr>
          <p:txBody>
            <a:bodyPr lIns="50800" tIns="50800" rIns="50800" bIns="50800" rtlCol="0" anchor="b"/>
            <a:lstStyle/>
            <a:p>
              <a:pPr algn="ctr" rtl="1">
                <a:lnSpc>
                  <a:spcPts val="6153"/>
                </a:lnSpc>
              </a:pPr>
              <a:r>
                <a:rPr lang="ar-SA" sz="4395" spc="131" dirty="0">
                  <a:solidFill>
                    <a:srgbClr val="000000"/>
                  </a:solidFill>
                  <a:cs typeface="Calibri (MS) Bold"/>
                </a:rPr>
                <a:t>اَللّٰهُ أَكْبَرُ</a:t>
              </a:r>
            </a:p>
          </p:txBody>
        </p:sp>
      </p:grpSp>
      <p:sp>
        <p:nvSpPr>
          <p:cNvPr id="19" name="TextBox 19"/>
          <p:cNvSpPr txBox="1"/>
          <p:nvPr/>
        </p:nvSpPr>
        <p:spPr>
          <a:xfrm>
            <a:off x="1028700" y="788073"/>
            <a:ext cx="4652875" cy="240627"/>
          </a:xfrm>
          <a:prstGeom prst="rect">
            <a:avLst/>
          </a:prstGeom>
        </p:spPr>
        <p:txBody>
          <a:bodyPr lIns="0" tIns="0" rIns="0" bIns="0" rtlCol="0" anchor="t">
            <a:spAutoFit/>
          </a:bodyPr>
          <a:lstStyle/>
          <a:p>
            <a:pPr marL="0" lvl="0" indent="0">
              <a:lnSpc>
                <a:spcPts val="1866"/>
              </a:lnSpc>
              <a:spcBef>
                <a:spcPct val="0"/>
              </a:spcBef>
            </a:pPr>
            <a:r>
              <a:rPr lang="en-US" sz="1697" u="none" strike="noStrike" spc="50">
                <a:solidFill>
                  <a:srgbClr val="000000">
                    <a:alpha val="26667"/>
                  </a:srgbClr>
                </a:solidFill>
                <a:latin typeface="Arial Nova Condensed Bold"/>
              </a:rPr>
              <a:t>WHAT DOES ALLAH WANT FROM US?</a:t>
            </a:r>
          </a:p>
        </p:txBody>
      </p:sp>
      <p:pic>
        <p:nvPicPr>
          <p:cNvPr id="22" name="024_vYhUl7hj.mp3">
            <a:hlinkClick r:id="" action="ppaction://media"/>
            <a:extLst>
              <a:ext uri="{FF2B5EF4-FFF2-40B4-BE49-F238E27FC236}">
                <a16:creationId xmlns:a16="http://schemas.microsoft.com/office/drawing/2014/main" id="{9314B949-879B-1853-8975-6E0D4778F7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03111" y="8645929"/>
            <a:ext cx="350275" cy="35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40646" fill="hold"/>
                                        <p:tgtEl>
                                          <p:spTgt spid="22"/>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2"/>
                </p:tgtEl>
              </p:cMediaNode>
            </p:audio>
          </p:childTnLst>
        </p:cTn>
      </p:par>
    </p:tnLst>
    <p:bldLst>
      <p:bldP spid="13" grpId="0"/>
      <p:bldP spid="14" grpId="0"/>
      <p:bldP spid="15"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91450" y="0"/>
            <a:ext cx="5248275" cy="5143500"/>
            <a:chOff x="0" y="0"/>
            <a:chExt cx="1424909" cy="1396462"/>
          </a:xfrm>
        </p:grpSpPr>
        <p:sp>
          <p:nvSpPr>
            <p:cNvPr id="3" name="Freeform 3"/>
            <p:cNvSpPr/>
            <p:nvPr/>
          </p:nvSpPr>
          <p:spPr>
            <a:xfrm>
              <a:off x="0" y="0"/>
              <a:ext cx="1424909" cy="1396462"/>
            </a:xfrm>
            <a:custGeom>
              <a:avLst/>
              <a:gdLst/>
              <a:ahLst/>
              <a:cxnLst/>
              <a:rect l="l" t="t" r="r" b="b"/>
              <a:pathLst>
                <a:path w="1424909" h="1396462">
                  <a:moveTo>
                    <a:pt x="0" y="0"/>
                  </a:moveTo>
                  <a:lnTo>
                    <a:pt x="1424909" y="0"/>
                  </a:lnTo>
                  <a:lnTo>
                    <a:pt x="1424909" y="1396462"/>
                  </a:lnTo>
                  <a:lnTo>
                    <a:pt x="0" y="1396462"/>
                  </a:lnTo>
                  <a:close/>
                </a:path>
              </a:pathLst>
            </a:custGeom>
            <a:solidFill>
              <a:srgbClr val="FFE435"/>
            </a:solidFill>
          </p:spPr>
          <p:txBody>
            <a:bodyPr/>
            <a:lstStyle/>
            <a:p>
              <a:endParaRPr lang="en-GB"/>
            </a:p>
          </p:txBody>
        </p:sp>
        <p:sp>
          <p:nvSpPr>
            <p:cNvPr id="4" name="TextBox 4"/>
            <p:cNvSpPr txBox="1"/>
            <p:nvPr/>
          </p:nvSpPr>
          <p:spPr>
            <a:xfrm>
              <a:off x="0" y="-38100"/>
              <a:ext cx="1424909" cy="1434562"/>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3039725" y="0"/>
            <a:ext cx="5248275" cy="5143500"/>
            <a:chOff x="0" y="0"/>
            <a:chExt cx="1424909" cy="1396462"/>
          </a:xfrm>
        </p:grpSpPr>
        <p:sp>
          <p:nvSpPr>
            <p:cNvPr id="6" name="Freeform 6"/>
            <p:cNvSpPr/>
            <p:nvPr/>
          </p:nvSpPr>
          <p:spPr>
            <a:xfrm>
              <a:off x="0" y="0"/>
              <a:ext cx="1424909" cy="1396462"/>
            </a:xfrm>
            <a:custGeom>
              <a:avLst/>
              <a:gdLst/>
              <a:ahLst/>
              <a:cxnLst/>
              <a:rect l="l" t="t" r="r" b="b"/>
              <a:pathLst>
                <a:path w="1424909" h="1396462">
                  <a:moveTo>
                    <a:pt x="0" y="0"/>
                  </a:moveTo>
                  <a:lnTo>
                    <a:pt x="1424909" y="0"/>
                  </a:lnTo>
                  <a:lnTo>
                    <a:pt x="1424909" y="1396462"/>
                  </a:lnTo>
                  <a:lnTo>
                    <a:pt x="0" y="1396462"/>
                  </a:lnTo>
                  <a:close/>
                </a:path>
              </a:pathLst>
            </a:custGeom>
            <a:solidFill>
              <a:srgbClr val="037A3D"/>
            </a:solidFill>
            <a:ln cap="sq">
              <a:noFill/>
              <a:prstDash val="solid"/>
              <a:miter/>
            </a:ln>
          </p:spPr>
          <p:txBody>
            <a:bodyPr/>
            <a:lstStyle/>
            <a:p>
              <a:endParaRPr lang="en-GB"/>
            </a:p>
          </p:txBody>
        </p:sp>
        <p:sp>
          <p:nvSpPr>
            <p:cNvPr id="7" name="TextBox 7"/>
            <p:cNvSpPr txBox="1"/>
            <p:nvPr/>
          </p:nvSpPr>
          <p:spPr>
            <a:xfrm>
              <a:off x="0" y="-38100"/>
              <a:ext cx="1424909" cy="1434562"/>
            </a:xfrm>
            <a:prstGeom prst="rect">
              <a:avLst/>
            </a:prstGeom>
          </p:spPr>
          <p:txBody>
            <a:bodyPr lIns="50800" tIns="50800" rIns="50800" bIns="50800" rtlCol="0" anchor="ctr"/>
            <a:lstStyle/>
            <a:p>
              <a:pPr marL="0" lvl="0" indent="0" algn="ctr">
                <a:lnSpc>
                  <a:spcPts val="2800"/>
                </a:lnSpc>
                <a:spcBef>
                  <a:spcPct val="0"/>
                </a:spcBef>
              </a:pPr>
              <a:endParaRPr/>
            </a:p>
          </p:txBody>
        </p:sp>
      </p:grpSp>
      <p:grpSp>
        <p:nvGrpSpPr>
          <p:cNvPr id="8" name="Group 8"/>
          <p:cNvGrpSpPr/>
          <p:nvPr/>
        </p:nvGrpSpPr>
        <p:grpSpPr>
          <a:xfrm>
            <a:off x="7791450" y="5143500"/>
            <a:ext cx="5248275" cy="5143500"/>
            <a:chOff x="0" y="0"/>
            <a:chExt cx="1424909" cy="1396462"/>
          </a:xfrm>
        </p:grpSpPr>
        <p:sp>
          <p:nvSpPr>
            <p:cNvPr id="9" name="Freeform 9"/>
            <p:cNvSpPr/>
            <p:nvPr/>
          </p:nvSpPr>
          <p:spPr>
            <a:xfrm>
              <a:off x="0" y="0"/>
              <a:ext cx="1424909" cy="1396462"/>
            </a:xfrm>
            <a:custGeom>
              <a:avLst/>
              <a:gdLst/>
              <a:ahLst/>
              <a:cxnLst/>
              <a:rect l="l" t="t" r="r" b="b"/>
              <a:pathLst>
                <a:path w="1424909" h="1396462">
                  <a:moveTo>
                    <a:pt x="0" y="0"/>
                  </a:moveTo>
                  <a:lnTo>
                    <a:pt x="1424909" y="0"/>
                  </a:lnTo>
                  <a:lnTo>
                    <a:pt x="1424909" y="1396462"/>
                  </a:lnTo>
                  <a:lnTo>
                    <a:pt x="0" y="1396462"/>
                  </a:lnTo>
                  <a:close/>
                </a:path>
              </a:pathLst>
            </a:custGeom>
            <a:solidFill>
              <a:srgbClr val="CE1127"/>
            </a:solidFill>
            <a:ln cap="sq">
              <a:noFill/>
              <a:prstDash val="solid"/>
              <a:miter/>
            </a:ln>
          </p:spPr>
          <p:txBody>
            <a:bodyPr/>
            <a:lstStyle/>
            <a:p>
              <a:endParaRPr lang="en-GB"/>
            </a:p>
          </p:txBody>
        </p:sp>
        <p:sp>
          <p:nvSpPr>
            <p:cNvPr id="10" name="TextBox 10"/>
            <p:cNvSpPr txBox="1"/>
            <p:nvPr/>
          </p:nvSpPr>
          <p:spPr>
            <a:xfrm>
              <a:off x="0" y="-38100"/>
              <a:ext cx="1424909" cy="1434562"/>
            </a:xfrm>
            <a:prstGeom prst="rect">
              <a:avLst/>
            </a:prstGeom>
          </p:spPr>
          <p:txBody>
            <a:bodyPr lIns="50800" tIns="50800" rIns="50800" bIns="50800" rtlCol="0" anchor="ctr"/>
            <a:lstStyle/>
            <a:p>
              <a:pPr marL="0" lvl="0" indent="0" algn="ctr">
                <a:lnSpc>
                  <a:spcPts val="2800"/>
                </a:lnSpc>
                <a:spcBef>
                  <a:spcPct val="0"/>
                </a:spcBef>
              </a:pPr>
              <a:endParaRPr/>
            </a:p>
          </p:txBody>
        </p:sp>
      </p:grpSp>
      <p:grpSp>
        <p:nvGrpSpPr>
          <p:cNvPr id="11" name="Group 11"/>
          <p:cNvGrpSpPr/>
          <p:nvPr/>
        </p:nvGrpSpPr>
        <p:grpSpPr>
          <a:xfrm>
            <a:off x="13039725" y="5143500"/>
            <a:ext cx="5248275" cy="5143500"/>
            <a:chOff x="0" y="0"/>
            <a:chExt cx="1424909" cy="1396462"/>
          </a:xfrm>
        </p:grpSpPr>
        <p:sp>
          <p:nvSpPr>
            <p:cNvPr id="12" name="Freeform 12"/>
            <p:cNvSpPr/>
            <p:nvPr/>
          </p:nvSpPr>
          <p:spPr>
            <a:xfrm>
              <a:off x="0" y="0"/>
              <a:ext cx="1424909" cy="1396462"/>
            </a:xfrm>
            <a:custGeom>
              <a:avLst/>
              <a:gdLst/>
              <a:ahLst/>
              <a:cxnLst/>
              <a:rect l="l" t="t" r="r" b="b"/>
              <a:pathLst>
                <a:path w="1424909" h="1396462">
                  <a:moveTo>
                    <a:pt x="0" y="0"/>
                  </a:moveTo>
                  <a:lnTo>
                    <a:pt x="1424909" y="0"/>
                  </a:lnTo>
                  <a:lnTo>
                    <a:pt x="1424909" y="1396462"/>
                  </a:lnTo>
                  <a:lnTo>
                    <a:pt x="0" y="1396462"/>
                  </a:lnTo>
                  <a:close/>
                </a:path>
              </a:pathLst>
            </a:custGeom>
            <a:solidFill>
              <a:srgbClr val="F1F0F0"/>
            </a:solidFill>
          </p:spPr>
          <p:txBody>
            <a:bodyPr/>
            <a:lstStyle/>
            <a:p>
              <a:endParaRPr lang="en-GB"/>
            </a:p>
          </p:txBody>
        </p:sp>
        <p:sp>
          <p:nvSpPr>
            <p:cNvPr id="13" name="TextBox 13"/>
            <p:cNvSpPr txBox="1"/>
            <p:nvPr/>
          </p:nvSpPr>
          <p:spPr>
            <a:xfrm>
              <a:off x="0" y="-38100"/>
              <a:ext cx="1424909" cy="1434562"/>
            </a:xfrm>
            <a:prstGeom prst="rect">
              <a:avLst/>
            </a:prstGeom>
          </p:spPr>
          <p:txBody>
            <a:bodyPr lIns="50800" tIns="50800" rIns="50800" bIns="50800" rtlCol="0" anchor="ctr"/>
            <a:lstStyle/>
            <a:p>
              <a:pPr algn="ctr">
                <a:lnSpc>
                  <a:spcPts val="2800"/>
                </a:lnSpc>
              </a:pPr>
              <a:endParaRPr/>
            </a:p>
          </p:txBody>
        </p:sp>
      </p:grpSp>
      <p:grpSp>
        <p:nvGrpSpPr>
          <p:cNvPr id="14" name="Group 14"/>
          <p:cNvGrpSpPr/>
          <p:nvPr/>
        </p:nvGrpSpPr>
        <p:grpSpPr>
          <a:xfrm>
            <a:off x="9894754" y="1028700"/>
            <a:ext cx="1165023" cy="762000"/>
            <a:chOff x="0" y="0"/>
            <a:chExt cx="1553364" cy="1016000"/>
          </a:xfrm>
        </p:grpSpPr>
        <p:grpSp>
          <p:nvGrpSpPr>
            <p:cNvPr id="15" name="Group 15"/>
            <p:cNvGrpSpPr/>
            <p:nvPr/>
          </p:nvGrpSpPr>
          <p:grpSpPr>
            <a:xfrm rot="151353">
              <a:off x="19287" y="73325"/>
              <a:ext cx="1514790" cy="909781"/>
              <a:chOff x="0" y="0"/>
              <a:chExt cx="1188381" cy="713740"/>
            </a:xfrm>
          </p:grpSpPr>
          <p:sp>
            <p:nvSpPr>
              <p:cNvPr id="16" name="Freeform 16"/>
              <p:cNvSpPr/>
              <p:nvPr/>
            </p:nvSpPr>
            <p:spPr>
              <a:xfrm>
                <a:off x="-25400" y="-100330"/>
                <a:ext cx="1258231" cy="838200"/>
              </a:xfrm>
              <a:custGeom>
                <a:avLst/>
                <a:gdLst/>
                <a:ahLst/>
                <a:cxnLst/>
                <a:rect l="l" t="t" r="r" b="b"/>
                <a:pathLst>
                  <a:path w="1258231" h="838200">
                    <a:moveTo>
                      <a:pt x="41854" y="302260"/>
                    </a:moveTo>
                    <a:cubicBezTo>
                      <a:pt x="247939" y="295910"/>
                      <a:pt x="302648" y="273050"/>
                      <a:pt x="377924" y="257810"/>
                    </a:cubicBezTo>
                    <a:cubicBezTo>
                      <a:pt x="488988" y="236220"/>
                      <a:pt x="654760" y="210820"/>
                      <a:pt x="791739" y="193040"/>
                    </a:cubicBezTo>
                    <a:cubicBezTo>
                      <a:pt x="926661" y="175260"/>
                      <a:pt x="1142618" y="0"/>
                      <a:pt x="1194447" y="151130"/>
                    </a:cubicBezTo>
                    <a:cubicBezTo>
                      <a:pt x="1250610" y="242570"/>
                      <a:pt x="1258231" y="508000"/>
                      <a:pt x="1197327" y="608330"/>
                    </a:cubicBezTo>
                    <a:cubicBezTo>
                      <a:pt x="1144263" y="781050"/>
                      <a:pt x="910618" y="632460"/>
                      <a:pt x="753895" y="655320"/>
                    </a:cubicBezTo>
                    <a:cubicBezTo>
                      <a:pt x="577016" y="680720"/>
                      <a:pt x="315811" y="745490"/>
                      <a:pt x="188705" y="759460"/>
                    </a:cubicBezTo>
                    <a:cubicBezTo>
                      <a:pt x="123712" y="765810"/>
                      <a:pt x="66535" y="838200"/>
                      <a:pt x="41854" y="763270"/>
                    </a:cubicBezTo>
                    <a:cubicBezTo>
                      <a:pt x="0" y="687070"/>
                      <a:pt x="41854" y="302260"/>
                      <a:pt x="41854" y="302260"/>
                    </a:cubicBezTo>
                  </a:path>
                </a:pathLst>
              </a:custGeom>
              <a:solidFill>
                <a:srgbClr val="FFFFFF">
                  <a:alpha val="49804"/>
                </a:srgbClr>
              </a:solidFill>
              <a:ln cap="sq">
                <a:noFill/>
                <a:prstDash val="solid"/>
                <a:miter/>
              </a:ln>
            </p:spPr>
            <p:txBody>
              <a:bodyPr/>
              <a:lstStyle/>
              <a:p>
                <a:endParaRPr lang="en-GB"/>
              </a:p>
            </p:txBody>
          </p:sp>
        </p:grpSp>
        <p:sp>
          <p:nvSpPr>
            <p:cNvPr id="17" name="TextBox 17"/>
            <p:cNvSpPr txBox="1"/>
            <p:nvPr/>
          </p:nvSpPr>
          <p:spPr>
            <a:xfrm>
              <a:off x="250663" y="-9525"/>
              <a:ext cx="1052039" cy="1025525"/>
            </a:xfrm>
            <a:prstGeom prst="rect">
              <a:avLst/>
            </a:prstGeom>
          </p:spPr>
          <p:txBody>
            <a:bodyPr lIns="0" tIns="0" rIns="0" bIns="0" rtlCol="0" anchor="t">
              <a:spAutoFit/>
            </a:bodyPr>
            <a:lstStyle/>
            <a:p>
              <a:pPr marL="0" lvl="0" indent="0" algn="ctr">
                <a:lnSpc>
                  <a:spcPts val="6000"/>
                </a:lnSpc>
                <a:spcBef>
                  <a:spcPct val="0"/>
                </a:spcBef>
              </a:pPr>
              <a:r>
                <a:rPr lang="en-US" sz="5000">
                  <a:solidFill>
                    <a:srgbClr val="000000"/>
                  </a:solidFill>
                  <a:latin typeface="Linotype Feltpen Medium"/>
                </a:rPr>
                <a:t>01</a:t>
              </a:r>
            </a:p>
          </p:txBody>
        </p:sp>
      </p:grpSp>
      <p:sp>
        <p:nvSpPr>
          <p:cNvPr id="18" name="TextBox 18"/>
          <p:cNvSpPr txBox="1"/>
          <p:nvPr/>
        </p:nvSpPr>
        <p:spPr>
          <a:xfrm>
            <a:off x="8253175" y="2175119"/>
            <a:ext cx="4324825" cy="1348740"/>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000000"/>
                </a:solidFill>
                <a:latin typeface="Helvetica World Bold"/>
              </a:rPr>
              <a:t>“WHY IS ALLAH ALLOWING ALL THIS PAIN &amp; SUFFERING?”</a:t>
            </a:r>
          </a:p>
        </p:txBody>
      </p:sp>
      <p:grpSp>
        <p:nvGrpSpPr>
          <p:cNvPr id="19" name="Group 19"/>
          <p:cNvGrpSpPr/>
          <p:nvPr/>
        </p:nvGrpSpPr>
        <p:grpSpPr>
          <a:xfrm>
            <a:off x="15143029" y="1001078"/>
            <a:ext cx="1165023" cy="762000"/>
            <a:chOff x="0" y="0"/>
            <a:chExt cx="1553364" cy="1016000"/>
          </a:xfrm>
        </p:grpSpPr>
        <p:grpSp>
          <p:nvGrpSpPr>
            <p:cNvPr id="20" name="Group 20"/>
            <p:cNvGrpSpPr/>
            <p:nvPr/>
          </p:nvGrpSpPr>
          <p:grpSpPr>
            <a:xfrm rot="151353">
              <a:off x="19287" y="73325"/>
              <a:ext cx="1514790" cy="909781"/>
              <a:chOff x="0" y="0"/>
              <a:chExt cx="1188381" cy="713740"/>
            </a:xfrm>
          </p:grpSpPr>
          <p:sp>
            <p:nvSpPr>
              <p:cNvPr id="21" name="Freeform 21"/>
              <p:cNvSpPr/>
              <p:nvPr/>
            </p:nvSpPr>
            <p:spPr>
              <a:xfrm>
                <a:off x="-25400" y="-100330"/>
                <a:ext cx="1258231" cy="838200"/>
              </a:xfrm>
              <a:custGeom>
                <a:avLst/>
                <a:gdLst/>
                <a:ahLst/>
                <a:cxnLst/>
                <a:rect l="l" t="t" r="r" b="b"/>
                <a:pathLst>
                  <a:path w="1258231" h="838200">
                    <a:moveTo>
                      <a:pt x="41854" y="302260"/>
                    </a:moveTo>
                    <a:cubicBezTo>
                      <a:pt x="247939" y="295910"/>
                      <a:pt x="302648" y="273050"/>
                      <a:pt x="377924" y="257810"/>
                    </a:cubicBezTo>
                    <a:cubicBezTo>
                      <a:pt x="488988" y="236220"/>
                      <a:pt x="654760" y="210820"/>
                      <a:pt x="791739" y="193040"/>
                    </a:cubicBezTo>
                    <a:cubicBezTo>
                      <a:pt x="926661" y="175260"/>
                      <a:pt x="1142618" y="0"/>
                      <a:pt x="1194447" y="151130"/>
                    </a:cubicBezTo>
                    <a:cubicBezTo>
                      <a:pt x="1250610" y="242570"/>
                      <a:pt x="1258231" y="508000"/>
                      <a:pt x="1197327" y="608330"/>
                    </a:cubicBezTo>
                    <a:cubicBezTo>
                      <a:pt x="1144263" y="781050"/>
                      <a:pt x="910618" y="632460"/>
                      <a:pt x="753895" y="655320"/>
                    </a:cubicBezTo>
                    <a:cubicBezTo>
                      <a:pt x="577016" y="680720"/>
                      <a:pt x="315811" y="745490"/>
                      <a:pt x="188705" y="759460"/>
                    </a:cubicBezTo>
                    <a:cubicBezTo>
                      <a:pt x="123712" y="765810"/>
                      <a:pt x="66535" y="838200"/>
                      <a:pt x="41854" y="763270"/>
                    </a:cubicBezTo>
                    <a:cubicBezTo>
                      <a:pt x="0" y="687070"/>
                      <a:pt x="41854" y="302260"/>
                      <a:pt x="41854" y="302260"/>
                    </a:cubicBezTo>
                  </a:path>
                </a:pathLst>
              </a:custGeom>
              <a:solidFill>
                <a:srgbClr val="FFFFFF">
                  <a:alpha val="49804"/>
                </a:srgbClr>
              </a:solidFill>
              <a:ln cap="sq">
                <a:noFill/>
                <a:prstDash val="solid"/>
                <a:miter/>
              </a:ln>
            </p:spPr>
            <p:txBody>
              <a:bodyPr/>
              <a:lstStyle/>
              <a:p>
                <a:endParaRPr lang="en-GB"/>
              </a:p>
            </p:txBody>
          </p:sp>
        </p:grpSp>
        <p:sp>
          <p:nvSpPr>
            <p:cNvPr id="22" name="TextBox 22"/>
            <p:cNvSpPr txBox="1"/>
            <p:nvPr/>
          </p:nvSpPr>
          <p:spPr>
            <a:xfrm>
              <a:off x="250663" y="-9525"/>
              <a:ext cx="1052039" cy="1025525"/>
            </a:xfrm>
            <a:prstGeom prst="rect">
              <a:avLst/>
            </a:prstGeom>
          </p:spPr>
          <p:txBody>
            <a:bodyPr lIns="0" tIns="0" rIns="0" bIns="0" rtlCol="0" anchor="t">
              <a:spAutoFit/>
            </a:bodyPr>
            <a:lstStyle/>
            <a:p>
              <a:pPr marL="0" lvl="0" indent="0" algn="ctr">
                <a:lnSpc>
                  <a:spcPts val="6000"/>
                </a:lnSpc>
                <a:spcBef>
                  <a:spcPct val="0"/>
                </a:spcBef>
              </a:pPr>
              <a:r>
                <a:rPr lang="en-US" sz="5000">
                  <a:solidFill>
                    <a:srgbClr val="FFFFFF"/>
                  </a:solidFill>
                  <a:latin typeface="Linotype Feltpen Medium"/>
                </a:rPr>
                <a:t>02</a:t>
              </a:r>
            </a:p>
          </p:txBody>
        </p:sp>
      </p:grpSp>
      <p:sp>
        <p:nvSpPr>
          <p:cNvPr id="23" name="TextBox 23"/>
          <p:cNvSpPr txBox="1"/>
          <p:nvPr/>
        </p:nvSpPr>
        <p:spPr>
          <a:xfrm>
            <a:off x="13501450" y="2277989"/>
            <a:ext cx="4324825" cy="1190625"/>
          </a:xfrm>
          <a:prstGeom prst="rect">
            <a:avLst/>
          </a:prstGeom>
        </p:spPr>
        <p:txBody>
          <a:bodyPr lIns="0" tIns="0" rIns="0" bIns="0" rtlCol="0" anchor="t">
            <a:spAutoFit/>
          </a:bodyPr>
          <a:lstStyle/>
          <a:p>
            <a:pPr marL="0" lvl="0" indent="0" algn="ctr">
              <a:lnSpc>
                <a:spcPts val="2879"/>
              </a:lnSpc>
              <a:spcBef>
                <a:spcPct val="0"/>
              </a:spcBef>
            </a:pPr>
            <a:r>
              <a:rPr lang="en-US" sz="2400">
                <a:solidFill>
                  <a:srgbClr val="FFFFFF"/>
                </a:solidFill>
                <a:latin typeface="Helvetica World Bold"/>
              </a:rPr>
              <a:t>WHAT LESSONS CAN WE LEARN FROM THE PALESTINIANS? </a:t>
            </a:r>
          </a:p>
        </p:txBody>
      </p:sp>
      <p:grpSp>
        <p:nvGrpSpPr>
          <p:cNvPr id="24" name="Group 24"/>
          <p:cNvGrpSpPr/>
          <p:nvPr/>
        </p:nvGrpSpPr>
        <p:grpSpPr>
          <a:xfrm>
            <a:off x="15204708" y="6173937"/>
            <a:ext cx="1165023" cy="762000"/>
            <a:chOff x="0" y="0"/>
            <a:chExt cx="1553364" cy="1016000"/>
          </a:xfrm>
        </p:grpSpPr>
        <p:grpSp>
          <p:nvGrpSpPr>
            <p:cNvPr id="25" name="Group 25"/>
            <p:cNvGrpSpPr/>
            <p:nvPr/>
          </p:nvGrpSpPr>
          <p:grpSpPr>
            <a:xfrm rot="151353">
              <a:off x="19287" y="73325"/>
              <a:ext cx="1514790" cy="909781"/>
              <a:chOff x="0" y="0"/>
              <a:chExt cx="1188381" cy="713740"/>
            </a:xfrm>
          </p:grpSpPr>
          <p:sp>
            <p:nvSpPr>
              <p:cNvPr id="26" name="Freeform 26"/>
              <p:cNvSpPr/>
              <p:nvPr/>
            </p:nvSpPr>
            <p:spPr>
              <a:xfrm>
                <a:off x="-25400" y="-100330"/>
                <a:ext cx="1258231" cy="838200"/>
              </a:xfrm>
              <a:custGeom>
                <a:avLst/>
                <a:gdLst/>
                <a:ahLst/>
                <a:cxnLst/>
                <a:rect l="l" t="t" r="r" b="b"/>
                <a:pathLst>
                  <a:path w="1258231" h="838200">
                    <a:moveTo>
                      <a:pt x="41854" y="302260"/>
                    </a:moveTo>
                    <a:cubicBezTo>
                      <a:pt x="247939" y="295910"/>
                      <a:pt x="302648" y="273050"/>
                      <a:pt x="377924" y="257810"/>
                    </a:cubicBezTo>
                    <a:cubicBezTo>
                      <a:pt x="488988" y="236220"/>
                      <a:pt x="654760" y="210820"/>
                      <a:pt x="791739" y="193040"/>
                    </a:cubicBezTo>
                    <a:cubicBezTo>
                      <a:pt x="926661" y="175260"/>
                      <a:pt x="1142618" y="0"/>
                      <a:pt x="1194447" y="151130"/>
                    </a:cubicBezTo>
                    <a:cubicBezTo>
                      <a:pt x="1250610" y="242570"/>
                      <a:pt x="1258231" y="508000"/>
                      <a:pt x="1197327" y="608330"/>
                    </a:cubicBezTo>
                    <a:cubicBezTo>
                      <a:pt x="1144263" y="781050"/>
                      <a:pt x="910618" y="632460"/>
                      <a:pt x="753895" y="655320"/>
                    </a:cubicBezTo>
                    <a:cubicBezTo>
                      <a:pt x="577016" y="680720"/>
                      <a:pt x="315811" y="745490"/>
                      <a:pt x="188705" y="759460"/>
                    </a:cubicBezTo>
                    <a:cubicBezTo>
                      <a:pt x="123712" y="765810"/>
                      <a:pt x="66535" y="838200"/>
                      <a:pt x="41854" y="763270"/>
                    </a:cubicBezTo>
                    <a:cubicBezTo>
                      <a:pt x="0" y="687070"/>
                      <a:pt x="41854" y="302260"/>
                      <a:pt x="41854" y="302260"/>
                    </a:cubicBezTo>
                  </a:path>
                </a:pathLst>
              </a:custGeom>
              <a:solidFill>
                <a:srgbClr val="FFFFFF">
                  <a:alpha val="49804"/>
                </a:srgbClr>
              </a:solidFill>
              <a:ln cap="sq">
                <a:noFill/>
                <a:prstDash val="solid"/>
                <a:miter/>
              </a:ln>
            </p:spPr>
            <p:txBody>
              <a:bodyPr/>
              <a:lstStyle/>
              <a:p>
                <a:endParaRPr lang="en-GB"/>
              </a:p>
            </p:txBody>
          </p:sp>
        </p:grpSp>
        <p:sp>
          <p:nvSpPr>
            <p:cNvPr id="27" name="TextBox 27"/>
            <p:cNvSpPr txBox="1"/>
            <p:nvPr/>
          </p:nvSpPr>
          <p:spPr>
            <a:xfrm>
              <a:off x="250663" y="-9525"/>
              <a:ext cx="1052039" cy="1025525"/>
            </a:xfrm>
            <a:prstGeom prst="rect">
              <a:avLst/>
            </a:prstGeom>
          </p:spPr>
          <p:txBody>
            <a:bodyPr lIns="0" tIns="0" rIns="0" bIns="0" rtlCol="0" anchor="t">
              <a:spAutoFit/>
            </a:bodyPr>
            <a:lstStyle/>
            <a:p>
              <a:pPr marL="0" lvl="0" indent="0" algn="ctr">
                <a:lnSpc>
                  <a:spcPts val="6000"/>
                </a:lnSpc>
                <a:spcBef>
                  <a:spcPct val="0"/>
                </a:spcBef>
              </a:pPr>
              <a:r>
                <a:rPr lang="en-US" sz="5000">
                  <a:solidFill>
                    <a:srgbClr val="000000"/>
                  </a:solidFill>
                  <a:latin typeface="Linotype Feltpen Medium"/>
                </a:rPr>
                <a:t>04</a:t>
              </a:r>
            </a:p>
          </p:txBody>
        </p:sp>
      </p:grpSp>
      <p:sp>
        <p:nvSpPr>
          <p:cNvPr id="28" name="TextBox 28"/>
          <p:cNvSpPr txBox="1"/>
          <p:nvPr/>
        </p:nvSpPr>
        <p:spPr>
          <a:xfrm>
            <a:off x="13563129" y="7450287"/>
            <a:ext cx="4324825" cy="790575"/>
          </a:xfrm>
          <a:prstGeom prst="rect">
            <a:avLst/>
          </a:prstGeom>
        </p:spPr>
        <p:txBody>
          <a:bodyPr lIns="0" tIns="0" rIns="0" bIns="0" rtlCol="0" anchor="t">
            <a:spAutoFit/>
          </a:bodyPr>
          <a:lstStyle/>
          <a:p>
            <a:pPr marL="0" lvl="0" indent="0" algn="ctr">
              <a:lnSpc>
                <a:spcPts val="2879"/>
              </a:lnSpc>
              <a:spcBef>
                <a:spcPct val="0"/>
              </a:spcBef>
            </a:pPr>
            <a:r>
              <a:rPr lang="en-US" sz="2400">
                <a:solidFill>
                  <a:srgbClr val="000000"/>
                </a:solidFill>
                <a:latin typeface="Helvetica World Bold"/>
              </a:rPr>
              <a:t>WHAT BRINGS VICTORY? WHAT PREVENTS VICTORY? </a:t>
            </a:r>
          </a:p>
        </p:txBody>
      </p:sp>
      <p:sp>
        <p:nvSpPr>
          <p:cNvPr id="29" name="TextBox 29"/>
          <p:cNvSpPr txBox="1"/>
          <p:nvPr/>
        </p:nvSpPr>
        <p:spPr>
          <a:xfrm>
            <a:off x="1028700" y="4104095"/>
            <a:ext cx="5809037" cy="2371725"/>
          </a:xfrm>
          <a:prstGeom prst="rect">
            <a:avLst/>
          </a:prstGeom>
        </p:spPr>
        <p:txBody>
          <a:bodyPr lIns="0" tIns="0" rIns="0" bIns="0" rtlCol="0" anchor="t">
            <a:spAutoFit/>
          </a:bodyPr>
          <a:lstStyle/>
          <a:p>
            <a:pPr>
              <a:lnSpc>
                <a:spcPts val="9360"/>
              </a:lnSpc>
            </a:pPr>
            <a:endParaRPr/>
          </a:p>
          <a:p>
            <a:pPr marL="0" lvl="0" indent="0" algn="l">
              <a:lnSpc>
                <a:spcPts val="9360"/>
              </a:lnSpc>
              <a:spcBef>
                <a:spcPct val="0"/>
              </a:spcBef>
            </a:pPr>
            <a:r>
              <a:rPr lang="en-US" sz="7800" spc="-117">
                <a:solidFill>
                  <a:srgbClr val="000000"/>
                </a:solidFill>
                <a:latin typeface="Georgia Pro Bold"/>
              </a:rPr>
              <a:t>answered</a:t>
            </a:r>
          </a:p>
        </p:txBody>
      </p:sp>
      <p:grpSp>
        <p:nvGrpSpPr>
          <p:cNvPr id="30" name="Group 30"/>
          <p:cNvGrpSpPr/>
          <p:nvPr/>
        </p:nvGrpSpPr>
        <p:grpSpPr>
          <a:xfrm>
            <a:off x="9894754" y="6173937"/>
            <a:ext cx="1165023" cy="762000"/>
            <a:chOff x="0" y="0"/>
            <a:chExt cx="1553364" cy="1016000"/>
          </a:xfrm>
        </p:grpSpPr>
        <p:grpSp>
          <p:nvGrpSpPr>
            <p:cNvPr id="31" name="Group 31"/>
            <p:cNvGrpSpPr/>
            <p:nvPr/>
          </p:nvGrpSpPr>
          <p:grpSpPr>
            <a:xfrm rot="151353">
              <a:off x="19287" y="73325"/>
              <a:ext cx="1514790" cy="909781"/>
              <a:chOff x="0" y="0"/>
              <a:chExt cx="1188381" cy="713740"/>
            </a:xfrm>
          </p:grpSpPr>
          <p:sp>
            <p:nvSpPr>
              <p:cNvPr id="32" name="Freeform 32"/>
              <p:cNvSpPr/>
              <p:nvPr/>
            </p:nvSpPr>
            <p:spPr>
              <a:xfrm>
                <a:off x="-25400" y="-100330"/>
                <a:ext cx="1258231" cy="838200"/>
              </a:xfrm>
              <a:custGeom>
                <a:avLst/>
                <a:gdLst/>
                <a:ahLst/>
                <a:cxnLst/>
                <a:rect l="l" t="t" r="r" b="b"/>
                <a:pathLst>
                  <a:path w="1258231" h="838200">
                    <a:moveTo>
                      <a:pt x="41854" y="302260"/>
                    </a:moveTo>
                    <a:cubicBezTo>
                      <a:pt x="247939" y="295910"/>
                      <a:pt x="302648" y="273050"/>
                      <a:pt x="377924" y="257810"/>
                    </a:cubicBezTo>
                    <a:cubicBezTo>
                      <a:pt x="488988" y="236220"/>
                      <a:pt x="654760" y="210820"/>
                      <a:pt x="791739" y="193040"/>
                    </a:cubicBezTo>
                    <a:cubicBezTo>
                      <a:pt x="926661" y="175260"/>
                      <a:pt x="1142618" y="0"/>
                      <a:pt x="1194447" y="151130"/>
                    </a:cubicBezTo>
                    <a:cubicBezTo>
                      <a:pt x="1250610" y="242570"/>
                      <a:pt x="1258231" y="508000"/>
                      <a:pt x="1197327" y="608330"/>
                    </a:cubicBezTo>
                    <a:cubicBezTo>
                      <a:pt x="1144263" y="781050"/>
                      <a:pt x="910618" y="632460"/>
                      <a:pt x="753895" y="655320"/>
                    </a:cubicBezTo>
                    <a:cubicBezTo>
                      <a:pt x="577016" y="680720"/>
                      <a:pt x="315811" y="745490"/>
                      <a:pt x="188705" y="759460"/>
                    </a:cubicBezTo>
                    <a:cubicBezTo>
                      <a:pt x="123712" y="765810"/>
                      <a:pt x="66535" y="838200"/>
                      <a:pt x="41854" y="763270"/>
                    </a:cubicBezTo>
                    <a:cubicBezTo>
                      <a:pt x="0" y="687070"/>
                      <a:pt x="41854" y="302260"/>
                      <a:pt x="41854" y="302260"/>
                    </a:cubicBezTo>
                  </a:path>
                </a:pathLst>
              </a:custGeom>
              <a:solidFill>
                <a:srgbClr val="FFFFFF">
                  <a:alpha val="49804"/>
                </a:srgbClr>
              </a:solidFill>
              <a:ln cap="sq">
                <a:noFill/>
                <a:prstDash val="solid"/>
                <a:miter/>
              </a:ln>
            </p:spPr>
            <p:txBody>
              <a:bodyPr/>
              <a:lstStyle/>
              <a:p>
                <a:endParaRPr lang="en-GB"/>
              </a:p>
            </p:txBody>
          </p:sp>
        </p:grpSp>
        <p:sp>
          <p:nvSpPr>
            <p:cNvPr id="33" name="TextBox 33"/>
            <p:cNvSpPr txBox="1"/>
            <p:nvPr/>
          </p:nvSpPr>
          <p:spPr>
            <a:xfrm>
              <a:off x="250663" y="-9525"/>
              <a:ext cx="1052039" cy="1025525"/>
            </a:xfrm>
            <a:prstGeom prst="rect">
              <a:avLst/>
            </a:prstGeom>
          </p:spPr>
          <p:txBody>
            <a:bodyPr lIns="0" tIns="0" rIns="0" bIns="0" rtlCol="0" anchor="t">
              <a:spAutoFit/>
            </a:bodyPr>
            <a:lstStyle/>
            <a:p>
              <a:pPr marL="0" lvl="0" indent="0" algn="ctr">
                <a:lnSpc>
                  <a:spcPts val="6000"/>
                </a:lnSpc>
                <a:spcBef>
                  <a:spcPct val="0"/>
                </a:spcBef>
              </a:pPr>
              <a:r>
                <a:rPr lang="en-US" sz="5000">
                  <a:solidFill>
                    <a:srgbClr val="FFFFFF"/>
                  </a:solidFill>
                  <a:latin typeface="Linotype Feltpen Medium"/>
                </a:rPr>
                <a:t>03</a:t>
              </a:r>
            </a:p>
          </p:txBody>
        </p:sp>
      </p:grpSp>
      <p:sp>
        <p:nvSpPr>
          <p:cNvPr id="34" name="TextBox 34"/>
          <p:cNvSpPr txBox="1"/>
          <p:nvPr/>
        </p:nvSpPr>
        <p:spPr>
          <a:xfrm>
            <a:off x="8253175" y="7450287"/>
            <a:ext cx="4324825" cy="790575"/>
          </a:xfrm>
          <a:prstGeom prst="rect">
            <a:avLst/>
          </a:prstGeom>
        </p:spPr>
        <p:txBody>
          <a:bodyPr lIns="0" tIns="0" rIns="0" bIns="0" rtlCol="0" anchor="t">
            <a:spAutoFit/>
          </a:bodyPr>
          <a:lstStyle/>
          <a:p>
            <a:pPr marL="0" lvl="0" indent="0" algn="ctr">
              <a:lnSpc>
                <a:spcPts val="2879"/>
              </a:lnSpc>
              <a:spcBef>
                <a:spcPct val="0"/>
              </a:spcBef>
            </a:pPr>
            <a:r>
              <a:rPr lang="en-US" sz="2400">
                <a:solidFill>
                  <a:srgbClr val="FFFFFF"/>
                </a:solidFill>
                <a:latin typeface="Helvetica World Bold"/>
              </a:rPr>
              <a:t>WHAT DOES ALLAH WANT FROM US? </a:t>
            </a:r>
          </a:p>
        </p:txBody>
      </p:sp>
      <p:sp>
        <p:nvSpPr>
          <p:cNvPr id="35" name="TextBox 35"/>
          <p:cNvSpPr txBox="1"/>
          <p:nvPr/>
        </p:nvSpPr>
        <p:spPr>
          <a:xfrm>
            <a:off x="1028700" y="3811180"/>
            <a:ext cx="5176661"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Questions</a:t>
            </a:r>
          </a:p>
        </p:txBody>
      </p:sp>
      <p:grpSp>
        <p:nvGrpSpPr>
          <p:cNvPr id="36" name="Group 36"/>
          <p:cNvGrpSpPr/>
          <p:nvPr/>
        </p:nvGrpSpPr>
        <p:grpSpPr>
          <a:xfrm>
            <a:off x="1028700" y="4979361"/>
            <a:ext cx="4544893" cy="262032"/>
            <a:chOff x="0" y="0"/>
            <a:chExt cx="1928837" cy="111205"/>
          </a:xfrm>
        </p:grpSpPr>
        <p:sp>
          <p:nvSpPr>
            <p:cNvPr id="37" name="Freeform 37"/>
            <p:cNvSpPr/>
            <p:nvPr/>
          </p:nvSpPr>
          <p:spPr>
            <a:xfrm>
              <a:off x="34507" y="23985"/>
              <a:ext cx="1860708" cy="66869"/>
            </a:xfrm>
            <a:custGeom>
              <a:avLst/>
              <a:gdLst/>
              <a:ahLst/>
              <a:cxnLst/>
              <a:rect l="l" t="t" r="r" b="b"/>
              <a:pathLst>
                <a:path w="1860708" h="66869">
                  <a:moveTo>
                    <a:pt x="23004" y="18171"/>
                  </a:moveTo>
                  <a:cubicBezTo>
                    <a:pt x="1070593" y="19625"/>
                    <a:pt x="1152878" y="10903"/>
                    <a:pt x="1271440" y="7996"/>
                  </a:cubicBezTo>
                  <a:cubicBezTo>
                    <a:pt x="1398849" y="5088"/>
                    <a:pt x="1561650" y="2908"/>
                    <a:pt x="1666940" y="5088"/>
                  </a:cubicBezTo>
                  <a:cubicBezTo>
                    <a:pt x="1737723" y="6542"/>
                    <a:pt x="1818238" y="0"/>
                    <a:pt x="1843897" y="14537"/>
                  </a:cubicBezTo>
                  <a:cubicBezTo>
                    <a:pt x="1855399" y="21079"/>
                    <a:pt x="1859823" y="32708"/>
                    <a:pt x="1858938" y="39976"/>
                  </a:cubicBezTo>
                  <a:cubicBezTo>
                    <a:pt x="1858054" y="46518"/>
                    <a:pt x="1849206" y="54513"/>
                    <a:pt x="1841243" y="56693"/>
                  </a:cubicBezTo>
                  <a:cubicBezTo>
                    <a:pt x="1832395" y="58874"/>
                    <a:pt x="1814699" y="55240"/>
                    <a:pt x="1808506" y="49425"/>
                  </a:cubicBezTo>
                  <a:cubicBezTo>
                    <a:pt x="1803197" y="44337"/>
                    <a:pt x="1800543" y="33435"/>
                    <a:pt x="1804082" y="27620"/>
                  </a:cubicBezTo>
                  <a:cubicBezTo>
                    <a:pt x="1807621" y="21079"/>
                    <a:pt x="1823547" y="12357"/>
                    <a:pt x="1832395" y="12357"/>
                  </a:cubicBezTo>
                  <a:cubicBezTo>
                    <a:pt x="1840358" y="12357"/>
                    <a:pt x="1850975" y="18171"/>
                    <a:pt x="1855399" y="23259"/>
                  </a:cubicBezTo>
                  <a:cubicBezTo>
                    <a:pt x="1858938" y="27620"/>
                    <a:pt x="1860708" y="32708"/>
                    <a:pt x="1858938" y="37796"/>
                  </a:cubicBezTo>
                  <a:cubicBezTo>
                    <a:pt x="1856284" y="44337"/>
                    <a:pt x="1849206" y="54513"/>
                    <a:pt x="1835934" y="58147"/>
                  </a:cubicBezTo>
                  <a:cubicBezTo>
                    <a:pt x="1806736" y="66869"/>
                    <a:pt x="1726220" y="45064"/>
                    <a:pt x="1665170" y="41430"/>
                  </a:cubicBezTo>
                  <a:cubicBezTo>
                    <a:pt x="1595272" y="37069"/>
                    <a:pt x="1546609" y="37069"/>
                    <a:pt x="1439549" y="37069"/>
                  </a:cubicBezTo>
                  <a:cubicBezTo>
                    <a:pt x="1180306" y="36342"/>
                    <a:pt x="286671" y="57420"/>
                    <a:pt x="102635" y="55240"/>
                  </a:cubicBezTo>
                  <a:cubicBezTo>
                    <a:pt x="54857" y="54513"/>
                    <a:pt x="27428" y="59601"/>
                    <a:pt x="12387" y="51606"/>
                  </a:cubicBezTo>
                  <a:cubicBezTo>
                    <a:pt x="4424" y="47245"/>
                    <a:pt x="0" y="38523"/>
                    <a:pt x="885" y="33435"/>
                  </a:cubicBezTo>
                  <a:cubicBezTo>
                    <a:pt x="2654" y="27620"/>
                    <a:pt x="23004" y="18171"/>
                    <a:pt x="23004" y="18171"/>
                  </a:cubicBezTo>
                </a:path>
              </a:pathLst>
            </a:custGeom>
            <a:solidFill>
              <a:srgbClr val="121212"/>
            </a:solidFill>
            <a:ln cap="sq">
              <a:noFill/>
              <a:prstDash val="solid"/>
              <a:miter/>
            </a:ln>
          </p:spPr>
          <p:txBody>
            <a:bodyP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8"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CE1127"/>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TextBox 5"/>
          <p:cNvSpPr txBox="1"/>
          <p:nvPr/>
        </p:nvSpPr>
        <p:spPr>
          <a:xfrm>
            <a:off x="914400" y="3133403"/>
            <a:ext cx="7619259" cy="1190625"/>
          </a:xfrm>
          <a:prstGeom prst="rect">
            <a:avLst/>
          </a:prstGeom>
        </p:spPr>
        <p:txBody>
          <a:bodyPr lIns="0" tIns="0" rIns="0" bIns="0" rtlCol="0" anchor="t">
            <a:spAutoFit/>
          </a:bodyPr>
          <a:lstStyle/>
          <a:p>
            <a:pPr marL="0" lvl="0" indent="0" algn="l">
              <a:lnSpc>
                <a:spcPts val="9360"/>
              </a:lnSpc>
              <a:spcBef>
                <a:spcPct val="0"/>
              </a:spcBef>
            </a:pPr>
            <a:r>
              <a:rPr lang="en-US" sz="7800" spc="-117">
                <a:solidFill>
                  <a:srgbClr val="000000"/>
                </a:solidFill>
                <a:latin typeface="Georgia Pro Bold"/>
              </a:rPr>
              <a:t>           sinning</a:t>
            </a:r>
          </a:p>
        </p:txBody>
      </p:sp>
      <p:sp>
        <p:nvSpPr>
          <p:cNvPr id="6" name="Freeform 6"/>
          <p:cNvSpPr/>
          <p:nvPr/>
        </p:nvSpPr>
        <p:spPr>
          <a:xfrm>
            <a:off x="9144000" y="-90707"/>
            <a:ext cx="9267221" cy="13900831"/>
          </a:xfrm>
          <a:custGeom>
            <a:avLst/>
            <a:gdLst/>
            <a:ahLst/>
            <a:cxnLst/>
            <a:rect l="l" t="t" r="r" b="b"/>
            <a:pathLst>
              <a:path w="9267221" h="13900831">
                <a:moveTo>
                  <a:pt x="0" y="0"/>
                </a:moveTo>
                <a:lnTo>
                  <a:pt x="9267221" y="0"/>
                </a:lnTo>
                <a:lnTo>
                  <a:pt x="9267221" y="13900831"/>
                </a:lnTo>
                <a:lnTo>
                  <a:pt x="0" y="13900831"/>
                </a:lnTo>
                <a:lnTo>
                  <a:pt x="0" y="0"/>
                </a:lnTo>
                <a:close/>
              </a:path>
            </a:pathLst>
          </a:custGeom>
          <a:blipFill>
            <a:blip r:embed="rId5"/>
            <a:stretch>
              <a:fillRect/>
            </a:stretch>
          </a:blipFill>
        </p:spPr>
        <p:txBody>
          <a:bodyPr/>
          <a:lstStyle/>
          <a:p>
            <a:endParaRPr lang="en-GB"/>
          </a:p>
        </p:txBody>
      </p:sp>
      <p:grpSp>
        <p:nvGrpSpPr>
          <p:cNvPr id="7" name="Group 7"/>
          <p:cNvGrpSpPr>
            <a:grpSpLocks noChangeAspect="1"/>
          </p:cNvGrpSpPr>
          <p:nvPr/>
        </p:nvGrpSpPr>
        <p:grpSpPr>
          <a:xfrm>
            <a:off x="10639805" y="1268592"/>
            <a:ext cx="6476889" cy="7749817"/>
            <a:chOff x="0" y="0"/>
            <a:chExt cx="3663950" cy="4384040"/>
          </a:xfrm>
        </p:grpSpPr>
        <p:sp>
          <p:nvSpPr>
            <p:cNvPr id="8" name="Freeform 8"/>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9" name="Freeform 9"/>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0" name="TextBox 10"/>
          <p:cNvSpPr txBox="1"/>
          <p:nvPr/>
        </p:nvSpPr>
        <p:spPr>
          <a:xfrm>
            <a:off x="1137021" y="2957610"/>
            <a:ext cx="6304214"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Stop</a:t>
            </a:r>
          </a:p>
        </p:txBody>
      </p:sp>
      <p:grpSp>
        <p:nvGrpSpPr>
          <p:cNvPr id="11" name="Group 11"/>
          <p:cNvGrpSpPr/>
          <p:nvPr/>
        </p:nvGrpSpPr>
        <p:grpSpPr>
          <a:xfrm>
            <a:off x="1137021" y="4216724"/>
            <a:ext cx="2347308" cy="233657"/>
            <a:chOff x="0" y="0"/>
            <a:chExt cx="2369733" cy="235889"/>
          </a:xfrm>
        </p:grpSpPr>
        <p:sp>
          <p:nvSpPr>
            <p:cNvPr id="12" name="Freeform 12"/>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CE1127"/>
            </a:solidFill>
            <a:ln cap="sq">
              <a:noFill/>
              <a:prstDash val="solid"/>
              <a:miter/>
            </a:ln>
          </p:spPr>
          <p:txBody>
            <a:bodyPr/>
            <a:lstStyle/>
            <a:p>
              <a:endParaRPr lang="en-GB"/>
            </a:p>
          </p:txBody>
        </p:sp>
      </p:grpSp>
      <p:sp>
        <p:nvSpPr>
          <p:cNvPr id="13" name="TextBox 13"/>
          <p:cNvSpPr txBox="1"/>
          <p:nvPr/>
        </p:nvSpPr>
        <p:spPr>
          <a:xfrm>
            <a:off x="11471906" y="3949097"/>
            <a:ext cx="4812686" cy="852093"/>
          </a:xfrm>
          <a:prstGeom prst="rect">
            <a:avLst/>
          </a:prstGeom>
        </p:spPr>
        <p:txBody>
          <a:bodyPr lIns="0" tIns="0" rIns="0" bIns="0" rtlCol="0" anchor="t">
            <a:spAutoFit/>
          </a:bodyPr>
          <a:lstStyle/>
          <a:p>
            <a:pPr algn="ctr" rtl="1">
              <a:lnSpc>
                <a:spcPts val="3447"/>
              </a:lnSpc>
            </a:pPr>
            <a:r>
              <a:rPr lang="ar-SA" sz="2631" dirty="0">
                <a:solidFill>
                  <a:srgbClr val="000000"/>
                </a:solidFill>
                <a:cs typeface="Calibri (MS) Bold"/>
              </a:rPr>
              <a:t>إِنَّ </a:t>
            </a:r>
            <a:r>
              <a:rPr lang="ar-SA" sz="2631" dirty="0" err="1">
                <a:solidFill>
                  <a:srgbClr val="000000"/>
                </a:solidFill>
                <a:cs typeface="Calibri (MS) Bold"/>
              </a:rPr>
              <a:t>ٱللَّهَ</a:t>
            </a:r>
            <a:r>
              <a:rPr lang="ar-SA" sz="2631" dirty="0">
                <a:solidFill>
                  <a:srgbClr val="000000"/>
                </a:solidFill>
                <a:cs typeface="Calibri (MS) Bold"/>
              </a:rPr>
              <a:t> لَا يُغَيِّرُ مَا بِقَوْمٍ حَتَّىٰ يُغَيِّرُوا۟ مَا بِأَنفُسِهِمْ </a:t>
            </a:r>
          </a:p>
        </p:txBody>
      </p:sp>
      <p:sp>
        <p:nvSpPr>
          <p:cNvPr id="14" name="TextBox 14"/>
          <p:cNvSpPr txBox="1"/>
          <p:nvPr/>
        </p:nvSpPr>
        <p:spPr>
          <a:xfrm>
            <a:off x="11143694" y="5507976"/>
            <a:ext cx="5469110" cy="1543050"/>
          </a:xfrm>
          <a:prstGeom prst="rect">
            <a:avLst/>
          </a:prstGeom>
        </p:spPr>
        <p:txBody>
          <a:bodyPr lIns="0" tIns="0" rIns="0" bIns="0" rtlCol="0" anchor="t">
            <a:spAutoFit/>
          </a:bodyPr>
          <a:lstStyle/>
          <a:p>
            <a:pPr algn="ctr">
              <a:lnSpc>
                <a:spcPts val="3000"/>
              </a:lnSpc>
              <a:spcBef>
                <a:spcPct val="0"/>
              </a:spcBef>
            </a:pPr>
            <a:r>
              <a:rPr lang="en-US" sz="2500" dirty="0">
                <a:solidFill>
                  <a:srgbClr val="000000"/>
                </a:solidFill>
                <a:latin typeface="Georgia Pro Italics"/>
              </a:rPr>
              <a:t>...Indeed, Allah will not change the condition of a people until they change what is in themselves… (13:11)</a:t>
            </a:r>
          </a:p>
        </p:txBody>
      </p:sp>
      <p:sp>
        <p:nvSpPr>
          <p:cNvPr id="15" name="TextBox 15"/>
          <p:cNvSpPr txBox="1"/>
          <p:nvPr/>
        </p:nvSpPr>
        <p:spPr>
          <a:xfrm>
            <a:off x="1028700" y="5169727"/>
            <a:ext cx="6964467" cy="2286635"/>
          </a:xfrm>
          <a:prstGeom prst="rect">
            <a:avLst/>
          </a:prstGeom>
        </p:spPr>
        <p:txBody>
          <a:bodyPr lIns="0" tIns="0" rIns="0" bIns="0" rtlCol="0" anchor="t">
            <a:spAutoFit/>
          </a:bodyPr>
          <a:lstStyle/>
          <a:p>
            <a:pPr marL="561341" lvl="1" indent="-280670">
              <a:lnSpc>
                <a:spcPts val="3640"/>
              </a:lnSpc>
              <a:buFont typeface="Arial"/>
              <a:buChar char="•"/>
            </a:pPr>
            <a:r>
              <a:rPr lang="en-US" sz="2600" dirty="0">
                <a:solidFill>
                  <a:srgbClr val="000000"/>
                </a:solidFill>
                <a:latin typeface="Georgia Pro"/>
              </a:rPr>
              <a:t>Just as collective obedience leads to victory, collective disobedience leads to Allah removing the peace and prosperity of a nation.</a:t>
            </a:r>
          </a:p>
          <a:p>
            <a:pPr marL="561341" lvl="1" indent="-280670" algn="l">
              <a:lnSpc>
                <a:spcPts val="3640"/>
              </a:lnSpc>
              <a:buFont typeface="Arial"/>
              <a:buChar char="•"/>
            </a:pPr>
            <a:r>
              <a:rPr lang="en-US" sz="2600" dirty="0">
                <a:solidFill>
                  <a:srgbClr val="000000"/>
                </a:solidFill>
                <a:latin typeface="Georgia Pro"/>
              </a:rPr>
              <a:t>Sincere </a:t>
            </a:r>
            <a:r>
              <a:rPr lang="en-US" sz="2600" dirty="0" err="1">
                <a:solidFill>
                  <a:srgbClr val="000000"/>
                </a:solidFill>
                <a:latin typeface="Georgia Pro"/>
              </a:rPr>
              <a:t>tawbah</a:t>
            </a:r>
            <a:r>
              <a:rPr lang="en-US" sz="2600" dirty="0">
                <a:solidFill>
                  <a:srgbClr val="000000"/>
                </a:solidFill>
                <a:latin typeface="Georgia Pro"/>
              </a:rPr>
              <a:t> and </a:t>
            </a:r>
            <a:r>
              <a:rPr lang="en-US" sz="2600" dirty="0" err="1">
                <a:solidFill>
                  <a:srgbClr val="000000"/>
                </a:solidFill>
                <a:latin typeface="Georgia Pro"/>
              </a:rPr>
              <a:t>istighfar</a:t>
            </a:r>
            <a:r>
              <a:rPr lang="en-US" sz="2600" dirty="0">
                <a:solidFill>
                  <a:srgbClr val="000000"/>
                </a:solidFill>
                <a:latin typeface="Georgia Pro"/>
              </a:rPr>
              <a:t>.</a:t>
            </a:r>
          </a:p>
        </p:txBody>
      </p:sp>
      <p:sp>
        <p:nvSpPr>
          <p:cNvPr id="16" name="TextBox 16"/>
          <p:cNvSpPr txBox="1"/>
          <p:nvPr/>
        </p:nvSpPr>
        <p:spPr>
          <a:xfrm>
            <a:off x="1028700" y="788073"/>
            <a:ext cx="4652875" cy="240627"/>
          </a:xfrm>
          <a:prstGeom prst="rect">
            <a:avLst/>
          </a:prstGeom>
        </p:spPr>
        <p:txBody>
          <a:bodyPr lIns="0" tIns="0" rIns="0" bIns="0" rtlCol="0" anchor="t">
            <a:spAutoFit/>
          </a:bodyPr>
          <a:lstStyle/>
          <a:p>
            <a:pPr marL="0" lvl="0" indent="0">
              <a:lnSpc>
                <a:spcPts val="1866"/>
              </a:lnSpc>
              <a:spcBef>
                <a:spcPct val="0"/>
              </a:spcBef>
            </a:pPr>
            <a:r>
              <a:rPr lang="en-US" sz="1697" u="none" strike="noStrike" spc="50">
                <a:solidFill>
                  <a:srgbClr val="000000">
                    <a:alpha val="26667"/>
                  </a:srgbClr>
                </a:solidFill>
                <a:latin typeface="Arial Nova Condensed Bold"/>
              </a:rPr>
              <a:t>WHAT DOES ALLAH WANT FROM US?</a:t>
            </a:r>
          </a:p>
        </p:txBody>
      </p:sp>
      <p:pic>
        <p:nvPicPr>
          <p:cNvPr id="17" name="013_NqjWcA37.mp3">
            <a:hlinkClick r:id="" action="ppaction://media"/>
            <a:extLst>
              <a:ext uri="{FF2B5EF4-FFF2-40B4-BE49-F238E27FC236}">
                <a16:creationId xmlns:a16="http://schemas.microsoft.com/office/drawing/2014/main" id="{6C08F023-4560-5377-D287-A63AE2767E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71849" y="736487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9247"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3" grpId="0"/>
      <p:bldP spid="14" grpId="0"/>
      <p:bldP spid="15"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CE1127"/>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TextBox 5"/>
          <p:cNvSpPr txBox="1"/>
          <p:nvPr/>
        </p:nvSpPr>
        <p:spPr>
          <a:xfrm>
            <a:off x="1028700" y="2557677"/>
            <a:ext cx="7619259" cy="2371725"/>
          </a:xfrm>
          <a:prstGeom prst="rect">
            <a:avLst/>
          </a:prstGeom>
        </p:spPr>
        <p:txBody>
          <a:bodyPr lIns="0" tIns="0" rIns="0" bIns="0" rtlCol="0" anchor="t">
            <a:spAutoFit/>
          </a:bodyPr>
          <a:lstStyle/>
          <a:p>
            <a:pPr>
              <a:lnSpc>
                <a:spcPts val="9360"/>
              </a:lnSpc>
            </a:pPr>
            <a:r>
              <a:rPr lang="en-US" sz="7800" spc="-117">
                <a:solidFill>
                  <a:srgbClr val="000000"/>
                </a:solidFill>
                <a:latin typeface="Georgia Pro Bold"/>
              </a:rPr>
              <a:t>            lose </a:t>
            </a:r>
          </a:p>
          <a:p>
            <a:pPr marL="0" lvl="0" indent="0" algn="l">
              <a:lnSpc>
                <a:spcPts val="9360"/>
              </a:lnSpc>
              <a:spcBef>
                <a:spcPct val="0"/>
              </a:spcBef>
            </a:pPr>
            <a:r>
              <a:rPr lang="en-US" sz="7800" spc="-117">
                <a:solidFill>
                  <a:srgbClr val="000000"/>
                </a:solidFill>
                <a:latin typeface="Georgia Pro Bold"/>
              </a:rPr>
              <a:t>hope</a:t>
            </a:r>
          </a:p>
        </p:txBody>
      </p:sp>
      <p:grpSp>
        <p:nvGrpSpPr>
          <p:cNvPr id="6" name="Group 6"/>
          <p:cNvGrpSpPr/>
          <p:nvPr/>
        </p:nvGrpSpPr>
        <p:grpSpPr>
          <a:xfrm>
            <a:off x="9144000" y="-1541169"/>
            <a:ext cx="12367246" cy="11828169"/>
            <a:chOff x="0" y="0"/>
            <a:chExt cx="16489661" cy="15770892"/>
          </a:xfrm>
        </p:grpSpPr>
        <p:pic>
          <p:nvPicPr>
            <p:cNvPr id="7" name="Picture 7"/>
            <p:cNvPicPr>
              <a:picLocks noChangeAspect="1"/>
            </p:cNvPicPr>
            <p:nvPr/>
          </p:nvPicPr>
          <p:blipFill>
            <a:blip r:embed="rId5"/>
            <a:srcRect l="18632" r="18632"/>
            <a:stretch>
              <a:fillRect/>
            </a:stretch>
          </p:blipFill>
          <p:spPr>
            <a:xfrm>
              <a:off x="0" y="0"/>
              <a:ext cx="16489661" cy="15770892"/>
            </a:xfrm>
            <a:prstGeom prst="rect">
              <a:avLst/>
            </a:prstGeom>
          </p:spPr>
        </p:pic>
      </p:grpSp>
      <p:grpSp>
        <p:nvGrpSpPr>
          <p:cNvPr id="8" name="Group 8"/>
          <p:cNvGrpSpPr>
            <a:grpSpLocks noChangeAspect="1"/>
          </p:cNvGrpSpPr>
          <p:nvPr/>
        </p:nvGrpSpPr>
        <p:grpSpPr>
          <a:xfrm>
            <a:off x="10639805" y="1268592"/>
            <a:ext cx="6476889" cy="7749817"/>
            <a:chOff x="0" y="0"/>
            <a:chExt cx="3663950" cy="4384040"/>
          </a:xfrm>
        </p:grpSpPr>
        <p:sp>
          <p:nvSpPr>
            <p:cNvPr id="9" name="Freeform 9"/>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10" name="Freeform 10"/>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1" name="TextBox 11"/>
          <p:cNvSpPr txBox="1"/>
          <p:nvPr/>
        </p:nvSpPr>
        <p:spPr>
          <a:xfrm>
            <a:off x="1028700" y="2350655"/>
            <a:ext cx="6304214"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Never</a:t>
            </a:r>
          </a:p>
        </p:txBody>
      </p:sp>
      <p:grpSp>
        <p:nvGrpSpPr>
          <p:cNvPr id="12" name="Group 12"/>
          <p:cNvGrpSpPr/>
          <p:nvPr/>
        </p:nvGrpSpPr>
        <p:grpSpPr>
          <a:xfrm>
            <a:off x="1028700" y="3555273"/>
            <a:ext cx="2347308" cy="233657"/>
            <a:chOff x="0" y="0"/>
            <a:chExt cx="2369733" cy="235889"/>
          </a:xfrm>
        </p:grpSpPr>
        <p:sp>
          <p:nvSpPr>
            <p:cNvPr id="13" name="Freeform 13"/>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CE1127"/>
            </a:solidFill>
            <a:ln cap="sq">
              <a:noFill/>
              <a:prstDash val="solid"/>
              <a:miter/>
            </a:ln>
          </p:spPr>
          <p:txBody>
            <a:bodyPr/>
            <a:lstStyle/>
            <a:p>
              <a:endParaRPr lang="en-GB"/>
            </a:p>
          </p:txBody>
        </p:sp>
      </p:grpSp>
      <p:grpSp>
        <p:nvGrpSpPr>
          <p:cNvPr id="14" name="Group 14"/>
          <p:cNvGrpSpPr/>
          <p:nvPr/>
        </p:nvGrpSpPr>
        <p:grpSpPr>
          <a:xfrm>
            <a:off x="1028700" y="5619952"/>
            <a:ext cx="1488459" cy="148845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A3D"/>
            </a:solidFill>
          </p:spPr>
          <p:txBody>
            <a:bodyPr/>
            <a:lstStyle/>
            <a:p>
              <a:endParaRPr lang="en-GB"/>
            </a:p>
          </p:txBody>
        </p:sp>
        <p:sp>
          <p:nvSpPr>
            <p:cNvPr id="16" name="TextBox 16"/>
            <p:cNvSpPr txBox="1"/>
            <p:nvPr/>
          </p:nvSpPr>
          <p:spPr>
            <a:xfrm>
              <a:off x="76200" y="85725"/>
              <a:ext cx="660400" cy="650875"/>
            </a:xfrm>
            <a:prstGeom prst="rect">
              <a:avLst/>
            </a:prstGeom>
          </p:spPr>
          <p:txBody>
            <a:bodyPr lIns="50800" tIns="50800" rIns="50800" bIns="50800" rtlCol="0" anchor="ctr"/>
            <a:lstStyle/>
            <a:p>
              <a:pPr algn="ctr">
                <a:lnSpc>
                  <a:spcPts val="2414"/>
                </a:lnSpc>
              </a:pPr>
              <a:r>
                <a:rPr lang="en-US" sz="2195" spc="65">
                  <a:solidFill>
                    <a:srgbClr val="FFFFFF"/>
                  </a:solidFill>
                  <a:latin typeface="Arial Nova Condensed Bold"/>
                </a:rPr>
                <a:t>IMAN</a:t>
              </a:r>
            </a:p>
          </p:txBody>
        </p:sp>
      </p:grpSp>
      <p:grpSp>
        <p:nvGrpSpPr>
          <p:cNvPr id="17" name="Group 17"/>
          <p:cNvGrpSpPr/>
          <p:nvPr/>
        </p:nvGrpSpPr>
        <p:grpSpPr>
          <a:xfrm>
            <a:off x="3636150" y="5619952"/>
            <a:ext cx="1488459" cy="148845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A3D"/>
            </a:solidFill>
          </p:spPr>
          <p:txBody>
            <a:bodyPr/>
            <a:lstStyle/>
            <a:p>
              <a:endParaRPr lang="en-GB"/>
            </a:p>
          </p:txBody>
        </p:sp>
        <p:sp>
          <p:nvSpPr>
            <p:cNvPr id="19" name="TextBox 19"/>
            <p:cNvSpPr txBox="1"/>
            <p:nvPr/>
          </p:nvSpPr>
          <p:spPr>
            <a:xfrm>
              <a:off x="76200" y="85725"/>
              <a:ext cx="660400" cy="650875"/>
            </a:xfrm>
            <a:prstGeom prst="rect">
              <a:avLst/>
            </a:prstGeom>
          </p:spPr>
          <p:txBody>
            <a:bodyPr lIns="50800" tIns="50800" rIns="50800" bIns="50800" rtlCol="0" anchor="ctr"/>
            <a:lstStyle/>
            <a:p>
              <a:pPr algn="ctr">
                <a:lnSpc>
                  <a:spcPts val="2414"/>
                </a:lnSpc>
              </a:pPr>
              <a:r>
                <a:rPr lang="en-US" sz="2195" spc="65">
                  <a:solidFill>
                    <a:srgbClr val="FFFFFF"/>
                  </a:solidFill>
                  <a:latin typeface="Arial Nova Condensed Bold"/>
                </a:rPr>
                <a:t>ACTION</a:t>
              </a:r>
            </a:p>
          </p:txBody>
        </p:sp>
      </p:grpSp>
      <p:grpSp>
        <p:nvGrpSpPr>
          <p:cNvPr id="20" name="Group 20"/>
          <p:cNvGrpSpPr/>
          <p:nvPr/>
        </p:nvGrpSpPr>
        <p:grpSpPr>
          <a:xfrm>
            <a:off x="6243600" y="5619952"/>
            <a:ext cx="1488459" cy="148845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7A3D"/>
            </a:solidFill>
          </p:spPr>
          <p:txBody>
            <a:bodyPr/>
            <a:lstStyle/>
            <a:p>
              <a:endParaRPr lang="en-GB"/>
            </a:p>
          </p:txBody>
        </p:sp>
        <p:sp>
          <p:nvSpPr>
            <p:cNvPr id="22" name="TextBox 22"/>
            <p:cNvSpPr txBox="1"/>
            <p:nvPr/>
          </p:nvSpPr>
          <p:spPr>
            <a:xfrm>
              <a:off x="76200" y="85725"/>
              <a:ext cx="660400" cy="650875"/>
            </a:xfrm>
            <a:prstGeom prst="rect">
              <a:avLst/>
            </a:prstGeom>
          </p:spPr>
          <p:txBody>
            <a:bodyPr lIns="50800" tIns="50800" rIns="50800" bIns="50800" rtlCol="0" anchor="ctr"/>
            <a:lstStyle/>
            <a:p>
              <a:pPr algn="ctr">
                <a:lnSpc>
                  <a:spcPts val="2414"/>
                </a:lnSpc>
              </a:pPr>
              <a:r>
                <a:rPr lang="en-US" sz="2195" spc="65">
                  <a:solidFill>
                    <a:srgbClr val="FFFFFF"/>
                  </a:solidFill>
                  <a:latin typeface="Arial Nova Condensed Bold"/>
                </a:rPr>
                <a:t>HOPE</a:t>
              </a:r>
            </a:p>
          </p:txBody>
        </p:sp>
      </p:grpSp>
      <p:grpSp>
        <p:nvGrpSpPr>
          <p:cNvPr id="23" name="Group 23"/>
          <p:cNvGrpSpPr/>
          <p:nvPr/>
        </p:nvGrpSpPr>
        <p:grpSpPr>
          <a:xfrm>
            <a:off x="2875380" y="6162907"/>
            <a:ext cx="402549" cy="402549"/>
            <a:chOff x="0" y="0"/>
            <a:chExt cx="812800" cy="812800"/>
          </a:xfrm>
        </p:grpSpPr>
        <p:sp>
          <p:nvSpPr>
            <p:cNvPr id="24" name="Freeform 24"/>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p:spPr>
          <p:txBody>
            <a:bodyPr/>
            <a:lstStyle/>
            <a:p>
              <a:endParaRPr lang="en-GB"/>
            </a:p>
          </p:txBody>
        </p:sp>
        <p:sp>
          <p:nvSpPr>
            <p:cNvPr id="25" name="TextBox 25"/>
            <p:cNvSpPr txBox="1"/>
            <p:nvPr/>
          </p:nvSpPr>
          <p:spPr>
            <a:xfrm>
              <a:off x="190500" y="200025"/>
              <a:ext cx="431800" cy="422275"/>
            </a:xfrm>
            <a:prstGeom prst="rect">
              <a:avLst/>
            </a:prstGeom>
          </p:spPr>
          <p:txBody>
            <a:bodyPr lIns="50800" tIns="50800" rIns="50800" bIns="50800" rtlCol="0" anchor="ctr"/>
            <a:lstStyle/>
            <a:p>
              <a:pPr algn="ctr">
                <a:lnSpc>
                  <a:spcPts val="2414"/>
                </a:lnSpc>
              </a:pPr>
              <a:endParaRPr/>
            </a:p>
          </p:txBody>
        </p:sp>
      </p:grpSp>
      <p:sp>
        <p:nvSpPr>
          <p:cNvPr id="26" name="TextBox 26"/>
          <p:cNvSpPr txBox="1"/>
          <p:nvPr/>
        </p:nvSpPr>
        <p:spPr>
          <a:xfrm>
            <a:off x="11471906" y="4023194"/>
            <a:ext cx="4812686" cy="852093"/>
          </a:xfrm>
          <a:prstGeom prst="rect">
            <a:avLst/>
          </a:prstGeom>
        </p:spPr>
        <p:txBody>
          <a:bodyPr lIns="0" tIns="0" rIns="0" bIns="0" rtlCol="0" anchor="t">
            <a:spAutoFit/>
          </a:bodyPr>
          <a:lstStyle/>
          <a:p>
            <a:pPr algn="ctr" rtl="1">
              <a:lnSpc>
                <a:spcPts val="3447"/>
              </a:lnSpc>
            </a:pPr>
            <a:r>
              <a:rPr lang="ar-SA" sz="2631" dirty="0">
                <a:solidFill>
                  <a:srgbClr val="000000"/>
                </a:solidFill>
                <a:ea typeface="Calibri (MS) Bold"/>
                <a:cs typeface="Calibri (MS) Bold"/>
              </a:rPr>
              <a:t>وَلَا تَهِنُوا وَلَا تَحْزَنُوا وَأَنتُمُ الْأَعْلَوْنَ إِن كُنتُم مُّؤْمِنِينَ ‎﴿١٣٩﴾</a:t>
            </a:r>
          </a:p>
        </p:txBody>
      </p:sp>
      <p:sp>
        <p:nvSpPr>
          <p:cNvPr id="27" name="TextBox 27"/>
          <p:cNvSpPr txBox="1"/>
          <p:nvPr/>
        </p:nvSpPr>
        <p:spPr>
          <a:xfrm>
            <a:off x="11143694" y="5441092"/>
            <a:ext cx="5469110" cy="1162050"/>
          </a:xfrm>
          <a:prstGeom prst="rect">
            <a:avLst/>
          </a:prstGeom>
        </p:spPr>
        <p:txBody>
          <a:bodyPr lIns="0" tIns="0" rIns="0" bIns="0" rtlCol="0" anchor="t">
            <a:spAutoFit/>
          </a:bodyPr>
          <a:lstStyle/>
          <a:p>
            <a:pPr algn="ctr">
              <a:lnSpc>
                <a:spcPts val="3000"/>
              </a:lnSpc>
              <a:spcBef>
                <a:spcPct val="0"/>
              </a:spcBef>
            </a:pPr>
            <a:r>
              <a:rPr lang="en-US" sz="2500" dirty="0">
                <a:solidFill>
                  <a:srgbClr val="000000"/>
                </a:solidFill>
                <a:latin typeface="Georgia Pro Italics"/>
              </a:rPr>
              <a:t>Do not lose heart, and do not grieve, for you will have the upper hand, if you are (true) believers. (3:139)</a:t>
            </a:r>
          </a:p>
        </p:txBody>
      </p:sp>
      <p:grpSp>
        <p:nvGrpSpPr>
          <p:cNvPr id="28" name="Group 28"/>
          <p:cNvGrpSpPr/>
          <p:nvPr/>
        </p:nvGrpSpPr>
        <p:grpSpPr>
          <a:xfrm>
            <a:off x="5486559" y="6162907"/>
            <a:ext cx="402549" cy="402549"/>
            <a:chOff x="0" y="0"/>
            <a:chExt cx="812800" cy="812800"/>
          </a:xfrm>
        </p:grpSpPr>
        <p:sp>
          <p:nvSpPr>
            <p:cNvPr id="29" name="Freeform 29"/>
            <p:cNvSpPr/>
            <p:nvPr/>
          </p:nvSpPr>
          <p:spPr>
            <a:xfrm>
              <a:off x="0" y="0"/>
              <a:ext cx="812800" cy="812800"/>
            </a:xfrm>
            <a:custGeom>
              <a:avLst/>
              <a:gdLst/>
              <a:ahLst/>
              <a:cxnLst/>
              <a:rect l="l" t="t" r="r" b="b"/>
              <a:pathLst>
                <a:path w="812800" h="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p:spPr>
          <p:txBody>
            <a:bodyPr/>
            <a:lstStyle/>
            <a:p>
              <a:endParaRPr lang="en-GB"/>
            </a:p>
          </p:txBody>
        </p:sp>
        <p:sp>
          <p:nvSpPr>
            <p:cNvPr id="30" name="TextBox 30"/>
            <p:cNvSpPr txBox="1"/>
            <p:nvPr/>
          </p:nvSpPr>
          <p:spPr>
            <a:xfrm>
              <a:off x="190500" y="200025"/>
              <a:ext cx="431800" cy="422275"/>
            </a:xfrm>
            <a:prstGeom prst="rect">
              <a:avLst/>
            </a:prstGeom>
          </p:spPr>
          <p:txBody>
            <a:bodyPr lIns="50800" tIns="50800" rIns="50800" bIns="50800" rtlCol="0" anchor="ctr"/>
            <a:lstStyle/>
            <a:p>
              <a:pPr algn="ctr">
                <a:lnSpc>
                  <a:spcPts val="2414"/>
                </a:lnSpc>
              </a:pPr>
              <a:endParaRPr/>
            </a:p>
          </p:txBody>
        </p:sp>
      </p:grpSp>
      <p:grpSp>
        <p:nvGrpSpPr>
          <p:cNvPr id="31" name="Group 31"/>
          <p:cNvGrpSpPr/>
          <p:nvPr/>
        </p:nvGrpSpPr>
        <p:grpSpPr>
          <a:xfrm>
            <a:off x="1028700" y="7690465"/>
            <a:ext cx="6964467" cy="1436440"/>
            <a:chOff x="0" y="-28575"/>
            <a:chExt cx="1834263" cy="378321"/>
          </a:xfrm>
        </p:grpSpPr>
        <p:sp>
          <p:nvSpPr>
            <p:cNvPr id="32" name="Freeform 32"/>
            <p:cNvSpPr/>
            <p:nvPr/>
          </p:nvSpPr>
          <p:spPr>
            <a:xfrm>
              <a:off x="0" y="0"/>
              <a:ext cx="1834263" cy="321171"/>
            </a:xfrm>
            <a:custGeom>
              <a:avLst/>
              <a:gdLst/>
              <a:ahLst/>
              <a:cxnLst/>
              <a:rect l="l" t="t" r="r" b="b"/>
              <a:pathLst>
                <a:path w="1834263" h="321171">
                  <a:moveTo>
                    <a:pt x="56693" y="0"/>
                  </a:moveTo>
                  <a:lnTo>
                    <a:pt x="1777570" y="0"/>
                  </a:lnTo>
                  <a:cubicBezTo>
                    <a:pt x="1792606" y="0"/>
                    <a:pt x="1807026" y="5973"/>
                    <a:pt x="1817658" y="16605"/>
                  </a:cubicBezTo>
                  <a:cubicBezTo>
                    <a:pt x="1828290" y="27237"/>
                    <a:pt x="1834263" y="41657"/>
                    <a:pt x="1834263" y="56693"/>
                  </a:cubicBezTo>
                  <a:lnTo>
                    <a:pt x="1834263" y="264478"/>
                  </a:lnTo>
                  <a:cubicBezTo>
                    <a:pt x="1834263" y="279514"/>
                    <a:pt x="1828290" y="293934"/>
                    <a:pt x="1817658" y="304566"/>
                  </a:cubicBezTo>
                  <a:cubicBezTo>
                    <a:pt x="1807026" y="315198"/>
                    <a:pt x="1792606" y="321171"/>
                    <a:pt x="1777570" y="321171"/>
                  </a:cubicBezTo>
                  <a:lnTo>
                    <a:pt x="56693" y="321171"/>
                  </a:lnTo>
                  <a:cubicBezTo>
                    <a:pt x="41657" y="321171"/>
                    <a:pt x="27237" y="315198"/>
                    <a:pt x="16605" y="304566"/>
                  </a:cubicBezTo>
                  <a:cubicBezTo>
                    <a:pt x="5973" y="293934"/>
                    <a:pt x="0" y="279514"/>
                    <a:pt x="0" y="264478"/>
                  </a:cubicBezTo>
                  <a:lnTo>
                    <a:pt x="0" y="56693"/>
                  </a:lnTo>
                  <a:cubicBezTo>
                    <a:pt x="0" y="41657"/>
                    <a:pt x="5973" y="27237"/>
                    <a:pt x="16605" y="16605"/>
                  </a:cubicBezTo>
                  <a:cubicBezTo>
                    <a:pt x="27237" y="5973"/>
                    <a:pt x="41657" y="0"/>
                    <a:pt x="56693" y="0"/>
                  </a:cubicBezTo>
                  <a:close/>
                </a:path>
              </a:pathLst>
            </a:custGeom>
            <a:solidFill>
              <a:srgbClr val="FFE435"/>
            </a:solidFill>
            <a:ln w="47625" cap="rnd">
              <a:solidFill>
                <a:srgbClr val="037A3D"/>
              </a:solidFill>
              <a:prstDash val="solid"/>
              <a:round/>
            </a:ln>
          </p:spPr>
          <p:txBody>
            <a:bodyPr/>
            <a:lstStyle/>
            <a:p>
              <a:pPr algn="r" rtl="1"/>
              <a:endParaRPr lang="ar-SA"/>
            </a:p>
          </p:txBody>
        </p:sp>
        <p:sp>
          <p:nvSpPr>
            <p:cNvPr id="33" name="TextBox 33"/>
            <p:cNvSpPr txBox="1"/>
            <p:nvPr/>
          </p:nvSpPr>
          <p:spPr>
            <a:xfrm>
              <a:off x="0" y="-28575"/>
              <a:ext cx="1834263" cy="378321"/>
            </a:xfrm>
            <a:prstGeom prst="rect">
              <a:avLst/>
            </a:prstGeom>
          </p:spPr>
          <p:txBody>
            <a:bodyPr lIns="50800" tIns="50800" rIns="50800" bIns="50800" rtlCol="0" anchor="ctr"/>
            <a:lstStyle/>
            <a:p>
              <a:pPr algn="ctr" rtl="1">
                <a:lnSpc>
                  <a:spcPts val="4834"/>
                </a:lnSpc>
              </a:pPr>
              <a:r>
                <a:rPr lang="ar-SA" sz="4395" spc="131" dirty="0">
                  <a:solidFill>
                    <a:srgbClr val="000000"/>
                  </a:solidFill>
                  <a:cs typeface="Calibri (MS) Bold"/>
                </a:rPr>
                <a:t>حَسْبُنَا اللّٰهُ وَنِعْمَ الْوَكِيْلُ</a:t>
              </a:r>
            </a:p>
          </p:txBody>
        </p:sp>
      </p:grpSp>
      <p:sp>
        <p:nvSpPr>
          <p:cNvPr id="34" name="TextBox 34"/>
          <p:cNvSpPr txBox="1"/>
          <p:nvPr/>
        </p:nvSpPr>
        <p:spPr>
          <a:xfrm>
            <a:off x="1028700" y="788073"/>
            <a:ext cx="4652875" cy="240627"/>
          </a:xfrm>
          <a:prstGeom prst="rect">
            <a:avLst/>
          </a:prstGeom>
        </p:spPr>
        <p:txBody>
          <a:bodyPr lIns="0" tIns="0" rIns="0" bIns="0" rtlCol="0" anchor="t">
            <a:spAutoFit/>
          </a:bodyPr>
          <a:lstStyle/>
          <a:p>
            <a:pPr marL="0" lvl="0" indent="0">
              <a:lnSpc>
                <a:spcPts val="1866"/>
              </a:lnSpc>
              <a:spcBef>
                <a:spcPct val="0"/>
              </a:spcBef>
            </a:pPr>
            <a:r>
              <a:rPr lang="en-US" sz="1697" u="none" strike="noStrike" spc="50">
                <a:solidFill>
                  <a:srgbClr val="000000">
                    <a:alpha val="26667"/>
                  </a:srgbClr>
                </a:solidFill>
                <a:latin typeface="Arial Nova Condensed Bold"/>
              </a:rPr>
              <a:t>WHAT DOES ALLAH WANT FROM US?</a:t>
            </a:r>
          </a:p>
        </p:txBody>
      </p:sp>
      <p:pic>
        <p:nvPicPr>
          <p:cNvPr id="35" name="003_QkW8RmiK.mp3">
            <a:hlinkClick r:id="" action="ppaction://media"/>
            <a:extLst>
              <a:ext uri="{FF2B5EF4-FFF2-40B4-BE49-F238E27FC236}">
                <a16:creationId xmlns:a16="http://schemas.microsoft.com/office/drawing/2014/main" id="{AAE3EFB3-0F0E-6756-A28C-F86DE9EDD9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71849" y="737519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15777" fill="hold"/>
                                        <p:tgtEl>
                                          <p:spTgt spid="35"/>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35"/>
                </p:tgtEl>
              </p:cMediaNode>
            </p:audio>
          </p:childTnLst>
        </p:cTn>
      </p:par>
    </p:tnLst>
    <p:bldLst>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435"/>
        </a:solidFill>
        <a:effectLst/>
      </p:bgPr>
    </p:bg>
    <p:spTree>
      <p:nvGrpSpPr>
        <p:cNvPr id="1" name=""/>
        <p:cNvGrpSpPr/>
        <p:nvPr/>
      </p:nvGrpSpPr>
      <p:grpSpPr>
        <a:xfrm>
          <a:off x="0" y="0"/>
          <a:ext cx="0" cy="0"/>
          <a:chOff x="0" y="0"/>
          <a:chExt cx="0" cy="0"/>
        </a:xfrm>
      </p:grpSpPr>
      <p:grpSp>
        <p:nvGrpSpPr>
          <p:cNvPr id="2" name="Group 2"/>
          <p:cNvGrpSpPr/>
          <p:nvPr/>
        </p:nvGrpSpPr>
        <p:grpSpPr>
          <a:xfrm>
            <a:off x="13229913" y="4730936"/>
            <a:ext cx="3989539" cy="697710"/>
            <a:chOff x="0" y="0"/>
            <a:chExt cx="949965" cy="166135"/>
          </a:xfrm>
        </p:grpSpPr>
        <p:sp>
          <p:nvSpPr>
            <p:cNvPr id="3" name="Freeform 3"/>
            <p:cNvSpPr/>
            <p:nvPr/>
          </p:nvSpPr>
          <p:spPr>
            <a:xfrm>
              <a:off x="0" y="0"/>
              <a:ext cx="949965" cy="166135"/>
            </a:xfrm>
            <a:custGeom>
              <a:avLst/>
              <a:gdLst/>
              <a:ahLst/>
              <a:cxnLst/>
              <a:rect l="l" t="t" r="r" b="b"/>
              <a:pathLst>
                <a:path w="949965" h="166135">
                  <a:moveTo>
                    <a:pt x="83067" y="0"/>
                  </a:moveTo>
                  <a:lnTo>
                    <a:pt x="866898" y="0"/>
                  </a:lnTo>
                  <a:cubicBezTo>
                    <a:pt x="912775" y="0"/>
                    <a:pt x="949965" y="37190"/>
                    <a:pt x="949965" y="83067"/>
                  </a:cubicBezTo>
                  <a:lnTo>
                    <a:pt x="949965" y="83067"/>
                  </a:lnTo>
                  <a:cubicBezTo>
                    <a:pt x="949965" y="128944"/>
                    <a:pt x="912775" y="166135"/>
                    <a:pt x="866898" y="166135"/>
                  </a:cubicBezTo>
                  <a:lnTo>
                    <a:pt x="83067" y="166135"/>
                  </a:lnTo>
                  <a:cubicBezTo>
                    <a:pt x="37190" y="166135"/>
                    <a:pt x="0" y="128944"/>
                    <a:pt x="0" y="83067"/>
                  </a:cubicBezTo>
                  <a:lnTo>
                    <a:pt x="0" y="83067"/>
                  </a:lnTo>
                  <a:cubicBezTo>
                    <a:pt x="0" y="37190"/>
                    <a:pt x="37190" y="0"/>
                    <a:pt x="83067" y="0"/>
                  </a:cubicBezTo>
                  <a:close/>
                </a:path>
              </a:pathLst>
            </a:custGeom>
            <a:solidFill>
              <a:srgbClr val="FFFFFF"/>
            </a:solidFill>
            <a:ln w="28575" cap="rnd">
              <a:solidFill>
                <a:srgbClr val="121212"/>
              </a:solidFill>
              <a:prstDash val="solid"/>
              <a:round/>
            </a:ln>
          </p:spPr>
          <p:txBody>
            <a:bodyPr/>
            <a:lstStyle/>
            <a:p>
              <a:endParaRPr lang="en-GB"/>
            </a:p>
          </p:txBody>
        </p:sp>
        <p:sp>
          <p:nvSpPr>
            <p:cNvPr id="4" name="TextBox 4"/>
            <p:cNvSpPr txBox="1"/>
            <p:nvPr/>
          </p:nvSpPr>
          <p:spPr>
            <a:xfrm>
              <a:off x="0" y="19050"/>
              <a:ext cx="949965" cy="147085"/>
            </a:xfrm>
            <a:prstGeom prst="rect">
              <a:avLst/>
            </a:prstGeom>
          </p:spPr>
          <p:txBody>
            <a:bodyPr lIns="50800" tIns="50800" rIns="50800" bIns="50800" rtlCol="0" anchor="ctr"/>
            <a:lstStyle/>
            <a:p>
              <a:pPr marL="0" lvl="0" indent="0" algn="ctr">
                <a:lnSpc>
                  <a:spcPts val="2084"/>
                </a:lnSpc>
                <a:spcBef>
                  <a:spcPct val="0"/>
                </a:spcBef>
              </a:pPr>
              <a:r>
                <a:rPr lang="en-US" sz="1895" u="sng" spc="56">
                  <a:solidFill>
                    <a:srgbClr val="000000"/>
                  </a:solidFill>
                  <a:latin typeface="Arial Nova Condensed Bold"/>
                  <a:hlinkClick r:id="rId5" tooltip="https://twitter.com/DrHaifaaYounis/status/1714415025384022200"/>
                </a:rPr>
                <a:t>CLICK HERE TO WATCH ONLINE</a:t>
              </a:r>
            </a:p>
          </p:txBody>
        </p:sp>
      </p:grpSp>
      <p:sp>
        <p:nvSpPr>
          <p:cNvPr id="5" name="Freeform 5"/>
          <p:cNvSpPr/>
          <p:nvPr/>
        </p:nvSpPr>
        <p:spPr>
          <a:xfrm>
            <a:off x="16856167" y="4937238"/>
            <a:ext cx="618826" cy="618826"/>
          </a:xfrm>
          <a:custGeom>
            <a:avLst/>
            <a:gdLst/>
            <a:ahLst/>
            <a:cxnLst/>
            <a:rect l="l" t="t" r="r" b="b"/>
            <a:pathLst>
              <a:path w="618826" h="618826">
                <a:moveTo>
                  <a:pt x="0" y="0"/>
                </a:moveTo>
                <a:lnTo>
                  <a:pt x="618827" y="0"/>
                </a:lnTo>
                <a:lnTo>
                  <a:pt x="618827" y="618826"/>
                </a:lnTo>
                <a:lnTo>
                  <a:pt x="0" y="618826"/>
                </a:lnTo>
                <a:lnTo>
                  <a:pt x="0" y="0"/>
                </a:lnTo>
                <a:close/>
              </a:path>
            </a:pathLst>
          </a:custGeom>
          <a:blipFill>
            <a:blip r:embed="rId6"/>
            <a:stretch>
              <a:fillRect/>
            </a:stretch>
          </a:blipFill>
        </p:spPr>
        <p:txBody>
          <a:bodyPr/>
          <a:lstStyle/>
          <a:p>
            <a:endParaRPr lang="en-GB"/>
          </a:p>
        </p:txBody>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a:stretch>
            <a:fillRect/>
          </a:stretch>
        </p:blipFill>
        <p:spPr>
          <a:xfrm>
            <a:off x="6246254" y="0"/>
            <a:ext cx="5795493"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037A3D"/>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TextBox 5"/>
          <p:cNvSpPr txBox="1"/>
          <p:nvPr/>
        </p:nvSpPr>
        <p:spPr>
          <a:xfrm>
            <a:off x="1028700" y="2237709"/>
            <a:ext cx="7619259" cy="2371725"/>
          </a:xfrm>
          <a:prstGeom prst="rect">
            <a:avLst/>
          </a:prstGeom>
        </p:spPr>
        <p:txBody>
          <a:bodyPr lIns="0" tIns="0" rIns="0" bIns="0" rtlCol="0" anchor="t">
            <a:spAutoFit/>
          </a:bodyPr>
          <a:lstStyle/>
          <a:p>
            <a:pPr>
              <a:lnSpc>
                <a:spcPts val="9360"/>
              </a:lnSpc>
            </a:pPr>
            <a:r>
              <a:rPr lang="en-US" sz="7800" spc="-117">
                <a:solidFill>
                  <a:srgbClr val="000000"/>
                </a:solidFill>
                <a:latin typeface="Georgia Pro Bold"/>
              </a:rPr>
              <a:t>Be brave </a:t>
            </a:r>
          </a:p>
          <a:p>
            <a:pPr marL="0" lvl="0" indent="0" algn="l">
              <a:lnSpc>
                <a:spcPts val="9360"/>
              </a:lnSpc>
              <a:spcBef>
                <a:spcPct val="0"/>
              </a:spcBef>
            </a:pPr>
            <a:r>
              <a:rPr lang="en-US" sz="7800" spc="-117">
                <a:solidFill>
                  <a:srgbClr val="000000"/>
                </a:solidFill>
                <a:latin typeface="Georgia Pro Bold"/>
              </a:rPr>
              <a:t>&amp; </a:t>
            </a:r>
          </a:p>
        </p:txBody>
      </p:sp>
      <p:sp>
        <p:nvSpPr>
          <p:cNvPr id="6" name="Freeform 6"/>
          <p:cNvSpPr/>
          <p:nvPr/>
        </p:nvSpPr>
        <p:spPr>
          <a:xfrm>
            <a:off x="9144000" y="0"/>
            <a:ext cx="9144000" cy="11709145"/>
          </a:xfrm>
          <a:custGeom>
            <a:avLst/>
            <a:gdLst/>
            <a:ahLst/>
            <a:cxnLst/>
            <a:rect l="l" t="t" r="r" b="b"/>
            <a:pathLst>
              <a:path w="9144000" h="11709145">
                <a:moveTo>
                  <a:pt x="0" y="0"/>
                </a:moveTo>
                <a:lnTo>
                  <a:pt x="9144000" y="0"/>
                </a:lnTo>
                <a:lnTo>
                  <a:pt x="9144000" y="11709145"/>
                </a:lnTo>
                <a:lnTo>
                  <a:pt x="0" y="11709145"/>
                </a:lnTo>
                <a:lnTo>
                  <a:pt x="0" y="0"/>
                </a:lnTo>
                <a:close/>
              </a:path>
            </a:pathLst>
          </a:custGeom>
          <a:blipFill>
            <a:blip r:embed="rId5"/>
            <a:stretch>
              <a:fillRect l="-2442"/>
            </a:stretch>
          </a:blipFill>
        </p:spPr>
        <p:txBody>
          <a:bodyPr/>
          <a:lstStyle/>
          <a:p>
            <a:endParaRPr lang="en-GB"/>
          </a:p>
        </p:txBody>
      </p:sp>
      <p:grpSp>
        <p:nvGrpSpPr>
          <p:cNvPr id="7" name="Group 7"/>
          <p:cNvGrpSpPr>
            <a:grpSpLocks noChangeAspect="1"/>
          </p:cNvGrpSpPr>
          <p:nvPr/>
        </p:nvGrpSpPr>
        <p:grpSpPr>
          <a:xfrm>
            <a:off x="10639805" y="1268592"/>
            <a:ext cx="6476889" cy="7749817"/>
            <a:chOff x="0" y="0"/>
            <a:chExt cx="3663950" cy="4384040"/>
          </a:xfrm>
        </p:grpSpPr>
        <p:sp>
          <p:nvSpPr>
            <p:cNvPr id="8" name="Freeform 8"/>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9" name="Freeform 9"/>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0" name="TextBox 10"/>
          <p:cNvSpPr txBox="1"/>
          <p:nvPr/>
        </p:nvSpPr>
        <p:spPr>
          <a:xfrm>
            <a:off x="2096950" y="3247359"/>
            <a:ext cx="3200649"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strong</a:t>
            </a:r>
          </a:p>
        </p:txBody>
      </p:sp>
      <p:grpSp>
        <p:nvGrpSpPr>
          <p:cNvPr id="11" name="Group 11"/>
          <p:cNvGrpSpPr/>
          <p:nvPr/>
        </p:nvGrpSpPr>
        <p:grpSpPr>
          <a:xfrm>
            <a:off x="2096950" y="4375263"/>
            <a:ext cx="3102569" cy="308838"/>
            <a:chOff x="0" y="0"/>
            <a:chExt cx="2369733" cy="235889"/>
          </a:xfrm>
        </p:grpSpPr>
        <p:sp>
          <p:nvSpPr>
            <p:cNvPr id="12" name="Freeform 12"/>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037A3D"/>
            </a:solidFill>
            <a:ln cap="sq">
              <a:noFill/>
              <a:prstDash val="solid"/>
              <a:miter/>
            </a:ln>
          </p:spPr>
          <p:txBody>
            <a:bodyPr/>
            <a:lstStyle/>
            <a:p>
              <a:endParaRPr lang="en-GB"/>
            </a:p>
          </p:txBody>
        </p:sp>
      </p:grpSp>
      <p:grpSp>
        <p:nvGrpSpPr>
          <p:cNvPr id="13" name="Group 13"/>
          <p:cNvGrpSpPr/>
          <p:nvPr/>
        </p:nvGrpSpPr>
        <p:grpSpPr>
          <a:xfrm>
            <a:off x="1028700" y="7732288"/>
            <a:ext cx="6964467" cy="1436440"/>
            <a:chOff x="0" y="-17560"/>
            <a:chExt cx="1834263" cy="378321"/>
          </a:xfrm>
        </p:grpSpPr>
        <p:sp>
          <p:nvSpPr>
            <p:cNvPr id="14" name="Freeform 14"/>
            <p:cNvSpPr/>
            <p:nvPr/>
          </p:nvSpPr>
          <p:spPr>
            <a:xfrm>
              <a:off x="0" y="0"/>
              <a:ext cx="1834263" cy="321171"/>
            </a:xfrm>
            <a:custGeom>
              <a:avLst/>
              <a:gdLst/>
              <a:ahLst/>
              <a:cxnLst/>
              <a:rect l="l" t="t" r="r" b="b"/>
              <a:pathLst>
                <a:path w="1834263" h="321171">
                  <a:moveTo>
                    <a:pt x="56693" y="0"/>
                  </a:moveTo>
                  <a:lnTo>
                    <a:pt x="1777570" y="0"/>
                  </a:lnTo>
                  <a:cubicBezTo>
                    <a:pt x="1792606" y="0"/>
                    <a:pt x="1807026" y="5973"/>
                    <a:pt x="1817658" y="16605"/>
                  </a:cubicBezTo>
                  <a:cubicBezTo>
                    <a:pt x="1828290" y="27237"/>
                    <a:pt x="1834263" y="41657"/>
                    <a:pt x="1834263" y="56693"/>
                  </a:cubicBezTo>
                  <a:lnTo>
                    <a:pt x="1834263" y="264478"/>
                  </a:lnTo>
                  <a:cubicBezTo>
                    <a:pt x="1834263" y="279514"/>
                    <a:pt x="1828290" y="293934"/>
                    <a:pt x="1817658" y="304566"/>
                  </a:cubicBezTo>
                  <a:cubicBezTo>
                    <a:pt x="1807026" y="315198"/>
                    <a:pt x="1792606" y="321171"/>
                    <a:pt x="1777570" y="321171"/>
                  </a:cubicBezTo>
                  <a:lnTo>
                    <a:pt x="56693" y="321171"/>
                  </a:lnTo>
                  <a:cubicBezTo>
                    <a:pt x="41657" y="321171"/>
                    <a:pt x="27237" y="315198"/>
                    <a:pt x="16605" y="304566"/>
                  </a:cubicBezTo>
                  <a:cubicBezTo>
                    <a:pt x="5973" y="293934"/>
                    <a:pt x="0" y="279514"/>
                    <a:pt x="0" y="264478"/>
                  </a:cubicBezTo>
                  <a:lnTo>
                    <a:pt x="0" y="56693"/>
                  </a:lnTo>
                  <a:cubicBezTo>
                    <a:pt x="0" y="41657"/>
                    <a:pt x="5973" y="27237"/>
                    <a:pt x="16605" y="16605"/>
                  </a:cubicBezTo>
                  <a:cubicBezTo>
                    <a:pt x="27237" y="5973"/>
                    <a:pt x="41657" y="0"/>
                    <a:pt x="56693" y="0"/>
                  </a:cubicBezTo>
                  <a:close/>
                </a:path>
              </a:pathLst>
            </a:custGeom>
            <a:solidFill>
              <a:srgbClr val="FFE435"/>
            </a:solidFill>
            <a:ln w="47625" cap="rnd">
              <a:solidFill>
                <a:srgbClr val="037A3D"/>
              </a:solidFill>
              <a:prstDash val="solid"/>
              <a:round/>
            </a:ln>
          </p:spPr>
          <p:txBody>
            <a:bodyPr/>
            <a:lstStyle/>
            <a:p>
              <a:pPr algn="r" rtl="1"/>
              <a:endParaRPr lang="ar-SA"/>
            </a:p>
          </p:txBody>
        </p:sp>
        <p:sp>
          <p:nvSpPr>
            <p:cNvPr id="15" name="TextBox 15"/>
            <p:cNvSpPr txBox="1"/>
            <p:nvPr/>
          </p:nvSpPr>
          <p:spPr>
            <a:xfrm>
              <a:off x="0" y="-17560"/>
              <a:ext cx="1834263" cy="378321"/>
            </a:xfrm>
            <a:prstGeom prst="rect">
              <a:avLst/>
            </a:prstGeom>
          </p:spPr>
          <p:txBody>
            <a:bodyPr lIns="50800" tIns="50800" rIns="50800" bIns="50800" rtlCol="0" anchor="ctr"/>
            <a:lstStyle/>
            <a:p>
              <a:pPr algn="ctr" rtl="1">
                <a:lnSpc>
                  <a:spcPts val="4834"/>
                </a:lnSpc>
              </a:pPr>
              <a:r>
                <a:rPr lang="ar-SA" sz="4395" spc="131" dirty="0">
                  <a:solidFill>
                    <a:srgbClr val="000000"/>
                  </a:solidFill>
                  <a:cs typeface="Calibri (MS) Bold"/>
                </a:rPr>
                <a:t>لَا حَوْلَ وَلَا قُوَّةَ إِلَّا بِالله</a:t>
              </a:r>
            </a:p>
          </p:txBody>
        </p:sp>
      </p:grpSp>
      <p:sp>
        <p:nvSpPr>
          <p:cNvPr id="16" name="TextBox 16"/>
          <p:cNvSpPr txBox="1"/>
          <p:nvPr/>
        </p:nvSpPr>
        <p:spPr>
          <a:xfrm>
            <a:off x="11471906" y="4237293"/>
            <a:ext cx="4812686" cy="852093"/>
          </a:xfrm>
          <a:prstGeom prst="rect">
            <a:avLst/>
          </a:prstGeom>
        </p:spPr>
        <p:txBody>
          <a:bodyPr lIns="0" tIns="0" rIns="0" bIns="0" rtlCol="0" anchor="t">
            <a:spAutoFit/>
          </a:bodyPr>
          <a:lstStyle/>
          <a:p>
            <a:pPr algn="ctr" rtl="1">
              <a:lnSpc>
                <a:spcPts val="3447"/>
              </a:lnSpc>
            </a:pPr>
            <a:r>
              <a:rPr lang="ar-SA" sz="2631" dirty="0">
                <a:solidFill>
                  <a:srgbClr val="000000"/>
                </a:solidFill>
                <a:ea typeface="Calibri (MS) Bold"/>
                <a:cs typeface="Calibri (MS) Bold"/>
              </a:rPr>
              <a:t>أَتَخْشَوْنَهُمْ </a:t>
            </a:r>
            <a:r>
              <a:rPr lang="ar-SA" sz="2631" dirty="0" err="1">
                <a:solidFill>
                  <a:srgbClr val="000000"/>
                </a:solidFill>
                <a:ea typeface="Calibri (MS) Bold"/>
                <a:cs typeface="Calibri (MS) Bold"/>
              </a:rPr>
              <a:t>فَٱللَّهُ</a:t>
            </a:r>
            <a:r>
              <a:rPr lang="ar-SA" sz="2631" dirty="0">
                <a:solidFill>
                  <a:srgbClr val="000000"/>
                </a:solidFill>
                <a:ea typeface="Calibri (MS) Bold"/>
                <a:cs typeface="Calibri (MS) Bold"/>
              </a:rPr>
              <a:t> أَحَقُّ أَن تَخْشَوْهُ إِن كُنتُم مُّؤْمِنِينَ ‎﴿١٣﴾‏</a:t>
            </a:r>
          </a:p>
        </p:txBody>
      </p:sp>
      <p:sp>
        <p:nvSpPr>
          <p:cNvPr id="17" name="TextBox 17"/>
          <p:cNvSpPr txBox="1"/>
          <p:nvPr/>
        </p:nvSpPr>
        <p:spPr>
          <a:xfrm>
            <a:off x="11471906" y="5466023"/>
            <a:ext cx="4812686" cy="1162050"/>
          </a:xfrm>
          <a:prstGeom prst="rect">
            <a:avLst/>
          </a:prstGeom>
        </p:spPr>
        <p:txBody>
          <a:bodyPr lIns="0" tIns="0" rIns="0" bIns="0" rtlCol="0" anchor="t">
            <a:spAutoFit/>
          </a:bodyPr>
          <a:lstStyle/>
          <a:p>
            <a:pPr algn="ctr">
              <a:lnSpc>
                <a:spcPts val="3000"/>
              </a:lnSpc>
              <a:spcBef>
                <a:spcPct val="0"/>
              </a:spcBef>
            </a:pPr>
            <a:r>
              <a:rPr lang="en-US" sz="2500" dirty="0">
                <a:solidFill>
                  <a:srgbClr val="000000"/>
                </a:solidFill>
                <a:latin typeface="Georgia Pro Italics"/>
              </a:rPr>
              <a:t>...Do you fear them? Allah is more deserving of your fear, if you are (true) believers. (9:13)</a:t>
            </a:r>
          </a:p>
        </p:txBody>
      </p:sp>
      <p:sp>
        <p:nvSpPr>
          <p:cNvPr id="18" name="TextBox 18"/>
          <p:cNvSpPr txBox="1"/>
          <p:nvPr/>
        </p:nvSpPr>
        <p:spPr>
          <a:xfrm>
            <a:off x="1028700" y="5546655"/>
            <a:ext cx="6964467" cy="1372235"/>
          </a:xfrm>
          <a:prstGeom prst="rect">
            <a:avLst/>
          </a:prstGeom>
        </p:spPr>
        <p:txBody>
          <a:bodyPr lIns="0" tIns="0" rIns="0" bIns="0" rtlCol="0" anchor="t">
            <a:spAutoFit/>
          </a:bodyPr>
          <a:lstStyle/>
          <a:p>
            <a:pPr marL="561341" lvl="1" indent="-280670">
              <a:lnSpc>
                <a:spcPts val="3640"/>
              </a:lnSpc>
              <a:buFont typeface="Arial"/>
              <a:buChar char="•"/>
            </a:pPr>
            <a:r>
              <a:rPr lang="en-US" sz="2600" dirty="0">
                <a:solidFill>
                  <a:srgbClr val="000000"/>
                </a:solidFill>
                <a:latin typeface="Georgia Pro"/>
              </a:rPr>
              <a:t>Don’t be scared.</a:t>
            </a:r>
          </a:p>
          <a:p>
            <a:pPr marL="561341" lvl="1" indent="-280670">
              <a:lnSpc>
                <a:spcPts val="3640"/>
              </a:lnSpc>
              <a:buFont typeface="Arial"/>
              <a:buChar char="•"/>
            </a:pPr>
            <a:r>
              <a:rPr lang="en-US" sz="2600" dirty="0">
                <a:solidFill>
                  <a:srgbClr val="000000"/>
                </a:solidFill>
                <a:latin typeface="Georgia Pro"/>
              </a:rPr>
              <a:t>Don’t be psychologically defeated.</a:t>
            </a:r>
          </a:p>
          <a:p>
            <a:pPr marL="561341" lvl="1" indent="-280670" algn="l">
              <a:lnSpc>
                <a:spcPts val="3640"/>
              </a:lnSpc>
              <a:buFont typeface="Arial"/>
              <a:buChar char="•"/>
            </a:pPr>
            <a:r>
              <a:rPr lang="en-US" sz="2600" dirty="0">
                <a:solidFill>
                  <a:srgbClr val="000000"/>
                </a:solidFill>
                <a:latin typeface="Georgia Pro"/>
              </a:rPr>
              <a:t>Be confident in your identity.</a:t>
            </a:r>
          </a:p>
        </p:txBody>
      </p:sp>
      <p:sp>
        <p:nvSpPr>
          <p:cNvPr id="19" name="TextBox 19"/>
          <p:cNvSpPr txBox="1"/>
          <p:nvPr/>
        </p:nvSpPr>
        <p:spPr>
          <a:xfrm>
            <a:off x="1028700" y="788073"/>
            <a:ext cx="4652875" cy="240627"/>
          </a:xfrm>
          <a:prstGeom prst="rect">
            <a:avLst/>
          </a:prstGeom>
        </p:spPr>
        <p:txBody>
          <a:bodyPr lIns="0" tIns="0" rIns="0" bIns="0" rtlCol="0" anchor="t">
            <a:spAutoFit/>
          </a:bodyPr>
          <a:lstStyle/>
          <a:p>
            <a:pPr marL="0" lvl="0" indent="0">
              <a:lnSpc>
                <a:spcPts val="1866"/>
              </a:lnSpc>
              <a:spcBef>
                <a:spcPct val="0"/>
              </a:spcBef>
            </a:pPr>
            <a:r>
              <a:rPr lang="en-US" sz="1697" u="none" strike="noStrike" spc="50">
                <a:solidFill>
                  <a:srgbClr val="000000">
                    <a:alpha val="26667"/>
                  </a:srgbClr>
                </a:solidFill>
                <a:latin typeface="Arial Nova Condensed Bold"/>
              </a:rPr>
              <a:t>WHAT DOES ALLAH WANT FROM US?</a:t>
            </a:r>
          </a:p>
        </p:txBody>
      </p:sp>
      <p:pic>
        <p:nvPicPr>
          <p:cNvPr id="20" name="009_tXO9nnkr.mp3">
            <a:hlinkClick r:id="" action="ppaction://media"/>
            <a:extLst>
              <a:ext uri="{FF2B5EF4-FFF2-40B4-BE49-F238E27FC236}">
                <a16:creationId xmlns:a16="http://schemas.microsoft.com/office/drawing/2014/main" id="{AF1425E0-B9B7-56F9-32D5-0D44940913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71849" y="732588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11337" fill="hold"/>
                                        <p:tgtEl>
                                          <p:spTgt spid="20"/>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0"/>
                </p:tgtEl>
              </p:cMediaNode>
            </p:audio>
          </p:childTnLst>
        </p:cTn>
      </p:par>
    </p:tnLst>
    <p:bldLst>
      <p:bldP spid="16" grpId="0"/>
      <p:bldP spid="17" grpId="0"/>
      <p:bldP spid="18"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037A3D"/>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Freeform 5"/>
          <p:cNvSpPr/>
          <p:nvPr/>
        </p:nvSpPr>
        <p:spPr>
          <a:xfrm>
            <a:off x="9144000" y="0"/>
            <a:ext cx="13826488" cy="10458904"/>
          </a:xfrm>
          <a:custGeom>
            <a:avLst/>
            <a:gdLst/>
            <a:ahLst/>
            <a:cxnLst/>
            <a:rect l="l" t="t" r="r" b="b"/>
            <a:pathLst>
              <a:path w="13826488" h="10458904">
                <a:moveTo>
                  <a:pt x="0" y="0"/>
                </a:moveTo>
                <a:lnTo>
                  <a:pt x="13826488" y="0"/>
                </a:lnTo>
                <a:lnTo>
                  <a:pt x="13826488" y="10458904"/>
                </a:lnTo>
                <a:lnTo>
                  <a:pt x="0" y="10458904"/>
                </a:lnTo>
                <a:lnTo>
                  <a:pt x="0" y="0"/>
                </a:lnTo>
                <a:close/>
              </a:path>
            </a:pathLst>
          </a:custGeom>
          <a:blipFill>
            <a:blip r:embed="rId5"/>
            <a:stretch>
              <a:fillRect l="-13465"/>
            </a:stretch>
          </a:blipFill>
        </p:spPr>
        <p:txBody>
          <a:bodyPr/>
          <a:lstStyle/>
          <a:p>
            <a:endParaRPr lang="en-GB"/>
          </a:p>
        </p:txBody>
      </p:sp>
      <p:sp>
        <p:nvSpPr>
          <p:cNvPr id="6" name="TextBox 6"/>
          <p:cNvSpPr txBox="1"/>
          <p:nvPr/>
        </p:nvSpPr>
        <p:spPr>
          <a:xfrm>
            <a:off x="1028700" y="2812374"/>
            <a:ext cx="7619259" cy="2371725"/>
          </a:xfrm>
          <a:prstGeom prst="rect">
            <a:avLst/>
          </a:prstGeom>
        </p:spPr>
        <p:txBody>
          <a:bodyPr lIns="0" tIns="0" rIns="0" bIns="0" rtlCol="0" anchor="t">
            <a:spAutoFit/>
          </a:bodyPr>
          <a:lstStyle/>
          <a:p>
            <a:pPr marL="0" lvl="0" indent="0" algn="l">
              <a:lnSpc>
                <a:spcPts val="9360"/>
              </a:lnSpc>
              <a:spcBef>
                <a:spcPct val="0"/>
              </a:spcBef>
            </a:pPr>
            <a:r>
              <a:rPr lang="en-US" sz="7800" spc="-117">
                <a:solidFill>
                  <a:srgbClr val="000000"/>
                </a:solidFill>
                <a:latin typeface="Georgia Pro Bold"/>
              </a:rPr>
              <a:t>          Allah’s deen</a:t>
            </a:r>
          </a:p>
        </p:txBody>
      </p:sp>
      <p:grpSp>
        <p:nvGrpSpPr>
          <p:cNvPr id="7" name="Group 7"/>
          <p:cNvGrpSpPr>
            <a:grpSpLocks noChangeAspect="1"/>
          </p:cNvGrpSpPr>
          <p:nvPr/>
        </p:nvGrpSpPr>
        <p:grpSpPr>
          <a:xfrm>
            <a:off x="10639805" y="1268592"/>
            <a:ext cx="6476889" cy="7749817"/>
            <a:chOff x="0" y="0"/>
            <a:chExt cx="3663950" cy="4384040"/>
          </a:xfrm>
        </p:grpSpPr>
        <p:sp>
          <p:nvSpPr>
            <p:cNvPr id="8" name="Freeform 8"/>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9" name="Freeform 9"/>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0" name="TextBox 10"/>
          <p:cNvSpPr txBox="1"/>
          <p:nvPr/>
        </p:nvSpPr>
        <p:spPr>
          <a:xfrm>
            <a:off x="1028700" y="2571556"/>
            <a:ext cx="2315904"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Help</a:t>
            </a:r>
          </a:p>
        </p:txBody>
      </p:sp>
      <p:grpSp>
        <p:nvGrpSpPr>
          <p:cNvPr id="11" name="Group 11"/>
          <p:cNvGrpSpPr/>
          <p:nvPr/>
        </p:nvGrpSpPr>
        <p:grpSpPr>
          <a:xfrm>
            <a:off x="1028700" y="3772468"/>
            <a:ext cx="2315904" cy="230531"/>
            <a:chOff x="0" y="0"/>
            <a:chExt cx="2369733" cy="235889"/>
          </a:xfrm>
        </p:grpSpPr>
        <p:sp>
          <p:nvSpPr>
            <p:cNvPr id="12" name="Freeform 12"/>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037A3D"/>
            </a:solidFill>
            <a:ln cap="sq">
              <a:noFill/>
              <a:prstDash val="solid"/>
              <a:miter/>
            </a:ln>
          </p:spPr>
          <p:txBody>
            <a:bodyPr/>
            <a:lstStyle/>
            <a:p>
              <a:endParaRPr lang="en-GB"/>
            </a:p>
          </p:txBody>
        </p:sp>
      </p:grpSp>
      <p:sp>
        <p:nvSpPr>
          <p:cNvPr id="13" name="TextBox 13"/>
          <p:cNvSpPr txBox="1"/>
          <p:nvPr/>
        </p:nvSpPr>
        <p:spPr>
          <a:xfrm>
            <a:off x="11471906" y="4237293"/>
            <a:ext cx="4812686" cy="852093"/>
          </a:xfrm>
          <a:prstGeom prst="rect">
            <a:avLst/>
          </a:prstGeom>
        </p:spPr>
        <p:txBody>
          <a:bodyPr lIns="0" tIns="0" rIns="0" bIns="0" rtlCol="0" anchor="t">
            <a:spAutoFit/>
          </a:bodyPr>
          <a:lstStyle/>
          <a:p>
            <a:pPr algn="ctr" rtl="1">
              <a:lnSpc>
                <a:spcPts val="3447"/>
              </a:lnSpc>
            </a:pPr>
            <a:r>
              <a:rPr lang="ar-SA" sz="2631" dirty="0">
                <a:solidFill>
                  <a:srgbClr val="000000"/>
                </a:solidFill>
                <a:ea typeface="Calibri (MS) Bold"/>
                <a:cs typeface="Calibri (MS) Bold"/>
              </a:rPr>
              <a:t>يَا أَيُّهَا الَّذِينَ آمَنُوا إِن تَنصُرُوا اللَّهَ يَنصُرْكُمْ وَيُثَبِّتْ أَقْدَامَكُمْ ‎﴿٧﴾‏</a:t>
            </a:r>
          </a:p>
        </p:txBody>
      </p:sp>
      <p:sp>
        <p:nvSpPr>
          <p:cNvPr id="14" name="TextBox 14"/>
          <p:cNvSpPr txBox="1"/>
          <p:nvPr/>
        </p:nvSpPr>
        <p:spPr>
          <a:xfrm>
            <a:off x="11471906" y="5466023"/>
            <a:ext cx="4812686" cy="1162050"/>
          </a:xfrm>
          <a:prstGeom prst="rect">
            <a:avLst/>
          </a:prstGeom>
        </p:spPr>
        <p:txBody>
          <a:bodyPr lIns="0" tIns="0" rIns="0" bIns="0" rtlCol="0" anchor="t">
            <a:spAutoFit/>
          </a:bodyPr>
          <a:lstStyle/>
          <a:p>
            <a:pPr algn="ctr">
              <a:lnSpc>
                <a:spcPts val="3000"/>
              </a:lnSpc>
              <a:spcBef>
                <a:spcPct val="0"/>
              </a:spcBef>
            </a:pPr>
            <a:r>
              <a:rPr lang="en-US" sz="2500" dirty="0">
                <a:solidFill>
                  <a:srgbClr val="000000"/>
                </a:solidFill>
                <a:latin typeface="Georgia Pro Italics"/>
              </a:rPr>
              <a:t>Believers! If you help the </a:t>
            </a:r>
            <a:r>
              <a:rPr lang="en-US" sz="2500" dirty="0" err="1">
                <a:solidFill>
                  <a:srgbClr val="000000"/>
                </a:solidFill>
                <a:latin typeface="Georgia Pro Italics"/>
              </a:rPr>
              <a:t>dīn</a:t>
            </a:r>
            <a:r>
              <a:rPr lang="en-US" sz="2500" dirty="0">
                <a:solidFill>
                  <a:srgbClr val="000000"/>
                </a:solidFill>
                <a:latin typeface="Georgia Pro Italics"/>
              </a:rPr>
              <a:t> of Allah, He will help you and make you stand firm. (47:7) </a:t>
            </a:r>
          </a:p>
        </p:txBody>
      </p:sp>
      <p:sp>
        <p:nvSpPr>
          <p:cNvPr id="15" name="TextBox 15"/>
          <p:cNvSpPr txBox="1"/>
          <p:nvPr/>
        </p:nvSpPr>
        <p:spPr>
          <a:xfrm>
            <a:off x="1028700" y="5978468"/>
            <a:ext cx="6964467" cy="2766695"/>
          </a:xfrm>
          <a:prstGeom prst="rect">
            <a:avLst/>
          </a:prstGeom>
        </p:spPr>
        <p:txBody>
          <a:bodyPr lIns="0" tIns="0" rIns="0" bIns="0" rtlCol="0" anchor="t">
            <a:spAutoFit/>
          </a:bodyPr>
          <a:lstStyle/>
          <a:p>
            <a:pPr marL="561341" lvl="1" indent="-280670">
              <a:lnSpc>
                <a:spcPts val="3640"/>
              </a:lnSpc>
              <a:buFont typeface="Arial"/>
              <a:buChar char="•"/>
            </a:pPr>
            <a:r>
              <a:rPr lang="en-US" sz="2600" dirty="0">
                <a:solidFill>
                  <a:srgbClr val="000000"/>
                </a:solidFill>
                <a:latin typeface="Georgia Pro"/>
              </a:rPr>
              <a:t>A command from Allah to the believers to support the cause of Allah by establishing His </a:t>
            </a:r>
            <a:r>
              <a:rPr lang="en-US" sz="2600" dirty="0" err="1">
                <a:solidFill>
                  <a:srgbClr val="000000"/>
                </a:solidFill>
                <a:latin typeface="Georgia Pro"/>
              </a:rPr>
              <a:t>deen</a:t>
            </a:r>
            <a:r>
              <a:rPr lang="en-US" sz="2600" dirty="0">
                <a:solidFill>
                  <a:srgbClr val="000000"/>
                </a:solidFill>
                <a:latin typeface="Georgia Pro"/>
              </a:rPr>
              <a:t>, doing </a:t>
            </a:r>
            <a:r>
              <a:rPr lang="en-US" sz="2600" dirty="0" err="1">
                <a:solidFill>
                  <a:srgbClr val="000000"/>
                </a:solidFill>
                <a:latin typeface="Georgia Pro"/>
              </a:rPr>
              <a:t>daʿwah</a:t>
            </a:r>
            <a:r>
              <a:rPr lang="en-US" sz="2600" dirty="0">
                <a:solidFill>
                  <a:srgbClr val="000000"/>
                </a:solidFill>
                <a:latin typeface="Georgia Pro"/>
              </a:rPr>
              <a:t>, and striving in His Path. </a:t>
            </a:r>
          </a:p>
          <a:p>
            <a:pPr marL="561341" lvl="1" indent="-280670" algn="l">
              <a:lnSpc>
                <a:spcPts val="3640"/>
              </a:lnSpc>
              <a:buFont typeface="Arial"/>
              <a:buChar char="•"/>
            </a:pPr>
            <a:r>
              <a:rPr lang="en-US" sz="2600" dirty="0">
                <a:solidFill>
                  <a:srgbClr val="000000"/>
                </a:solidFill>
                <a:latin typeface="Georgia Pro"/>
              </a:rPr>
              <a:t>To cultivate good in people and in society; and to end evil, injustice and corruption. </a:t>
            </a:r>
          </a:p>
        </p:txBody>
      </p:sp>
      <p:sp>
        <p:nvSpPr>
          <p:cNvPr id="16" name="TextBox 16"/>
          <p:cNvSpPr txBox="1"/>
          <p:nvPr/>
        </p:nvSpPr>
        <p:spPr>
          <a:xfrm>
            <a:off x="1028700" y="788073"/>
            <a:ext cx="4652875" cy="240627"/>
          </a:xfrm>
          <a:prstGeom prst="rect">
            <a:avLst/>
          </a:prstGeom>
        </p:spPr>
        <p:txBody>
          <a:bodyPr lIns="0" tIns="0" rIns="0" bIns="0" rtlCol="0" anchor="t">
            <a:spAutoFit/>
          </a:bodyPr>
          <a:lstStyle/>
          <a:p>
            <a:pPr marL="0" lvl="0" indent="0">
              <a:lnSpc>
                <a:spcPts val="1866"/>
              </a:lnSpc>
              <a:spcBef>
                <a:spcPct val="0"/>
              </a:spcBef>
            </a:pPr>
            <a:r>
              <a:rPr lang="en-US" sz="1697" u="none" strike="noStrike" spc="50">
                <a:solidFill>
                  <a:srgbClr val="000000">
                    <a:alpha val="26667"/>
                  </a:srgbClr>
                </a:solidFill>
                <a:latin typeface="Arial Nova Condensed Bold"/>
              </a:rPr>
              <a:t>WHAT DOES ALLAH WANT FROM US?</a:t>
            </a:r>
          </a:p>
        </p:txBody>
      </p:sp>
      <p:pic>
        <p:nvPicPr>
          <p:cNvPr id="17" name="047_unfyRx78.mp3">
            <a:hlinkClick r:id="" action="ppaction://media"/>
            <a:extLst>
              <a:ext uri="{FF2B5EF4-FFF2-40B4-BE49-F238E27FC236}">
                <a16:creationId xmlns:a16="http://schemas.microsoft.com/office/drawing/2014/main" id="{8A055958-0D21-39A2-D99A-848C21C0BB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71849" y="7387656"/>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10840"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3" grpId="0"/>
      <p:bldP spid="14" grpId="0"/>
      <p:bldP spid="15"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037A3D"/>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TextBox 5"/>
          <p:cNvSpPr txBox="1"/>
          <p:nvPr/>
        </p:nvSpPr>
        <p:spPr>
          <a:xfrm>
            <a:off x="1028700" y="2237709"/>
            <a:ext cx="7619259" cy="2371725"/>
          </a:xfrm>
          <a:prstGeom prst="rect">
            <a:avLst/>
          </a:prstGeom>
        </p:spPr>
        <p:txBody>
          <a:bodyPr lIns="0" tIns="0" rIns="0" bIns="0" rtlCol="0" anchor="t">
            <a:spAutoFit/>
          </a:bodyPr>
          <a:lstStyle/>
          <a:p>
            <a:pPr marL="0" lvl="0" indent="0" algn="l">
              <a:lnSpc>
                <a:spcPts val="9360"/>
              </a:lnSpc>
              <a:spcBef>
                <a:spcPct val="0"/>
              </a:spcBef>
            </a:pPr>
            <a:r>
              <a:rPr lang="en-US" sz="7800" spc="-117">
                <a:solidFill>
                  <a:srgbClr val="000000"/>
                </a:solidFill>
                <a:latin typeface="Georgia Pro Bold"/>
              </a:rPr>
              <a:t>Feel the Ummah’s </a:t>
            </a:r>
          </a:p>
        </p:txBody>
      </p:sp>
      <p:sp>
        <p:nvSpPr>
          <p:cNvPr id="6" name="Freeform 6"/>
          <p:cNvSpPr/>
          <p:nvPr/>
        </p:nvSpPr>
        <p:spPr>
          <a:xfrm>
            <a:off x="9144000" y="0"/>
            <a:ext cx="9144000" cy="11709145"/>
          </a:xfrm>
          <a:custGeom>
            <a:avLst/>
            <a:gdLst/>
            <a:ahLst/>
            <a:cxnLst/>
            <a:rect l="l" t="t" r="r" b="b"/>
            <a:pathLst>
              <a:path w="9144000" h="11709145">
                <a:moveTo>
                  <a:pt x="0" y="0"/>
                </a:moveTo>
                <a:lnTo>
                  <a:pt x="9144000" y="0"/>
                </a:lnTo>
                <a:lnTo>
                  <a:pt x="9144000" y="11709145"/>
                </a:lnTo>
                <a:lnTo>
                  <a:pt x="0" y="11709145"/>
                </a:lnTo>
                <a:lnTo>
                  <a:pt x="0" y="0"/>
                </a:lnTo>
                <a:close/>
              </a:path>
            </a:pathLst>
          </a:custGeom>
          <a:blipFill>
            <a:blip r:embed="rId5"/>
            <a:stretch>
              <a:fillRect l="-2442"/>
            </a:stretch>
          </a:blipFill>
        </p:spPr>
        <p:txBody>
          <a:bodyPr/>
          <a:lstStyle/>
          <a:p>
            <a:endParaRPr lang="en-GB"/>
          </a:p>
        </p:txBody>
      </p:sp>
      <p:sp>
        <p:nvSpPr>
          <p:cNvPr id="7" name="Freeform 7"/>
          <p:cNvSpPr/>
          <p:nvPr/>
        </p:nvSpPr>
        <p:spPr>
          <a:xfrm>
            <a:off x="9144000" y="0"/>
            <a:ext cx="9275402" cy="10287000"/>
          </a:xfrm>
          <a:custGeom>
            <a:avLst/>
            <a:gdLst/>
            <a:ahLst/>
            <a:cxnLst/>
            <a:rect l="l" t="t" r="r" b="b"/>
            <a:pathLst>
              <a:path w="9275402" h="10287000">
                <a:moveTo>
                  <a:pt x="0" y="0"/>
                </a:moveTo>
                <a:lnTo>
                  <a:pt x="9275402" y="0"/>
                </a:lnTo>
                <a:lnTo>
                  <a:pt x="9275402" y="10287000"/>
                </a:lnTo>
                <a:lnTo>
                  <a:pt x="0" y="10287000"/>
                </a:lnTo>
                <a:lnTo>
                  <a:pt x="0" y="0"/>
                </a:lnTo>
                <a:close/>
              </a:path>
            </a:pathLst>
          </a:custGeom>
          <a:blipFill>
            <a:blip r:embed="rId6"/>
            <a:stretch>
              <a:fillRect l="-44249" r="-22217"/>
            </a:stretch>
          </a:blipFill>
        </p:spPr>
        <p:txBody>
          <a:bodyPr/>
          <a:lstStyle/>
          <a:p>
            <a:endParaRPr lang="en-GB"/>
          </a:p>
        </p:txBody>
      </p:sp>
      <p:grpSp>
        <p:nvGrpSpPr>
          <p:cNvPr id="8" name="Group 8"/>
          <p:cNvGrpSpPr>
            <a:grpSpLocks noChangeAspect="1"/>
          </p:cNvGrpSpPr>
          <p:nvPr/>
        </p:nvGrpSpPr>
        <p:grpSpPr>
          <a:xfrm>
            <a:off x="10639805" y="1268592"/>
            <a:ext cx="6476889" cy="7749817"/>
            <a:chOff x="0" y="0"/>
            <a:chExt cx="3663950" cy="4384040"/>
          </a:xfrm>
        </p:grpSpPr>
        <p:sp>
          <p:nvSpPr>
            <p:cNvPr id="9" name="Freeform 9"/>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10" name="Freeform 10"/>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1" name="TextBox 11"/>
          <p:cNvSpPr txBox="1"/>
          <p:nvPr/>
        </p:nvSpPr>
        <p:spPr>
          <a:xfrm>
            <a:off x="1028700" y="4323018"/>
            <a:ext cx="3200649"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pain</a:t>
            </a:r>
          </a:p>
        </p:txBody>
      </p:sp>
      <p:grpSp>
        <p:nvGrpSpPr>
          <p:cNvPr id="12" name="Group 12"/>
          <p:cNvGrpSpPr/>
          <p:nvPr/>
        </p:nvGrpSpPr>
        <p:grpSpPr>
          <a:xfrm>
            <a:off x="1028700" y="5485073"/>
            <a:ext cx="2065691" cy="247655"/>
            <a:chOff x="0" y="0"/>
            <a:chExt cx="2369733" cy="284107"/>
          </a:xfrm>
        </p:grpSpPr>
        <p:sp>
          <p:nvSpPr>
            <p:cNvPr id="13" name="Freeform 13"/>
            <p:cNvSpPr/>
            <p:nvPr/>
          </p:nvSpPr>
          <p:spPr>
            <a:xfrm>
              <a:off x="42394" y="61278"/>
              <a:ext cx="2286031" cy="170836"/>
            </a:xfrm>
            <a:custGeom>
              <a:avLst/>
              <a:gdLst/>
              <a:ahLst/>
              <a:cxnLst/>
              <a:rect l="l" t="t" r="r" b="b"/>
              <a:pathLst>
                <a:path w="2286031" h="170836">
                  <a:moveTo>
                    <a:pt x="28263" y="46423"/>
                  </a:moveTo>
                  <a:cubicBezTo>
                    <a:pt x="1315311" y="50136"/>
                    <a:pt x="1416405" y="27854"/>
                    <a:pt x="1562067" y="20426"/>
                  </a:cubicBezTo>
                  <a:cubicBezTo>
                    <a:pt x="1718600" y="12998"/>
                    <a:pt x="1918614" y="7428"/>
                    <a:pt x="2047971" y="12998"/>
                  </a:cubicBezTo>
                  <a:cubicBezTo>
                    <a:pt x="2134934" y="16712"/>
                    <a:pt x="2233854" y="0"/>
                    <a:pt x="2265378" y="37138"/>
                  </a:cubicBezTo>
                  <a:cubicBezTo>
                    <a:pt x="2279509" y="53850"/>
                    <a:pt x="2284944" y="83561"/>
                    <a:pt x="2283857" y="102130"/>
                  </a:cubicBezTo>
                  <a:cubicBezTo>
                    <a:pt x="2282770" y="118842"/>
                    <a:pt x="2271900" y="139268"/>
                    <a:pt x="2262116" y="144839"/>
                  </a:cubicBezTo>
                  <a:cubicBezTo>
                    <a:pt x="2251246" y="150409"/>
                    <a:pt x="2229506" y="141125"/>
                    <a:pt x="2221896" y="126270"/>
                  </a:cubicBezTo>
                  <a:cubicBezTo>
                    <a:pt x="2215374" y="113271"/>
                    <a:pt x="2212113" y="85418"/>
                    <a:pt x="2216461" y="70562"/>
                  </a:cubicBezTo>
                  <a:cubicBezTo>
                    <a:pt x="2220810" y="53850"/>
                    <a:pt x="2240376" y="31567"/>
                    <a:pt x="2251246" y="31567"/>
                  </a:cubicBezTo>
                  <a:cubicBezTo>
                    <a:pt x="2261030" y="31567"/>
                    <a:pt x="2274074" y="46423"/>
                    <a:pt x="2279509" y="59421"/>
                  </a:cubicBezTo>
                  <a:cubicBezTo>
                    <a:pt x="2283857" y="70562"/>
                    <a:pt x="2286032" y="83561"/>
                    <a:pt x="2283857" y="96559"/>
                  </a:cubicBezTo>
                  <a:cubicBezTo>
                    <a:pt x="2280596" y="113271"/>
                    <a:pt x="2271900" y="139268"/>
                    <a:pt x="2255594" y="148553"/>
                  </a:cubicBezTo>
                  <a:cubicBezTo>
                    <a:pt x="2219722" y="170835"/>
                    <a:pt x="2120802" y="115128"/>
                    <a:pt x="2045797" y="105844"/>
                  </a:cubicBezTo>
                  <a:cubicBezTo>
                    <a:pt x="1959921" y="94702"/>
                    <a:pt x="1900135" y="94702"/>
                    <a:pt x="1768604" y="94702"/>
                  </a:cubicBezTo>
                  <a:cubicBezTo>
                    <a:pt x="1450103" y="92845"/>
                    <a:pt x="352199" y="146696"/>
                    <a:pt x="126096" y="141125"/>
                  </a:cubicBezTo>
                  <a:cubicBezTo>
                    <a:pt x="67396" y="139268"/>
                    <a:pt x="33698" y="152266"/>
                    <a:pt x="15219" y="131840"/>
                  </a:cubicBezTo>
                  <a:cubicBezTo>
                    <a:pt x="5435" y="120699"/>
                    <a:pt x="0" y="98416"/>
                    <a:pt x="1087" y="85418"/>
                  </a:cubicBezTo>
                  <a:cubicBezTo>
                    <a:pt x="3261" y="70562"/>
                    <a:pt x="28263" y="46423"/>
                    <a:pt x="28263" y="46423"/>
                  </a:cubicBezTo>
                </a:path>
              </a:pathLst>
            </a:custGeom>
            <a:solidFill>
              <a:srgbClr val="037A3D"/>
            </a:solidFill>
            <a:ln cap="sq">
              <a:noFill/>
              <a:prstDash val="solid"/>
              <a:miter/>
            </a:ln>
          </p:spPr>
          <p:txBody>
            <a:bodyPr/>
            <a:lstStyle/>
            <a:p>
              <a:endParaRPr lang="en-GB"/>
            </a:p>
          </p:txBody>
        </p:sp>
      </p:grpSp>
      <p:sp>
        <p:nvSpPr>
          <p:cNvPr id="14" name="TextBox 14"/>
          <p:cNvSpPr txBox="1"/>
          <p:nvPr/>
        </p:nvSpPr>
        <p:spPr>
          <a:xfrm>
            <a:off x="11471906" y="4665918"/>
            <a:ext cx="4812686" cy="416076"/>
          </a:xfrm>
          <a:prstGeom prst="rect">
            <a:avLst/>
          </a:prstGeom>
        </p:spPr>
        <p:txBody>
          <a:bodyPr lIns="0" tIns="0" rIns="0" bIns="0" rtlCol="0" anchor="t">
            <a:spAutoFit/>
          </a:bodyPr>
          <a:lstStyle/>
          <a:p>
            <a:pPr algn="ctr" rtl="1">
              <a:lnSpc>
                <a:spcPts val="3447"/>
              </a:lnSpc>
            </a:pPr>
            <a:r>
              <a:rPr lang="ar-SA" sz="2631" dirty="0">
                <a:solidFill>
                  <a:srgbClr val="000000"/>
                </a:solidFill>
                <a:cs typeface="Calibri (MS) Bold"/>
              </a:rPr>
              <a:t>إِنَّمَا </a:t>
            </a:r>
            <a:r>
              <a:rPr lang="ar-SA" sz="2631" dirty="0" err="1">
                <a:solidFill>
                  <a:srgbClr val="000000"/>
                </a:solidFill>
                <a:cs typeface="Calibri (MS) Bold"/>
              </a:rPr>
              <a:t>ٱلْمُؤْمِنُونَ</a:t>
            </a:r>
            <a:r>
              <a:rPr lang="ar-SA" sz="2631" dirty="0">
                <a:solidFill>
                  <a:srgbClr val="000000"/>
                </a:solidFill>
                <a:cs typeface="Calibri (MS) Bold"/>
              </a:rPr>
              <a:t> إِخْوَةٌ</a:t>
            </a:r>
          </a:p>
        </p:txBody>
      </p:sp>
      <p:sp>
        <p:nvSpPr>
          <p:cNvPr id="15" name="TextBox 15"/>
          <p:cNvSpPr txBox="1"/>
          <p:nvPr/>
        </p:nvSpPr>
        <p:spPr>
          <a:xfrm>
            <a:off x="11471906" y="5408868"/>
            <a:ext cx="4812686" cy="781050"/>
          </a:xfrm>
          <a:prstGeom prst="rect">
            <a:avLst/>
          </a:prstGeom>
        </p:spPr>
        <p:txBody>
          <a:bodyPr lIns="0" tIns="0" rIns="0" bIns="0" rtlCol="0" anchor="t">
            <a:spAutoFit/>
          </a:bodyPr>
          <a:lstStyle/>
          <a:p>
            <a:pPr algn="ctr">
              <a:lnSpc>
                <a:spcPts val="3000"/>
              </a:lnSpc>
              <a:spcBef>
                <a:spcPct val="0"/>
              </a:spcBef>
            </a:pPr>
            <a:r>
              <a:rPr lang="en-US" sz="2500" dirty="0">
                <a:solidFill>
                  <a:srgbClr val="000000"/>
                </a:solidFill>
                <a:latin typeface="Georgia Pro Italics"/>
                <a:cs typeface="Georgia Pro Italics"/>
              </a:rPr>
              <a:t>All believers are but brothers… (49:10)</a:t>
            </a:r>
          </a:p>
        </p:txBody>
      </p:sp>
      <p:sp>
        <p:nvSpPr>
          <p:cNvPr id="16" name="TextBox 16"/>
          <p:cNvSpPr txBox="1"/>
          <p:nvPr/>
        </p:nvSpPr>
        <p:spPr>
          <a:xfrm>
            <a:off x="1028700" y="6561398"/>
            <a:ext cx="6964467" cy="1829435"/>
          </a:xfrm>
          <a:prstGeom prst="rect">
            <a:avLst/>
          </a:prstGeom>
        </p:spPr>
        <p:txBody>
          <a:bodyPr lIns="0" tIns="0" rIns="0" bIns="0" rtlCol="0" anchor="t">
            <a:spAutoFit/>
          </a:bodyPr>
          <a:lstStyle/>
          <a:p>
            <a:pPr marL="561341" lvl="1" indent="-280670">
              <a:lnSpc>
                <a:spcPts val="3640"/>
              </a:lnSpc>
              <a:buFont typeface="Arial"/>
              <a:buChar char="•"/>
            </a:pPr>
            <a:r>
              <a:rPr lang="en-US" sz="2600" dirty="0">
                <a:solidFill>
                  <a:srgbClr val="000000"/>
                </a:solidFill>
                <a:latin typeface="Georgia Pro"/>
              </a:rPr>
              <a:t>The Ummah is like one body. </a:t>
            </a:r>
          </a:p>
          <a:p>
            <a:pPr marL="561341" lvl="1" indent="-280670">
              <a:lnSpc>
                <a:spcPts val="3640"/>
              </a:lnSpc>
              <a:buFont typeface="Arial"/>
              <a:buChar char="•"/>
            </a:pPr>
            <a:r>
              <a:rPr lang="en-US" sz="2600" dirty="0">
                <a:solidFill>
                  <a:srgbClr val="000000"/>
                </a:solidFill>
                <a:latin typeface="Georgia Pro"/>
              </a:rPr>
              <a:t>We should feel the pain of our brothers and sisters, wherever they may be in the world. </a:t>
            </a:r>
          </a:p>
          <a:p>
            <a:pPr marL="561341" lvl="1" indent="-280670" algn="l">
              <a:lnSpc>
                <a:spcPts val="3640"/>
              </a:lnSpc>
              <a:buFont typeface="Arial"/>
              <a:buChar char="•"/>
            </a:pPr>
            <a:r>
              <a:rPr lang="en-US" sz="2600" dirty="0">
                <a:solidFill>
                  <a:srgbClr val="000000"/>
                </a:solidFill>
                <a:latin typeface="Georgia Pro"/>
                <a:cs typeface="Georgia Pro"/>
              </a:rPr>
              <a:t>We are tied and united by </a:t>
            </a:r>
            <a:r>
              <a:rPr lang="ar-SA" sz="2600" dirty="0">
                <a:solidFill>
                  <a:srgbClr val="000000"/>
                </a:solidFill>
                <a:latin typeface="Georgia Pro"/>
                <a:cs typeface="Georgia Pro"/>
              </a:rPr>
              <a:t>لا إله إلا الله</a:t>
            </a:r>
            <a:r>
              <a:rPr lang="en-US" sz="2600" dirty="0">
                <a:solidFill>
                  <a:srgbClr val="000000"/>
                </a:solidFill>
                <a:latin typeface="Georgia Pro"/>
                <a:cs typeface="Georgia Pro"/>
              </a:rPr>
              <a:t>.</a:t>
            </a:r>
          </a:p>
        </p:txBody>
      </p:sp>
      <p:sp>
        <p:nvSpPr>
          <p:cNvPr id="17" name="TextBox 17"/>
          <p:cNvSpPr txBox="1"/>
          <p:nvPr/>
        </p:nvSpPr>
        <p:spPr>
          <a:xfrm>
            <a:off x="1028700" y="788073"/>
            <a:ext cx="4652875" cy="240627"/>
          </a:xfrm>
          <a:prstGeom prst="rect">
            <a:avLst/>
          </a:prstGeom>
        </p:spPr>
        <p:txBody>
          <a:bodyPr lIns="0" tIns="0" rIns="0" bIns="0" rtlCol="0" anchor="t">
            <a:spAutoFit/>
          </a:bodyPr>
          <a:lstStyle/>
          <a:p>
            <a:pPr marL="0" lvl="0" indent="0">
              <a:lnSpc>
                <a:spcPts val="1866"/>
              </a:lnSpc>
              <a:spcBef>
                <a:spcPct val="0"/>
              </a:spcBef>
            </a:pPr>
            <a:r>
              <a:rPr lang="en-US" sz="1697" u="none" strike="noStrike" spc="50">
                <a:solidFill>
                  <a:srgbClr val="000000">
                    <a:alpha val="26667"/>
                  </a:srgbClr>
                </a:solidFill>
                <a:latin typeface="Arial Nova Condensed Bold"/>
              </a:rPr>
              <a:t>WHAT DOES ALLAH WANT FROM US?</a:t>
            </a:r>
          </a:p>
        </p:txBody>
      </p:sp>
      <p:pic>
        <p:nvPicPr>
          <p:cNvPr id="18" name="049_fX8Ww9SK.mp3">
            <a:hlinkClick r:id="" action="ppaction://media"/>
            <a:extLst>
              <a:ext uri="{FF2B5EF4-FFF2-40B4-BE49-F238E27FC236}">
                <a16:creationId xmlns:a16="http://schemas.microsoft.com/office/drawing/2014/main" id="{2A23BB6B-A226-D48A-F546-61D9622515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71849" y="716857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3448"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8"/>
                </p:tgtEl>
              </p:cMediaNode>
            </p:audio>
          </p:childTnLst>
        </p:cTn>
      </p:par>
    </p:tnLst>
    <p:bldLst>
      <p:bldP spid="14" grpId="0"/>
      <p:bldP spid="15" grpId="0"/>
      <p:bldP spid="16" grpId="0"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1F0F0"/>
        </a:solidFill>
        <a:effectLst/>
      </p:bgPr>
    </p:bg>
    <p:spTree>
      <p:nvGrpSpPr>
        <p:cNvPr id="1" name=""/>
        <p:cNvGrpSpPr/>
        <p:nvPr/>
      </p:nvGrpSpPr>
      <p:grpSpPr>
        <a:xfrm>
          <a:off x="0" y="0"/>
          <a:ext cx="0" cy="0"/>
          <a:chOff x="0" y="0"/>
          <a:chExt cx="0" cy="0"/>
        </a:xfrm>
      </p:grpSpPr>
      <p:sp>
        <p:nvSpPr>
          <p:cNvPr id="2" name="TextBox 2"/>
          <p:cNvSpPr txBox="1"/>
          <p:nvPr/>
        </p:nvSpPr>
        <p:spPr>
          <a:xfrm>
            <a:off x="3603614" y="3008360"/>
            <a:ext cx="10440960" cy="2620461"/>
          </a:xfrm>
          <a:prstGeom prst="rect">
            <a:avLst/>
          </a:prstGeom>
        </p:spPr>
        <p:txBody>
          <a:bodyPr lIns="0" tIns="0" rIns="0" bIns="0" rtlCol="0" anchor="t">
            <a:spAutoFit/>
          </a:bodyPr>
          <a:lstStyle/>
          <a:p>
            <a:pPr marL="0" lvl="0" indent="0" algn="ctr" rtl="1">
              <a:lnSpc>
                <a:spcPts val="10451"/>
              </a:lnSpc>
            </a:pPr>
            <a:r>
              <a:rPr lang="ar-SA" sz="7799" dirty="0">
                <a:solidFill>
                  <a:srgbClr val="000000"/>
                </a:solidFill>
                <a:cs typeface="Calibri (MS) Bold"/>
              </a:rPr>
              <a:t>اَللّٰهُمَّ إِنَّا نَجْعَلُكَ فِيْ نُحُوْرِهِمْ وَنَعُوْذُ بِكَ مِنْ شُرُوْرِهِمْ</a:t>
            </a:r>
          </a:p>
        </p:txBody>
      </p:sp>
      <p:grpSp>
        <p:nvGrpSpPr>
          <p:cNvPr id="3" name="Group 3"/>
          <p:cNvGrpSpPr/>
          <p:nvPr/>
        </p:nvGrpSpPr>
        <p:grpSpPr>
          <a:xfrm>
            <a:off x="6420265" y="7440088"/>
            <a:ext cx="4617159" cy="429668"/>
            <a:chOff x="0" y="0"/>
            <a:chExt cx="2369733" cy="220525"/>
          </a:xfrm>
        </p:grpSpPr>
        <p:sp>
          <p:nvSpPr>
            <p:cNvPr id="4" name="Freeform 4"/>
            <p:cNvSpPr/>
            <p:nvPr/>
          </p:nvSpPr>
          <p:spPr>
            <a:xfrm>
              <a:off x="42394" y="47564"/>
              <a:ext cx="2286031" cy="132603"/>
            </a:xfrm>
            <a:custGeom>
              <a:avLst/>
              <a:gdLst/>
              <a:ahLst/>
              <a:cxnLst/>
              <a:rect l="l" t="t" r="r" b="b"/>
              <a:pathLst>
                <a:path w="2286031" h="132603">
                  <a:moveTo>
                    <a:pt x="28263" y="36034"/>
                  </a:moveTo>
                  <a:cubicBezTo>
                    <a:pt x="1315311" y="38916"/>
                    <a:pt x="1416405" y="21620"/>
                    <a:pt x="1562067" y="15855"/>
                  </a:cubicBezTo>
                  <a:cubicBezTo>
                    <a:pt x="1718600" y="10090"/>
                    <a:pt x="1918614" y="5765"/>
                    <a:pt x="2047971" y="10090"/>
                  </a:cubicBezTo>
                  <a:cubicBezTo>
                    <a:pt x="2134934" y="12972"/>
                    <a:pt x="2233854" y="0"/>
                    <a:pt x="2265378" y="28827"/>
                  </a:cubicBezTo>
                  <a:cubicBezTo>
                    <a:pt x="2279509" y="41799"/>
                    <a:pt x="2284944" y="64860"/>
                    <a:pt x="2283857" y="79274"/>
                  </a:cubicBezTo>
                  <a:cubicBezTo>
                    <a:pt x="2282770" y="92246"/>
                    <a:pt x="2271900" y="108100"/>
                    <a:pt x="2262116" y="112424"/>
                  </a:cubicBezTo>
                  <a:cubicBezTo>
                    <a:pt x="2251246" y="116749"/>
                    <a:pt x="2229506" y="109542"/>
                    <a:pt x="2221896" y="98011"/>
                  </a:cubicBezTo>
                  <a:cubicBezTo>
                    <a:pt x="2215374" y="87922"/>
                    <a:pt x="2212113" y="66302"/>
                    <a:pt x="2216461" y="54771"/>
                  </a:cubicBezTo>
                  <a:cubicBezTo>
                    <a:pt x="2220810" y="41799"/>
                    <a:pt x="2240376" y="24503"/>
                    <a:pt x="2251246" y="24503"/>
                  </a:cubicBezTo>
                  <a:cubicBezTo>
                    <a:pt x="2261030" y="24503"/>
                    <a:pt x="2274074" y="36034"/>
                    <a:pt x="2279509" y="46123"/>
                  </a:cubicBezTo>
                  <a:cubicBezTo>
                    <a:pt x="2283857" y="54771"/>
                    <a:pt x="2286032" y="64860"/>
                    <a:pt x="2283857" y="74950"/>
                  </a:cubicBezTo>
                  <a:cubicBezTo>
                    <a:pt x="2280596" y="87922"/>
                    <a:pt x="2271900" y="108100"/>
                    <a:pt x="2255594" y="115307"/>
                  </a:cubicBezTo>
                  <a:cubicBezTo>
                    <a:pt x="2219722" y="132603"/>
                    <a:pt x="2120802" y="89363"/>
                    <a:pt x="2045797" y="82156"/>
                  </a:cubicBezTo>
                  <a:cubicBezTo>
                    <a:pt x="1959921" y="73508"/>
                    <a:pt x="1900135" y="73508"/>
                    <a:pt x="1768604" y="73508"/>
                  </a:cubicBezTo>
                  <a:cubicBezTo>
                    <a:pt x="1450103" y="72067"/>
                    <a:pt x="352199" y="113866"/>
                    <a:pt x="126096" y="109542"/>
                  </a:cubicBezTo>
                  <a:cubicBezTo>
                    <a:pt x="67396" y="108100"/>
                    <a:pt x="33698" y="118190"/>
                    <a:pt x="15219" y="102335"/>
                  </a:cubicBezTo>
                  <a:cubicBezTo>
                    <a:pt x="5435" y="93687"/>
                    <a:pt x="0" y="76391"/>
                    <a:pt x="1087" y="66302"/>
                  </a:cubicBezTo>
                  <a:cubicBezTo>
                    <a:pt x="3261" y="54771"/>
                    <a:pt x="28263" y="36034"/>
                    <a:pt x="28263" y="36034"/>
                  </a:cubicBezTo>
                </a:path>
              </a:pathLst>
            </a:custGeom>
            <a:solidFill>
              <a:srgbClr val="037A3D"/>
            </a:solidFill>
            <a:ln cap="sq">
              <a:noFill/>
              <a:prstDash val="solid"/>
              <a:miter/>
            </a:ln>
          </p:spPr>
          <p:txBody>
            <a:bodyPr/>
            <a:lstStyle/>
            <a:p>
              <a:endParaRPr lang="en-GB"/>
            </a:p>
          </p:txBody>
        </p:sp>
      </p:grpSp>
      <p:sp>
        <p:nvSpPr>
          <p:cNvPr id="5" name="TextBox 5"/>
          <p:cNvSpPr txBox="1"/>
          <p:nvPr/>
        </p:nvSpPr>
        <p:spPr>
          <a:xfrm>
            <a:off x="1028700" y="6189710"/>
            <a:ext cx="16230600" cy="2076450"/>
          </a:xfrm>
          <a:prstGeom prst="rect">
            <a:avLst/>
          </a:prstGeom>
        </p:spPr>
        <p:txBody>
          <a:bodyPr lIns="0" tIns="0" rIns="0" bIns="0" rtlCol="0" anchor="t">
            <a:spAutoFit/>
          </a:bodyPr>
          <a:lstStyle/>
          <a:p>
            <a:pPr algn="ctr">
              <a:lnSpc>
                <a:spcPts val="5400"/>
              </a:lnSpc>
            </a:pPr>
            <a:r>
              <a:rPr lang="en-US" sz="4500">
                <a:solidFill>
                  <a:srgbClr val="000000"/>
                </a:solidFill>
                <a:latin typeface="Georgia Pro Bold"/>
              </a:rPr>
              <a:t>O Allah, we make You our shield against them, </a:t>
            </a:r>
          </a:p>
          <a:p>
            <a:pPr marL="0" lvl="0" indent="0" algn="ctr">
              <a:lnSpc>
                <a:spcPts val="5400"/>
              </a:lnSpc>
              <a:spcBef>
                <a:spcPct val="0"/>
              </a:spcBef>
            </a:pPr>
            <a:r>
              <a:rPr lang="en-US" sz="4500">
                <a:solidFill>
                  <a:srgbClr val="000000"/>
                </a:solidFill>
                <a:latin typeface="Georgia Pro Bold"/>
              </a:rPr>
              <a:t>and we seek                                  from their evil.</a:t>
            </a:r>
          </a:p>
          <a:p>
            <a:pPr marL="0" lvl="0" indent="0" algn="ctr">
              <a:lnSpc>
                <a:spcPts val="5400"/>
              </a:lnSpc>
              <a:spcBef>
                <a:spcPct val="0"/>
              </a:spcBef>
            </a:pPr>
            <a:r>
              <a:rPr lang="en-US" sz="4500" u="none" strike="noStrike">
                <a:solidFill>
                  <a:srgbClr val="000000"/>
                </a:solidFill>
                <a:latin typeface="Georgia Pro Bold"/>
              </a:rPr>
              <a:t>                       </a:t>
            </a:r>
          </a:p>
        </p:txBody>
      </p:sp>
      <p:sp>
        <p:nvSpPr>
          <p:cNvPr id="6" name="TextBox 6"/>
          <p:cNvSpPr txBox="1"/>
          <p:nvPr/>
        </p:nvSpPr>
        <p:spPr>
          <a:xfrm>
            <a:off x="6420265" y="6799310"/>
            <a:ext cx="4617159" cy="914400"/>
          </a:xfrm>
          <a:prstGeom prst="rect">
            <a:avLst/>
          </a:prstGeom>
        </p:spPr>
        <p:txBody>
          <a:bodyPr lIns="0" tIns="0" rIns="0" bIns="0" rtlCol="0" anchor="t">
            <a:spAutoFit/>
          </a:bodyPr>
          <a:lstStyle/>
          <a:p>
            <a:pPr marL="0" lvl="0" indent="0" algn="l">
              <a:lnSpc>
                <a:spcPts val="7200"/>
              </a:lnSpc>
              <a:spcBef>
                <a:spcPct val="0"/>
              </a:spcBef>
            </a:pPr>
            <a:r>
              <a:rPr lang="en-US" sz="6000">
                <a:solidFill>
                  <a:srgbClr val="000000"/>
                </a:solidFill>
                <a:latin typeface="Linotype Feltpen Medium"/>
              </a:rPr>
              <a:t>Your protection</a:t>
            </a:r>
          </a:p>
        </p:txBody>
      </p:sp>
      <p:sp>
        <p:nvSpPr>
          <p:cNvPr id="7" name="TextBox 7"/>
          <p:cNvSpPr txBox="1"/>
          <p:nvPr/>
        </p:nvSpPr>
        <p:spPr>
          <a:xfrm>
            <a:off x="1028700" y="788073"/>
            <a:ext cx="4652875" cy="240627"/>
          </a:xfrm>
          <a:prstGeom prst="rect">
            <a:avLst/>
          </a:prstGeom>
        </p:spPr>
        <p:txBody>
          <a:bodyPr lIns="0" tIns="0" rIns="0" bIns="0" rtlCol="0" anchor="t">
            <a:spAutoFit/>
          </a:bodyPr>
          <a:lstStyle/>
          <a:p>
            <a:pPr marL="0" lvl="0" indent="0">
              <a:lnSpc>
                <a:spcPts val="1866"/>
              </a:lnSpc>
              <a:spcBef>
                <a:spcPct val="0"/>
              </a:spcBef>
            </a:pPr>
            <a:r>
              <a:rPr lang="en-US" sz="1697" u="none" strike="noStrike" spc="50">
                <a:solidFill>
                  <a:srgbClr val="000000">
                    <a:alpha val="26667"/>
                  </a:srgbClr>
                </a:solidFill>
                <a:latin typeface="Arial Nova Condensed Bold"/>
              </a:rPr>
              <a:t>WHAT DOES ALLAH WANT FROM US?</a:t>
            </a:r>
          </a:p>
        </p:txBody>
      </p:sp>
      <p:pic>
        <p:nvPicPr>
          <p:cNvPr id="8" name="467.mp3">
            <a:hlinkClick r:id="" action="ppaction://media"/>
            <a:extLst>
              <a:ext uri="{FF2B5EF4-FFF2-40B4-BE49-F238E27FC236}">
                <a16:creationId xmlns:a16="http://schemas.microsoft.com/office/drawing/2014/main" id="{A8541468-DD6B-F27C-84AF-A416218738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7694" y="882704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9168"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2"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407494"/>
            <a:ext cx="5129791" cy="3429962"/>
            <a:chOff x="0" y="0"/>
            <a:chExt cx="1220554" cy="816106"/>
          </a:xfrm>
        </p:grpSpPr>
        <p:sp>
          <p:nvSpPr>
            <p:cNvPr id="3" name="Freeform 3"/>
            <p:cNvSpPr/>
            <p:nvPr/>
          </p:nvSpPr>
          <p:spPr>
            <a:xfrm>
              <a:off x="0" y="0"/>
              <a:ext cx="1220554" cy="816106"/>
            </a:xfrm>
            <a:custGeom>
              <a:avLst/>
              <a:gdLst/>
              <a:ahLst/>
              <a:cxnLst/>
              <a:rect l="l" t="t" r="r" b="b"/>
              <a:pathLst>
                <a:path w="1220554" h="816106">
                  <a:moveTo>
                    <a:pt x="0" y="0"/>
                  </a:moveTo>
                  <a:lnTo>
                    <a:pt x="1220554" y="0"/>
                  </a:lnTo>
                  <a:lnTo>
                    <a:pt x="1220554" y="816106"/>
                  </a:lnTo>
                  <a:lnTo>
                    <a:pt x="0" y="816106"/>
                  </a:lnTo>
                  <a:close/>
                </a:path>
              </a:pathLst>
            </a:custGeom>
            <a:solidFill>
              <a:srgbClr val="CE1127"/>
            </a:solidFill>
          </p:spPr>
          <p:txBody>
            <a:bodyPr/>
            <a:lstStyle/>
            <a:p>
              <a:endParaRPr lang="en-GB"/>
            </a:p>
          </p:txBody>
        </p:sp>
        <p:sp>
          <p:nvSpPr>
            <p:cNvPr id="4" name="TextBox 4"/>
            <p:cNvSpPr txBox="1"/>
            <p:nvPr/>
          </p:nvSpPr>
          <p:spPr>
            <a:xfrm>
              <a:off x="0" y="-38100"/>
              <a:ext cx="1220554" cy="854206"/>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7371603" y="1063107"/>
            <a:ext cx="3367365"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action</a:t>
            </a:r>
          </a:p>
        </p:txBody>
      </p:sp>
      <p:grpSp>
        <p:nvGrpSpPr>
          <p:cNvPr id="6" name="Group 6"/>
          <p:cNvGrpSpPr/>
          <p:nvPr/>
        </p:nvGrpSpPr>
        <p:grpSpPr>
          <a:xfrm>
            <a:off x="7323978" y="2155780"/>
            <a:ext cx="3102900" cy="355126"/>
            <a:chOff x="0" y="0"/>
            <a:chExt cx="807294" cy="92395"/>
          </a:xfrm>
        </p:grpSpPr>
        <p:sp>
          <p:nvSpPr>
            <p:cNvPr id="7" name="Freeform 7"/>
            <p:cNvSpPr/>
            <p:nvPr/>
          </p:nvSpPr>
          <p:spPr>
            <a:xfrm>
              <a:off x="14442" y="19928"/>
              <a:ext cx="778780" cy="55558"/>
            </a:xfrm>
            <a:custGeom>
              <a:avLst/>
              <a:gdLst/>
              <a:ahLst/>
              <a:cxnLst/>
              <a:rect l="l" t="t" r="r" b="b"/>
              <a:pathLst>
                <a:path w="778780" h="55558">
                  <a:moveTo>
                    <a:pt x="9629" y="15097"/>
                  </a:moveTo>
                  <a:cubicBezTo>
                    <a:pt x="448086" y="16305"/>
                    <a:pt x="482525" y="9059"/>
                    <a:pt x="532148" y="6643"/>
                  </a:cubicBezTo>
                  <a:cubicBezTo>
                    <a:pt x="585474" y="4227"/>
                    <a:pt x="653612" y="2416"/>
                    <a:pt x="697680" y="4227"/>
                  </a:cubicBezTo>
                  <a:cubicBezTo>
                    <a:pt x="727306" y="5435"/>
                    <a:pt x="761005" y="0"/>
                    <a:pt x="771744" y="12078"/>
                  </a:cubicBezTo>
                  <a:cubicBezTo>
                    <a:pt x="776558" y="17513"/>
                    <a:pt x="778410" y="27175"/>
                    <a:pt x="778039" y="33214"/>
                  </a:cubicBezTo>
                  <a:cubicBezTo>
                    <a:pt x="777669" y="38649"/>
                    <a:pt x="773966" y="45292"/>
                    <a:pt x="770633" y="47103"/>
                  </a:cubicBezTo>
                  <a:cubicBezTo>
                    <a:pt x="766930" y="48915"/>
                    <a:pt x="759524" y="45896"/>
                    <a:pt x="756931" y="41065"/>
                  </a:cubicBezTo>
                  <a:cubicBezTo>
                    <a:pt x="754709" y="36837"/>
                    <a:pt x="753598" y="27779"/>
                    <a:pt x="755080" y="22948"/>
                  </a:cubicBezTo>
                  <a:cubicBezTo>
                    <a:pt x="756561" y="17513"/>
                    <a:pt x="763227" y="10266"/>
                    <a:pt x="766930" y="10266"/>
                  </a:cubicBezTo>
                  <a:cubicBezTo>
                    <a:pt x="770263" y="10266"/>
                    <a:pt x="774707" y="15097"/>
                    <a:pt x="776558" y="19325"/>
                  </a:cubicBezTo>
                  <a:cubicBezTo>
                    <a:pt x="778039" y="22948"/>
                    <a:pt x="778780" y="27175"/>
                    <a:pt x="778039" y="31402"/>
                  </a:cubicBezTo>
                  <a:cubicBezTo>
                    <a:pt x="776929" y="36837"/>
                    <a:pt x="773966" y="45292"/>
                    <a:pt x="768411" y="48311"/>
                  </a:cubicBezTo>
                  <a:cubicBezTo>
                    <a:pt x="756191" y="55558"/>
                    <a:pt x="722492" y="37441"/>
                    <a:pt x="696940" y="34422"/>
                  </a:cubicBezTo>
                  <a:cubicBezTo>
                    <a:pt x="667685" y="30798"/>
                    <a:pt x="647317" y="30798"/>
                    <a:pt x="602509" y="30798"/>
                  </a:cubicBezTo>
                  <a:cubicBezTo>
                    <a:pt x="494005" y="30195"/>
                    <a:pt x="119984" y="47707"/>
                    <a:pt x="42957" y="45896"/>
                  </a:cubicBezTo>
                  <a:cubicBezTo>
                    <a:pt x="22960" y="45292"/>
                    <a:pt x="11480" y="49519"/>
                    <a:pt x="5185" y="42876"/>
                  </a:cubicBezTo>
                  <a:cubicBezTo>
                    <a:pt x="1852" y="39253"/>
                    <a:pt x="0" y="32006"/>
                    <a:pt x="371" y="27779"/>
                  </a:cubicBezTo>
                  <a:cubicBezTo>
                    <a:pt x="1111" y="22948"/>
                    <a:pt x="9629" y="15097"/>
                    <a:pt x="9629" y="15097"/>
                  </a:cubicBezTo>
                </a:path>
              </a:pathLst>
            </a:custGeom>
            <a:solidFill>
              <a:srgbClr val="FFE435"/>
            </a:solidFill>
            <a:ln cap="sq">
              <a:noFill/>
              <a:prstDash val="solid"/>
              <a:miter/>
            </a:ln>
          </p:spPr>
          <p:txBody>
            <a:bodyPr/>
            <a:lstStyle/>
            <a:p>
              <a:endParaRPr lang="en-GB"/>
            </a:p>
          </p:txBody>
        </p:sp>
      </p:grpSp>
      <p:grpSp>
        <p:nvGrpSpPr>
          <p:cNvPr id="8" name="Group 8"/>
          <p:cNvGrpSpPr/>
          <p:nvPr/>
        </p:nvGrpSpPr>
        <p:grpSpPr>
          <a:xfrm>
            <a:off x="5120266" y="3407494"/>
            <a:ext cx="5129791" cy="3429962"/>
            <a:chOff x="0" y="0"/>
            <a:chExt cx="1220554" cy="816106"/>
          </a:xfrm>
        </p:grpSpPr>
        <p:sp>
          <p:nvSpPr>
            <p:cNvPr id="9" name="Freeform 9"/>
            <p:cNvSpPr/>
            <p:nvPr/>
          </p:nvSpPr>
          <p:spPr>
            <a:xfrm>
              <a:off x="0" y="0"/>
              <a:ext cx="1220554" cy="816106"/>
            </a:xfrm>
            <a:custGeom>
              <a:avLst/>
              <a:gdLst/>
              <a:ahLst/>
              <a:cxnLst/>
              <a:rect l="l" t="t" r="r" b="b"/>
              <a:pathLst>
                <a:path w="1220554" h="816106">
                  <a:moveTo>
                    <a:pt x="0" y="0"/>
                  </a:moveTo>
                  <a:lnTo>
                    <a:pt x="1220554" y="0"/>
                  </a:lnTo>
                  <a:lnTo>
                    <a:pt x="1220554" y="816106"/>
                  </a:lnTo>
                  <a:lnTo>
                    <a:pt x="0" y="816106"/>
                  </a:lnTo>
                  <a:close/>
                </a:path>
              </a:pathLst>
            </a:custGeom>
            <a:solidFill>
              <a:srgbClr val="037A3D"/>
            </a:solidFill>
          </p:spPr>
          <p:txBody>
            <a:bodyPr/>
            <a:lstStyle/>
            <a:p>
              <a:endParaRPr lang="en-GB"/>
            </a:p>
          </p:txBody>
        </p:sp>
        <p:sp>
          <p:nvSpPr>
            <p:cNvPr id="10" name="TextBox 10"/>
            <p:cNvSpPr txBox="1"/>
            <p:nvPr/>
          </p:nvSpPr>
          <p:spPr>
            <a:xfrm>
              <a:off x="0" y="-38100"/>
              <a:ext cx="1220554" cy="854206"/>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6996691" y="3656984"/>
            <a:ext cx="1165023" cy="762000"/>
            <a:chOff x="0" y="0"/>
            <a:chExt cx="1553364" cy="1016000"/>
          </a:xfrm>
        </p:grpSpPr>
        <p:grpSp>
          <p:nvGrpSpPr>
            <p:cNvPr id="12" name="Group 12"/>
            <p:cNvGrpSpPr/>
            <p:nvPr/>
          </p:nvGrpSpPr>
          <p:grpSpPr>
            <a:xfrm rot="151353">
              <a:off x="19287" y="73325"/>
              <a:ext cx="1514790" cy="909781"/>
              <a:chOff x="0" y="0"/>
              <a:chExt cx="1188381" cy="713740"/>
            </a:xfrm>
          </p:grpSpPr>
          <p:sp>
            <p:nvSpPr>
              <p:cNvPr id="13" name="Freeform 13"/>
              <p:cNvSpPr/>
              <p:nvPr/>
            </p:nvSpPr>
            <p:spPr>
              <a:xfrm>
                <a:off x="-25400" y="-100330"/>
                <a:ext cx="1258231" cy="838200"/>
              </a:xfrm>
              <a:custGeom>
                <a:avLst/>
                <a:gdLst/>
                <a:ahLst/>
                <a:cxnLst/>
                <a:rect l="l" t="t" r="r" b="b"/>
                <a:pathLst>
                  <a:path w="1258231" h="838200">
                    <a:moveTo>
                      <a:pt x="41854" y="302260"/>
                    </a:moveTo>
                    <a:cubicBezTo>
                      <a:pt x="247939" y="295910"/>
                      <a:pt x="302648" y="273050"/>
                      <a:pt x="377924" y="257810"/>
                    </a:cubicBezTo>
                    <a:cubicBezTo>
                      <a:pt x="488988" y="236220"/>
                      <a:pt x="654760" y="210820"/>
                      <a:pt x="791739" y="193040"/>
                    </a:cubicBezTo>
                    <a:cubicBezTo>
                      <a:pt x="926661" y="175260"/>
                      <a:pt x="1142618" y="0"/>
                      <a:pt x="1194447" y="151130"/>
                    </a:cubicBezTo>
                    <a:cubicBezTo>
                      <a:pt x="1250610" y="242570"/>
                      <a:pt x="1258231" y="508000"/>
                      <a:pt x="1197327" y="608330"/>
                    </a:cubicBezTo>
                    <a:cubicBezTo>
                      <a:pt x="1144263" y="781050"/>
                      <a:pt x="910618" y="632460"/>
                      <a:pt x="753895" y="655320"/>
                    </a:cubicBezTo>
                    <a:cubicBezTo>
                      <a:pt x="577016" y="680720"/>
                      <a:pt x="315811" y="745490"/>
                      <a:pt x="188705" y="759460"/>
                    </a:cubicBezTo>
                    <a:cubicBezTo>
                      <a:pt x="123712" y="765810"/>
                      <a:pt x="66535" y="838200"/>
                      <a:pt x="41854" y="763270"/>
                    </a:cubicBezTo>
                    <a:cubicBezTo>
                      <a:pt x="0" y="687070"/>
                      <a:pt x="41854" y="302260"/>
                      <a:pt x="41854" y="302260"/>
                    </a:cubicBezTo>
                  </a:path>
                </a:pathLst>
              </a:custGeom>
              <a:solidFill>
                <a:srgbClr val="FFFFFF">
                  <a:alpha val="49804"/>
                </a:srgbClr>
              </a:solidFill>
              <a:ln cap="sq">
                <a:noFill/>
                <a:prstDash val="solid"/>
                <a:miter/>
              </a:ln>
            </p:spPr>
            <p:txBody>
              <a:bodyPr/>
              <a:lstStyle/>
              <a:p>
                <a:endParaRPr lang="en-GB"/>
              </a:p>
            </p:txBody>
          </p:sp>
        </p:grpSp>
        <p:sp>
          <p:nvSpPr>
            <p:cNvPr id="14" name="TextBox 14"/>
            <p:cNvSpPr txBox="1"/>
            <p:nvPr/>
          </p:nvSpPr>
          <p:spPr>
            <a:xfrm>
              <a:off x="250663" y="-9525"/>
              <a:ext cx="1052039" cy="1025525"/>
            </a:xfrm>
            <a:prstGeom prst="rect">
              <a:avLst/>
            </a:prstGeom>
          </p:spPr>
          <p:txBody>
            <a:bodyPr lIns="0" tIns="0" rIns="0" bIns="0" rtlCol="0" anchor="t">
              <a:spAutoFit/>
            </a:bodyPr>
            <a:lstStyle/>
            <a:p>
              <a:pPr marL="0" lvl="0" indent="0" algn="ctr">
                <a:lnSpc>
                  <a:spcPts val="6000"/>
                </a:lnSpc>
                <a:spcBef>
                  <a:spcPct val="0"/>
                </a:spcBef>
              </a:pPr>
              <a:r>
                <a:rPr lang="en-US" sz="5000">
                  <a:solidFill>
                    <a:srgbClr val="FFFFFF"/>
                  </a:solidFill>
                  <a:latin typeface="Linotype Feltpen Medium"/>
                </a:rPr>
                <a:t>02</a:t>
              </a:r>
            </a:p>
          </p:txBody>
        </p:sp>
      </p:grpSp>
      <p:grpSp>
        <p:nvGrpSpPr>
          <p:cNvPr id="15" name="Group 15"/>
          <p:cNvGrpSpPr/>
          <p:nvPr/>
        </p:nvGrpSpPr>
        <p:grpSpPr>
          <a:xfrm>
            <a:off x="1982384" y="3656984"/>
            <a:ext cx="1165023" cy="762000"/>
            <a:chOff x="0" y="0"/>
            <a:chExt cx="1553364" cy="1016000"/>
          </a:xfrm>
        </p:grpSpPr>
        <p:grpSp>
          <p:nvGrpSpPr>
            <p:cNvPr id="16" name="Group 16"/>
            <p:cNvGrpSpPr/>
            <p:nvPr/>
          </p:nvGrpSpPr>
          <p:grpSpPr>
            <a:xfrm rot="151353">
              <a:off x="19287" y="73325"/>
              <a:ext cx="1514790" cy="909781"/>
              <a:chOff x="0" y="0"/>
              <a:chExt cx="1188381" cy="713740"/>
            </a:xfrm>
          </p:grpSpPr>
          <p:sp>
            <p:nvSpPr>
              <p:cNvPr id="17" name="Freeform 17"/>
              <p:cNvSpPr/>
              <p:nvPr/>
            </p:nvSpPr>
            <p:spPr>
              <a:xfrm>
                <a:off x="-25400" y="-100330"/>
                <a:ext cx="1258231" cy="838200"/>
              </a:xfrm>
              <a:custGeom>
                <a:avLst/>
                <a:gdLst/>
                <a:ahLst/>
                <a:cxnLst/>
                <a:rect l="l" t="t" r="r" b="b"/>
                <a:pathLst>
                  <a:path w="1258231" h="838200">
                    <a:moveTo>
                      <a:pt x="41854" y="302260"/>
                    </a:moveTo>
                    <a:cubicBezTo>
                      <a:pt x="247939" y="295910"/>
                      <a:pt x="302648" y="273050"/>
                      <a:pt x="377924" y="257810"/>
                    </a:cubicBezTo>
                    <a:cubicBezTo>
                      <a:pt x="488988" y="236220"/>
                      <a:pt x="654760" y="210820"/>
                      <a:pt x="791739" y="193040"/>
                    </a:cubicBezTo>
                    <a:cubicBezTo>
                      <a:pt x="926661" y="175260"/>
                      <a:pt x="1142618" y="0"/>
                      <a:pt x="1194447" y="151130"/>
                    </a:cubicBezTo>
                    <a:cubicBezTo>
                      <a:pt x="1250610" y="242570"/>
                      <a:pt x="1258231" y="508000"/>
                      <a:pt x="1197327" y="608330"/>
                    </a:cubicBezTo>
                    <a:cubicBezTo>
                      <a:pt x="1144263" y="781050"/>
                      <a:pt x="910618" y="632460"/>
                      <a:pt x="753895" y="655320"/>
                    </a:cubicBezTo>
                    <a:cubicBezTo>
                      <a:pt x="577016" y="680720"/>
                      <a:pt x="315811" y="745490"/>
                      <a:pt x="188705" y="759460"/>
                    </a:cubicBezTo>
                    <a:cubicBezTo>
                      <a:pt x="123712" y="765810"/>
                      <a:pt x="66535" y="838200"/>
                      <a:pt x="41854" y="763270"/>
                    </a:cubicBezTo>
                    <a:cubicBezTo>
                      <a:pt x="0" y="687070"/>
                      <a:pt x="41854" y="302260"/>
                      <a:pt x="41854" y="302260"/>
                    </a:cubicBezTo>
                  </a:path>
                </a:pathLst>
              </a:custGeom>
              <a:solidFill>
                <a:srgbClr val="FFFFFF">
                  <a:alpha val="49804"/>
                </a:srgbClr>
              </a:solidFill>
              <a:ln cap="sq">
                <a:noFill/>
                <a:prstDash val="solid"/>
                <a:miter/>
              </a:ln>
            </p:spPr>
            <p:txBody>
              <a:bodyPr/>
              <a:lstStyle/>
              <a:p>
                <a:endParaRPr lang="en-GB"/>
              </a:p>
            </p:txBody>
          </p:sp>
        </p:grpSp>
        <p:sp>
          <p:nvSpPr>
            <p:cNvPr id="18" name="TextBox 18"/>
            <p:cNvSpPr txBox="1"/>
            <p:nvPr/>
          </p:nvSpPr>
          <p:spPr>
            <a:xfrm>
              <a:off x="250663" y="-9525"/>
              <a:ext cx="1052039" cy="1025525"/>
            </a:xfrm>
            <a:prstGeom prst="rect">
              <a:avLst/>
            </a:prstGeom>
          </p:spPr>
          <p:txBody>
            <a:bodyPr lIns="0" tIns="0" rIns="0" bIns="0" rtlCol="0" anchor="t">
              <a:spAutoFit/>
            </a:bodyPr>
            <a:lstStyle/>
            <a:p>
              <a:pPr marL="0" lvl="0" indent="0" algn="ctr">
                <a:lnSpc>
                  <a:spcPts val="6000"/>
                </a:lnSpc>
                <a:spcBef>
                  <a:spcPct val="0"/>
                </a:spcBef>
              </a:pPr>
              <a:r>
                <a:rPr lang="en-US" sz="5000" dirty="0">
                  <a:solidFill>
                    <a:srgbClr val="FFFFFF"/>
                  </a:solidFill>
                  <a:latin typeface="Linotype Feltpen Medium"/>
                </a:rPr>
                <a:t>01</a:t>
              </a:r>
            </a:p>
          </p:txBody>
        </p:sp>
      </p:grpSp>
      <p:grpSp>
        <p:nvGrpSpPr>
          <p:cNvPr id="19" name="Group 19"/>
          <p:cNvGrpSpPr/>
          <p:nvPr/>
        </p:nvGrpSpPr>
        <p:grpSpPr>
          <a:xfrm>
            <a:off x="-47625" y="6837456"/>
            <a:ext cx="10297681" cy="3449544"/>
            <a:chOff x="0" y="0"/>
            <a:chExt cx="2450173" cy="820765"/>
          </a:xfrm>
        </p:grpSpPr>
        <p:sp>
          <p:nvSpPr>
            <p:cNvPr id="20" name="Freeform 20"/>
            <p:cNvSpPr/>
            <p:nvPr/>
          </p:nvSpPr>
          <p:spPr>
            <a:xfrm>
              <a:off x="0" y="0"/>
              <a:ext cx="2450173" cy="820765"/>
            </a:xfrm>
            <a:custGeom>
              <a:avLst/>
              <a:gdLst/>
              <a:ahLst/>
              <a:cxnLst/>
              <a:rect l="l" t="t" r="r" b="b"/>
              <a:pathLst>
                <a:path w="2450173" h="820765">
                  <a:moveTo>
                    <a:pt x="0" y="0"/>
                  </a:moveTo>
                  <a:lnTo>
                    <a:pt x="2450173" y="0"/>
                  </a:lnTo>
                  <a:lnTo>
                    <a:pt x="2450173" y="820765"/>
                  </a:lnTo>
                  <a:lnTo>
                    <a:pt x="0" y="820765"/>
                  </a:lnTo>
                  <a:close/>
                </a:path>
              </a:pathLst>
            </a:custGeom>
            <a:solidFill>
              <a:srgbClr val="FFE435"/>
            </a:solidFill>
          </p:spPr>
          <p:txBody>
            <a:bodyPr/>
            <a:lstStyle/>
            <a:p>
              <a:endParaRPr lang="en-GB"/>
            </a:p>
          </p:txBody>
        </p:sp>
        <p:sp>
          <p:nvSpPr>
            <p:cNvPr id="21" name="TextBox 21"/>
            <p:cNvSpPr txBox="1"/>
            <p:nvPr/>
          </p:nvSpPr>
          <p:spPr>
            <a:xfrm>
              <a:off x="0" y="-38100"/>
              <a:ext cx="2450173" cy="858865"/>
            </a:xfrm>
            <a:prstGeom prst="rect">
              <a:avLst/>
            </a:prstGeom>
          </p:spPr>
          <p:txBody>
            <a:bodyPr lIns="50800" tIns="50800" rIns="50800" bIns="50800" rtlCol="0" anchor="ctr"/>
            <a:lstStyle/>
            <a:p>
              <a:pPr algn="ctr">
                <a:lnSpc>
                  <a:spcPts val="2800"/>
                </a:lnSpc>
              </a:pPr>
              <a:endParaRPr/>
            </a:p>
          </p:txBody>
        </p:sp>
      </p:grpSp>
      <p:grpSp>
        <p:nvGrpSpPr>
          <p:cNvPr id="22" name="Group 22"/>
          <p:cNvGrpSpPr/>
          <p:nvPr/>
        </p:nvGrpSpPr>
        <p:grpSpPr>
          <a:xfrm rot="151353">
            <a:off x="4464911" y="7310125"/>
            <a:ext cx="1136093" cy="682336"/>
            <a:chOff x="0" y="0"/>
            <a:chExt cx="1188381" cy="713740"/>
          </a:xfrm>
        </p:grpSpPr>
        <p:sp>
          <p:nvSpPr>
            <p:cNvPr id="23" name="Freeform 23"/>
            <p:cNvSpPr/>
            <p:nvPr/>
          </p:nvSpPr>
          <p:spPr>
            <a:xfrm>
              <a:off x="-25400" y="-100330"/>
              <a:ext cx="1258231" cy="838200"/>
            </a:xfrm>
            <a:custGeom>
              <a:avLst/>
              <a:gdLst/>
              <a:ahLst/>
              <a:cxnLst/>
              <a:rect l="l" t="t" r="r" b="b"/>
              <a:pathLst>
                <a:path w="1258231" h="838200">
                  <a:moveTo>
                    <a:pt x="41854" y="302260"/>
                  </a:moveTo>
                  <a:cubicBezTo>
                    <a:pt x="247939" y="295910"/>
                    <a:pt x="302648" y="273050"/>
                    <a:pt x="377924" y="257810"/>
                  </a:cubicBezTo>
                  <a:cubicBezTo>
                    <a:pt x="488988" y="236220"/>
                    <a:pt x="654760" y="210820"/>
                    <a:pt x="791739" y="193040"/>
                  </a:cubicBezTo>
                  <a:cubicBezTo>
                    <a:pt x="926661" y="175260"/>
                    <a:pt x="1142618" y="0"/>
                    <a:pt x="1194447" y="151130"/>
                  </a:cubicBezTo>
                  <a:cubicBezTo>
                    <a:pt x="1250610" y="242570"/>
                    <a:pt x="1258231" y="508000"/>
                    <a:pt x="1197327" y="608330"/>
                  </a:cubicBezTo>
                  <a:cubicBezTo>
                    <a:pt x="1144263" y="781050"/>
                    <a:pt x="910618" y="632460"/>
                    <a:pt x="753895" y="655320"/>
                  </a:cubicBezTo>
                  <a:cubicBezTo>
                    <a:pt x="577016" y="680720"/>
                    <a:pt x="315811" y="745490"/>
                    <a:pt x="188705" y="759460"/>
                  </a:cubicBezTo>
                  <a:cubicBezTo>
                    <a:pt x="123712" y="765810"/>
                    <a:pt x="66535" y="838200"/>
                    <a:pt x="41854" y="763270"/>
                  </a:cubicBezTo>
                  <a:cubicBezTo>
                    <a:pt x="0" y="687070"/>
                    <a:pt x="41854" y="302260"/>
                    <a:pt x="41854" y="302260"/>
                  </a:cubicBezTo>
                </a:path>
              </a:pathLst>
            </a:custGeom>
            <a:solidFill>
              <a:srgbClr val="FFFFFF">
                <a:alpha val="49804"/>
              </a:srgbClr>
            </a:solidFill>
            <a:ln cap="sq">
              <a:noFill/>
              <a:prstDash val="solid"/>
              <a:miter/>
            </a:ln>
          </p:spPr>
          <p:txBody>
            <a:bodyPr/>
            <a:lstStyle/>
            <a:p>
              <a:endParaRPr lang="en-GB"/>
            </a:p>
          </p:txBody>
        </p:sp>
      </p:grpSp>
      <p:sp>
        <p:nvSpPr>
          <p:cNvPr id="24" name="TextBox 24"/>
          <p:cNvSpPr txBox="1"/>
          <p:nvPr/>
        </p:nvSpPr>
        <p:spPr>
          <a:xfrm>
            <a:off x="11326381" y="3455119"/>
            <a:ext cx="5494586" cy="711141"/>
          </a:xfrm>
          <a:prstGeom prst="rect">
            <a:avLst/>
          </a:prstGeom>
        </p:spPr>
        <p:txBody>
          <a:bodyPr lIns="0" tIns="0" rIns="0" bIns="0" rtlCol="0" anchor="t">
            <a:spAutoFit/>
          </a:bodyPr>
          <a:lstStyle/>
          <a:p>
            <a:pPr algn="ctr">
              <a:lnSpc>
                <a:spcPts val="5494"/>
              </a:lnSpc>
              <a:spcBef>
                <a:spcPct val="0"/>
              </a:spcBef>
            </a:pPr>
            <a:r>
              <a:rPr lang="en-US" sz="4995" spc="149">
                <a:solidFill>
                  <a:srgbClr val="000000"/>
                </a:solidFill>
                <a:latin typeface="Linotype Feltpen Medium"/>
              </a:rPr>
              <a:t>Recommended Surahs</a:t>
            </a:r>
          </a:p>
        </p:txBody>
      </p:sp>
      <p:grpSp>
        <p:nvGrpSpPr>
          <p:cNvPr id="25" name="Group 25"/>
          <p:cNvGrpSpPr/>
          <p:nvPr/>
        </p:nvGrpSpPr>
        <p:grpSpPr>
          <a:xfrm>
            <a:off x="11219157" y="4045330"/>
            <a:ext cx="5709035" cy="241860"/>
            <a:chOff x="0" y="0"/>
            <a:chExt cx="650497" cy="27558"/>
          </a:xfrm>
        </p:grpSpPr>
        <p:sp>
          <p:nvSpPr>
            <p:cNvPr id="26" name="Freeform 26"/>
            <p:cNvSpPr/>
            <p:nvPr/>
          </p:nvSpPr>
          <p:spPr>
            <a:xfrm>
              <a:off x="11637" y="5944"/>
              <a:ext cx="627521" cy="16571"/>
            </a:xfrm>
            <a:custGeom>
              <a:avLst/>
              <a:gdLst/>
              <a:ahLst/>
              <a:cxnLst/>
              <a:rect l="l" t="t" r="r" b="b"/>
              <a:pathLst>
                <a:path w="627521" h="16571">
                  <a:moveTo>
                    <a:pt x="7759" y="4503"/>
                  </a:moveTo>
                  <a:cubicBezTo>
                    <a:pt x="361056" y="4863"/>
                    <a:pt x="388806" y="2702"/>
                    <a:pt x="428791" y="1981"/>
                  </a:cubicBezTo>
                  <a:cubicBezTo>
                    <a:pt x="471760" y="1261"/>
                    <a:pt x="526664" y="720"/>
                    <a:pt x="562173" y="1261"/>
                  </a:cubicBezTo>
                  <a:cubicBezTo>
                    <a:pt x="586044" y="1621"/>
                    <a:pt x="613198" y="0"/>
                    <a:pt x="621851" y="3602"/>
                  </a:cubicBezTo>
                  <a:cubicBezTo>
                    <a:pt x="625730" y="5223"/>
                    <a:pt x="627222" y="8105"/>
                    <a:pt x="626924" y="9906"/>
                  </a:cubicBezTo>
                  <a:cubicBezTo>
                    <a:pt x="626626" y="11527"/>
                    <a:pt x="623642" y="13509"/>
                    <a:pt x="620956" y="14049"/>
                  </a:cubicBezTo>
                  <a:cubicBezTo>
                    <a:pt x="617972" y="14589"/>
                    <a:pt x="612004" y="13689"/>
                    <a:pt x="609916" y="12248"/>
                  </a:cubicBezTo>
                  <a:cubicBezTo>
                    <a:pt x="608125" y="10987"/>
                    <a:pt x="607230" y="8285"/>
                    <a:pt x="608424" y="6844"/>
                  </a:cubicBezTo>
                  <a:cubicBezTo>
                    <a:pt x="609617" y="5223"/>
                    <a:pt x="614988" y="3062"/>
                    <a:pt x="617972" y="3062"/>
                  </a:cubicBezTo>
                  <a:cubicBezTo>
                    <a:pt x="620658" y="3062"/>
                    <a:pt x="624239" y="4503"/>
                    <a:pt x="625730" y="5764"/>
                  </a:cubicBezTo>
                  <a:cubicBezTo>
                    <a:pt x="626924" y="6844"/>
                    <a:pt x="627521" y="8105"/>
                    <a:pt x="626924" y="9366"/>
                  </a:cubicBezTo>
                  <a:cubicBezTo>
                    <a:pt x="626029" y="10987"/>
                    <a:pt x="623642" y="13509"/>
                    <a:pt x="619166" y="14409"/>
                  </a:cubicBezTo>
                  <a:cubicBezTo>
                    <a:pt x="609319" y="16571"/>
                    <a:pt x="582165" y="11167"/>
                    <a:pt x="561576" y="10267"/>
                  </a:cubicBezTo>
                  <a:cubicBezTo>
                    <a:pt x="538003" y="9186"/>
                    <a:pt x="521591" y="9186"/>
                    <a:pt x="485486" y="9186"/>
                  </a:cubicBezTo>
                  <a:cubicBezTo>
                    <a:pt x="398057" y="9006"/>
                    <a:pt x="96680" y="14229"/>
                    <a:pt x="34614" y="13689"/>
                  </a:cubicBezTo>
                  <a:cubicBezTo>
                    <a:pt x="18501" y="13509"/>
                    <a:pt x="9251" y="14769"/>
                    <a:pt x="4178" y="12788"/>
                  </a:cubicBezTo>
                  <a:cubicBezTo>
                    <a:pt x="1492" y="11707"/>
                    <a:pt x="0" y="9546"/>
                    <a:pt x="299" y="8285"/>
                  </a:cubicBezTo>
                  <a:cubicBezTo>
                    <a:pt x="896" y="6844"/>
                    <a:pt x="7759" y="4503"/>
                    <a:pt x="7759" y="4503"/>
                  </a:cubicBezTo>
                </a:path>
              </a:pathLst>
            </a:custGeom>
            <a:solidFill>
              <a:srgbClr val="000000"/>
            </a:solidFill>
            <a:ln cap="sq">
              <a:noFill/>
              <a:prstDash val="solid"/>
              <a:miter/>
            </a:ln>
          </p:spPr>
          <p:txBody>
            <a:bodyPr/>
            <a:lstStyle/>
            <a:p>
              <a:endParaRPr lang="en-GB"/>
            </a:p>
          </p:txBody>
        </p:sp>
      </p:grpSp>
      <p:grpSp>
        <p:nvGrpSpPr>
          <p:cNvPr id="27" name="Group 27"/>
          <p:cNvGrpSpPr/>
          <p:nvPr/>
        </p:nvGrpSpPr>
        <p:grpSpPr>
          <a:xfrm>
            <a:off x="11582217" y="4647584"/>
            <a:ext cx="5238750" cy="475298"/>
            <a:chOff x="0" y="0"/>
            <a:chExt cx="678929" cy="61597"/>
          </a:xfrm>
        </p:grpSpPr>
        <p:sp>
          <p:nvSpPr>
            <p:cNvPr id="28" name="Freeform 28"/>
            <p:cNvSpPr/>
            <p:nvPr/>
          </p:nvSpPr>
          <p:spPr>
            <a:xfrm>
              <a:off x="0" y="0"/>
              <a:ext cx="678929" cy="61597"/>
            </a:xfrm>
            <a:custGeom>
              <a:avLst/>
              <a:gdLst/>
              <a:ahLst/>
              <a:cxnLst/>
              <a:rect l="l" t="t" r="r" b="b"/>
              <a:pathLst>
                <a:path w="678929" h="61597">
                  <a:moveTo>
                    <a:pt x="23645" y="0"/>
                  </a:moveTo>
                  <a:lnTo>
                    <a:pt x="655284" y="0"/>
                  </a:lnTo>
                  <a:cubicBezTo>
                    <a:pt x="661555" y="0"/>
                    <a:pt x="667569" y="2491"/>
                    <a:pt x="672003" y="6925"/>
                  </a:cubicBezTo>
                  <a:cubicBezTo>
                    <a:pt x="676438" y="11360"/>
                    <a:pt x="678929" y="17374"/>
                    <a:pt x="678929" y="23645"/>
                  </a:cubicBezTo>
                  <a:lnTo>
                    <a:pt x="678929" y="37952"/>
                  </a:lnTo>
                  <a:cubicBezTo>
                    <a:pt x="678929" y="44223"/>
                    <a:pt x="676438" y="50238"/>
                    <a:pt x="672003" y="54672"/>
                  </a:cubicBezTo>
                  <a:cubicBezTo>
                    <a:pt x="667569" y="59106"/>
                    <a:pt x="661555" y="61597"/>
                    <a:pt x="655284" y="61597"/>
                  </a:cubicBezTo>
                  <a:lnTo>
                    <a:pt x="23645" y="61597"/>
                  </a:lnTo>
                  <a:cubicBezTo>
                    <a:pt x="10586" y="61597"/>
                    <a:pt x="0" y="51011"/>
                    <a:pt x="0" y="37952"/>
                  </a:cubicBezTo>
                  <a:lnTo>
                    <a:pt x="0" y="23645"/>
                  </a:lnTo>
                  <a:cubicBezTo>
                    <a:pt x="0" y="17374"/>
                    <a:pt x="2491" y="11360"/>
                    <a:pt x="6925" y="6925"/>
                  </a:cubicBezTo>
                  <a:cubicBezTo>
                    <a:pt x="11360" y="2491"/>
                    <a:pt x="17374" y="0"/>
                    <a:pt x="23645" y="0"/>
                  </a:cubicBezTo>
                  <a:close/>
                </a:path>
              </a:pathLst>
            </a:custGeom>
            <a:solidFill>
              <a:srgbClr val="000000">
                <a:alpha val="0"/>
              </a:srgbClr>
            </a:solidFill>
            <a:ln w="4762" cap="sq">
              <a:solidFill>
                <a:srgbClr val="000000"/>
              </a:solidFill>
              <a:prstDash val="solid"/>
              <a:miter/>
            </a:ln>
          </p:spPr>
          <p:txBody>
            <a:bodyPr/>
            <a:lstStyle/>
            <a:p>
              <a:endParaRPr lang="en-GB"/>
            </a:p>
          </p:txBody>
        </p:sp>
        <p:sp>
          <p:nvSpPr>
            <p:cNvPr id="29" name="TextBox 29"/>
            <p:cNvSpPr txBox="1"/>
            <p:nvPr/>
          </p:nvSpPr>
          <p:spPr>
            <a:xfrm>
              <a:off x="0" y="19050"/>
              <a:ext cx="678929" cy="42547"/>
            </a:xfrm>
            <a:prstGeom prst="rect">
              <a:avLst/>
            </a:prstGeom>
          </p:spPr>
          <p:txBody>
            <a:bodyPr lIns="50800" tIns="50800" rIns="50800" bIns="50800" rtlCol="0" anchor="ctr"/>
            <a:lstStyle/>
            <a:p>
              <a:pPr algn="ctr">
                <a:lnSpc>
                  <a:spcPts val="2084"/>
                </a:lnSpc>
              </a:pPr>
              <a:r>
                <a:rPr lang="en-US" sz="1895" spc="56">
                  <a:solidFill>
                    <a:srgbClr val="000000"/>
                  </a:solidFill>
                  <a:latin typeface="Georgia Pro Bold"/>
                </a:rPr>
                <a:t>Aal ʿImrān</a:t>
              </a:r>
            </a:p>
          </p:txBody>
        </p:sp>
      </p:grpSp>
      <p:grpSp>
        <p:nvGrpSpPr>
          <p:cNvPr id="30" name="Group 30"/>
          <p:cNvGrpSpPr/>
          <p:nvPr/>
        </p:nvGrpSpPr>
        <p:grpSpPr>
          <a:xfrm>
            <a:off x="11582217" y="5160539"/>
            <a:ext cx="5238750" cy="475297"/>
            <a:chOff x="0" y="0"/>
            <a:chExt cx="678929" cy="61597"/>
          </a:xfrm>
        </p:grpSpPr>
        <p:sp>
          <p:nvSpPr>
            <p:cNvPr id="31" name="Freeform 31"/>
            <p:cNvSpPr/>
            <p:nvPr/>
          </p:nvSpPr>
          <p:spPr>
            <a:xfrm>
              <a:off x="0" y="0"/>
              <a:ext cx="678929" cy="61597"/>
            </a:xfrm>
            <a:custGeom>
              <a:avLst/>
              <a:gdLst/>
              <a:ahLst/>
              <a:cxnLst/>
              <a:rect l="l" t="t" r="r" b="b"/>
              <a:pathLst>
                <a:path w="678929" h="61597">
                  <a:moveTo>
                    <a:pt x="23645" y="0"/>
                  </a:moveTo>
                  <a:lnTo>
                    <a:pt x="655284" y="0"/>
                  </a:lnTo>
                  <a:cubicBezTo>
                    <a:pt x="661555" y="0"/>
                    <a:pt x="667569" y="2491"/>
                    <a:pt x="672003" y="6925"/>
                  </a:cubicBezTo>
                  <a:cubicBezTo>
                    <a:pt x="676438" y="11360"/>
                    <a:pt x="678929" y="17374"/>
                    <a:pt x="678929" y="23645"/>
                  </a:cubicBezTo>
                  <a:lnTo>
                    <a:pt x="678929" y="37952"/>
                  </a:lnTo>
                  <a:cubicBezTo>
                    <a:pt x="678929" y="44223"/>
                    <a:pt x="676438" y="50238"/>
                    <a:pt x="672003" y="54672"/>
                  </a:cubicBezTo>
                  <a:cubicBezTo>
                    <a:pt x="667569" y="59106"/>
                    <a:pt x="661555" y="61597"/>
                    <a:pt x="655284" y="61597"/>
                  </a:cubicBezTo>
                  <a:lnTo>
                    <a:pt x="23645" y="61597"/>
                  </a:lnTo>
                  <a:cubicBezTo>
                    <a:pt x="10586" y="61597"/>
                    <a:pt x="0" y="51011"/>
                    <a:pt x="0" y="37952"/>
                  </a:cubicBezTo>
                  <a:lnTo>
                    <a:pt x="0" y="23645"/>
                  </a:lnTo>
                  <a:cubicBezTo>
                    <a:pt x="0" y="17374"/>
                    <a:pt x="2491" y="11360"/>
                    <a:pt x="6925" y="6925"/>
                  </a:cubicBezTo>
                  <a:cubicBezTo>
                    <a:pt x="11360" y="2491"/>
                    <a:pt x="17374" y="0"/>
                    <a:pt x="23645" y="0"/>
                  </a:cubicBezTo>
                  <a:close/>
                </a:path>
              </a:pathLst>
            </a:custGeom>
            <a:solidFill>
              <a:srgbClr val="000000">
                <a:alpha val="0"/>
              </a:srgbClr>
            </a:solidFill>
            <a:ln w="4762" cap="sq">
              <a:solidFill>
                <a:srgbClr val="000000"/>
              </a:solidFill>
              <a:prstDash val="solid"/>
              <a:miter/>
            </a:ln>
          </p:spPr>
          <p:txBody>
            <a:bodyPr/>
            <a:lstStyle/>
            <a:p>
              <a:endParaRPr lang="en-GB"/>
            </a:p>
          </p:txBody>
        </p:sp>
        <p:sp>
          <p:nvSpPr>
            <p:cNvPr id="32" name="TextBox 32"/>
            <p:cNvSpPr txBox="1"/>
            <p:nvPr/>
          </p:nvSpPr>
          <p:spPr>
            <a:xfrm>
              <a:off x="0" y="19050"/>
              <a:ext cx="678929" cy="42547"/>
            </a:xfrm>
            <a:prstGeom prst="rect">
              <a:avLst/>
            </a:prstGeom>
          </p:spPr>
          <p:txBody>
            <a:bodyPr lIns="50800" tIns="50800" rIns="50800" bIns="50800" rtlCol="0" anchor="ctr"/>
            <a:lstStyle/>
            <a:p>
              <a:pPr algn="ctr">
                <a:lnSpc>
                  <a:spcPts val="2084"/>
                </a:lnSpc>
              </a:pPr>
              <a:r>
                <a:rPr lang="en-US" sz="1895" spc="56">
                  <a:solidFill>
                    <a:srgbClr val="000000"/>
                  </a:solidFill>
                  <a:latin typeface="Georgia Pro Bold"/>
                </a:rPr>
                <a:t>al-Anfāl</a:t>
              </a:r>
            </a:p>
          </p:txBody>
        </p:sp>
      </p:grpSp>
      <p:grpSp>
        <p:nvGrpSpPr>
          <p:cNvPr id="33" name="Group 33"/>
          <p:cNvGrpSpPr/>
          <p:nvPr/>
        </p:nvGrpSpPr>
        <p:grpSpPr>
          <a:xfrm>
            <a:off x="11582217" y="5673530"/>
            <a:ext cx="5238750" cy="475297"/>
            <a:chOff x="0" y="0"/>
            <a:chExt cx="678929" cy="61597"/>
          </a:xfrm>
        </p:grpSpPr>
        <p:sp>
          <p:nvSpPr>
            <p:cNvPr id="34" name="Freeform 34"/>
            <p:cNvSpPr/>
            <p:nvPr/>
          </p:nvSpPr>
          <p:spPr>
            <a:xfrm>
              <a:off x="0" y="0"/>
              <a:ext cx="678929" cy="61597"/>
            </a:xfrm>
            <a:custGeom>
              <a:avLst/>
              <a:gdLst/>
              <a:ahLst/>
              <a:cxnLst/>
              <a:rect l="l" t="t" r="r" b="b"/>
              <a:pathLst>
                <a:path w="678929" h="61597">
                  <a:moveTo>
                    <a:pt x="23645" y="0"/>
                  </a:moveTo>
                  <a:lnTo>
                    <a:pt x="655284" y="0"/>
                  </a:lnTo>
                  <a:cubicBezTo>
                    <a:pt x="661555" y="0"/>
                    <a:pt x="667569" y="2491"/>
                    <a:pt x="672003" y="6925"/>
                  </a:cubicBezTo>
                  <a:cubicBezTo>
                    <a:pt x="676438" y="11360"/>
                    <a:pt x="678929" y="17374"/>
                    <a:pt x="678929" y="23645"/>
                  </a:cubicBezTo>
                  <a:lnTo>
                    <a:pt x="678929" y="37952"/>
                  </a:lnTo>
                  <a:cubicBezTo>
                    <a:pt x="678929" y="44223"/>
                    <a:pt x="676438" y="50238"/>
                    <a:pt x="672003" y="54672"/>
                  </a:cubicBezTo>
                  <a:cubicBezTo>
                    <a:pt x="667569" y="59106"/>
                    <a:pt x="661555" y="61597"/>
                    <a:pt x="655284" y="61597"/>
                  </a:cubicBezTo>
                  <a:lnTo>
                    <a:pt x="23645" y="61597"/>
                  </a:lnTo>
                  <a:cubicBezTo>
                    <a:pt x="10586" y="61597"/>
                    <a:pt x="0" y="51011"/>
                    <a:pt x="0" y="37952"/>
                  </a:cubicBezTo>
                  <a:lnTo>
                    <a:pt x="0" y="23645"/>
                  </a:lnTo>
                  <a:cubicBezTo>
                    <a:pt x="0" y="17374"/>
                    <a:pt x="2491" y="11360"/>
                    <a:pt x="6925" y="6925"/>
                  </a:cubicBezTo>
                  <a:cubicBezTo>
                    <a:pt x="11360" y="2491"/>
                    <a:pt x="17374" y="0"/>
                    <a:pt x="23645" y="0"/>
                  </a:cubicBezTo>
                  <a:close/>
                </a:path>
              </a:pathLst>
            </a:custGeom>
            <a:solidFill>
              <a:srgbClr val="000000">
                <a:alpha val="0"/>
              </a:srgbClr>
            </a:solidFill>
            <a:ln w="4762" cap="sq">
              <a:solidFill>
                <a:srgbClr val="000000"/>
              </a:solidFill>
              <a:prstDash val="solid"/>
              <a:miter/>
            </a:ln>
          </p:spPr>
          <p:txBody>
            <a:bodyPr/>
            <a:lstStyle/>
            <a:p>
              <a:endParaRPr lang="en-GB"/>
            </a:p>
          </p:txBody>
        </p:sp>
        <p:sp>
          <p:nvSpPr>
            <p:cNvPr id="35" name="TextBox 35"/>
            <p:cNvSpPr txBox="1"/>
            <p:nvPr/>
          </p:nvSpPr>
          <p:spPr>
            <a:xfrm>
              <a:off x="0" y="19050"/>
              <a:ext cx="678929" cy="42547"/>
            </a:xfrm>
            <a:prstGeom prst="rect">
              <a:avLst/>
            </a:prstGeom>
          </p:spPr>
          <p:txBody>
            <a:bodyPr lIns="50800" tIns="50800" rIns="50800" bIns="50800" rtlCol="0" anchor="ctr"/>
            <a:lstStyle/>
            <a:p>
              <a:pPr algn="ctr">
                <a:lnSpc>
                  <a:spcPts val="2084"/>
                </a:lnSpc>
              </a:pPr>
              <a:r>
                <a:rPr lang="en-US" sz="1895" spc="56">
                  <a:solidFill>
                    <a:srgbClr val="000000"/>
                  </a:solidFill>
                  <a:latin typeface="Georgia Pro Bold"/>
                </a:rPr>
                <a:t>al-Tawbah</a:t>
              </a:r>
            </a:p>
          </p:txBody>
        </p:sp>
      </p:grpSp>
      <p:grpSp>
        <p:nvGrpSpPr>
          <p:cNvPr id="36" name="Group 36"/>
          <p:cNvGrpSpPr/>
          <p:nvPr/>
        </p:nvGrpSpPr>
        <p:grpSpPr>
          <a:xfrm>
            <a:off x="11582217" y="6186521"/>
            <a:ext cx="5238750" cy="475297"/>
            <a:chOff x="0" y="0"/>
            <a:chExt cx="678929" cy="61597"/>
          </a:xfrm>
        </p:grpSpPr>
        <p:sp>
          <p:nvSpPr>
            <p:cNvPr id="37" name="Freeform 37"/>
            <p:cNvSpPr/>
            <p:nvPr/>
          </p:nvSpPr>
          <p:spPr>
            <a:xfrm>
              <a:off x="0" y="0"/>
              <a:ext cx="678929" cy="61597"/>
            </a:xfrm>
            <a:custGeom>
              <a:avLst/>
              <a:gdLst/>
              <a:ahLst/>
              <a:cxnLst/>
              <a:rect l="l" t="t" r="r" b="b"/>
              <a:pathLst>
                <a:path w="678929" h="61597">
                  <a:moveTo>
                    <a:pt x="23645" y="0"/>
                  </a:moveTo>
                  <a:lnTo>
                    <a:pt x="655284" y="0"/>
                  </a:lnTo>
                  <a:cubicBezTo>
                    <a:pt x="661555" y="0"/>
                    <a:pt x="667569" y="2491"/>
                    <a:pt x="672003" y="6925"/>
                  </a:cubicBezTo>
                  <a:cubicBezTo>
                    <a:pt x="676438" y="11360"/>
                    <a:pt x="678929" y="17374"/>
                    <a:pt x="678929" y="23645"/>
                  </a:cubicBezTo>
                  <a:lnTo>
                    <a:pt x="678929" y="37952"/>
                  </a:lnTo>
                  <a:cubicBezTo>
                    <a:pt x="678929" y="44223"/>
                    <a:pt x="676438" y="50238"/>
                    <a:pt x="672003" y="54672"/>
                  </a:cubicBezTo>
                  <a:cubicBezTo>
                    <a:pt x="667569" y="59106"/>
                    <a:pt x="661555" y="61597"/>
                    <a:pt x="655284" y="61597"/>
                  </a:cubicBezTo>
                  <a:lnTo>
                    <a:pt x="23645" y="61597"/>
                  </a:lnTo>
                  <a:cubicBezTo>
                    <a:pt x="10586" y="61597"/>
                    <a:pt x="0" y="51011"/>
                    <a:pt x="0" y="37952"/>
                  </a:cubicBezTo>
                  <a:lnTo>
                    <a:pt x="0" y="23645"/>
                  </a:lnTo>
                  <a:cubicBezTo>
                    <a:pt x="0" y="17374"/>
                    <a:pt x="2491" y="11360"/>
                    <a:pt x="6925" y="6925"/>
                  </a:cubicBezTo>
                  <a:cubicBezTo>
                    <a:pt x="11360" y="2491"/>
                    <a:pt x="17374" y="0"/>
                    <a:pt x="23645" y="0"/>
                  </a:cubicBezTo>
                  <a:close/>
                </a:path>
              </a:pathLst>
            </a:custGeom>
            <a:solidFill>
              <a:srgbClr val="000000">
                <a:alpha val="0"/>
              </a:srgbClr>
            </a:solidFill>
            <a:ln w="4762" cap="sq">
              <a:solidFill>
                <a:srgbClr val="000000"/>
              </a:solidFill>
              <a:prstDash val="solid"/>
              <a:miter/>
            </a:ln>
          </p:spPr>
          <p:txBody>
            <a:bodyPr/>
            <a:lstStyle/>
            <a:p>
              <a:endParaRPr lang="en-GB"/>
            </a:p>
          </p:txBody>
        </p:sp>
        <p:sp>
          <p:nvSpPr>
            <p:cNvPr id="38" name="TextBox 38"/>
            <p:cNvSpPr txBox="1"/>
            <p:nvPr/>
          </p:nvSpPr>
          <p:spPr>
            <a:xfrm>
              <a:off x="0" y="19050"/>
              <a:ext cx="678929" cy="42547"/>
            </a:xfrm>
            <a:prstGeom prst="rect">
              <a:avLst/>
            </a:prstGeom>
          </p:spPr>
          <p:txBody>
            <a:bodyPr lIns="50800" tIns="50800" rIns="50800" bIns="50800" rtlCol="0" anchor="ctr"/>
            <a:lstStyle/>
            <a:p>
              <a:pPr algn="ctr">
                <a:lnSpc>
                  <a:spcPts val="2084"/>
                </a:lnSpc>
              </a:pPr>
              <a:r>
                <a:rPr lang="en-US" sz="1895" spc="56">
                  <a:solidFill>
                    <a:srgbClr val="000000"/>
                  </a:solidFill>
                  <a:latin typeface="Georgia Pro Bold"/>
                </a:rPr>
                <a:t>al-Ahzāb</a:t>
              </a:r>
            </a:p>
          </p:txBody>
        </p:sp>
      </p:grpSp>
      <p:grpSp>
        <p:nvGrpSpPr>
          <p:cNvPr id="39" name="Group 39"/>
          <p:cNvGrpSpPr/>
          <p:nvPr/>
        </p:nvGrpSpPr>
        <p:grpSpPr>
          <a:xfrm>
            <a:off x="11582217" y="6699512"/>
            <a:ext cx="5238750" cy="475297"/>
            <a:chOff x="0" y="0"/>
            <a:chExt cx="678929" cy="61597"/>
          </a:xfrm>
        </p:grpSpPr>
        <p:sp>
          <p:nvSpPr>
            <p:cNvPr id="40" name="Freeform 40"/>
            <p:cNvSpPr/>
            <p:nvPr/>
          </p:nvSpPr>
          <p:spPr>
            <a:xfrm>
              <a:off x="0" y="0"/>
              <a:ext cx="678929" cy="61597"/>
            </a:xfrm>
            <a:custGeom>
              <a:avLst/>
              <a:gdLst/>
              <a:ahLst/>
              <a:cxnLst/>
              <a:rect l="l" t="t" r="r" b="b"/>
              <a:pathLst>
                <a:path w="678929" h="61597">
                  <a:moveTo>
                    <a:pt x="23645" y="0"/>
                  </a:moveTo>
                  <a:lnTo>
                    <a:pt x="655284" y="0"/>
                  </a:lnTo>
                  <a:cubicBezTo>
                    <a:pt x="661555" y="0"/>
                    <a:pt x="667569" y="2491"/>
                    <a:pt x="672003" y="6925"/>
                  </a:cubicBezTo>
                  <a:cubicBezTo>
                    <a:pt x="676438" y="11360"/>
                    <a:pt x="678929" y="17374"/>
                    <a:pt x="678929" y="23645"/>
                  </a:cubicBezTo>
                  <a:lnTo>
                    <a:pt x="678929" y="37952"/>
                  </a:lnTo>
                  <a:cubicBezTo>
                    <a:pt x="678929" y="44223"/>
                    <a:pt x="676438" y="50238"/>
                    <a:pt x="672003" y="54672"/>
                  </a:cubicBezTo>
                  <a:cubicBezTo>
                    <a:pt x="667569" y="59106"/>
                    <a:pt x="661555" y="61597"/>
                    <a:pt x="655284" y="61597"/>
                  </a:cubicBezTo>
                  <a:lnTo>
                    <a:pt x="23645" y="61597"/>
                  </a:lnTo>
                  <a:cubicBezTo>
                    <a:pt x="10586" y="61597"/>
                    <a:pt x="0" y="51011"/>
                    <a:pt x="0" y="37952"/>
                  </a:cubicBezTo>
                  <a:lnTo>
                    <a:pt x="0" y="23645"/>
                  </a:lnTo>
                  <a:cubicBezTo>
                    <a:pt x="0" y="17374"/>
                    <a:pt x="2491" y="11360"/>
                    <a:pt x="6925" y="6925"/>
                  </a:cubicBezTo>
                  <a:cubicBezTo>
                    <a:pt x="11360" y="2491"/>
                    <a:pt x="17374" y="0"/>
                    <a:pt x="23645" y="0"/>
                  </a:cubicBezTo>
                  <a:close/>
                </a:path>
              </a:pathLst>
            </a:custGeom>
            <a:solidFill>
              <a:srgbClr val="000000">
                <a:alpha val="0"/>
              </a:srgbClr>
            </a:solidFill>
            <a:ln w="4762" cap="sq">
              <a:solidFill>
                <a:srgbClr val="000000"/>
              </a:solidFill>
              <a:prstDash val="solid"/>
              <a:miter/>
            </a:ln>
          </p:spPr>
          <p:txBody>
            <a:bodyPr/>
            <a:lstStyle/>
            <a:p>
              <a:endParaRPr lang="en-GB"/>
            </a:p>
          </p:txBody>
        </p:sp>
        <p:sp>
          <p:nvSpPr>
            <p:cNvPr id="41" name="TextBox 41"/>
            <p:cNvSpPr txBox="1"/>
            <p:nvPr/>
          </p:nvSpPr>
          <p:spPr>
            <a:xfrm>
              <a:off x="0" y="19050"/>
              <a:ext cx="678929" cy="42547"/>
            </a:xfrm>
            <a:prstGeom prst="rect">
              <a:avLst/>
            </a:prstGeom>
          </p:spPr>
          <p:txBody>
            <a:bodyPr lIns="50800" tIns="50800" rIns="50800" bIns="50800" rtlCol="0" anchor="ctr"/>
            <a:lstStyle/>
            <a:p>
              <a:pPr algn="ctr">
                <a:lnSpc>
                  <a:spcPts val="2084"/>
                </a:lnSpc>
              </a:pPr>
              <a:r>
                <a:rPr lang="en-US" sz="1895" spc="56">
                  <a:solidFill>
                    <a:srgbClr val="000000"/>
                  </a:solidFill>
                  <a:latin typeface="Georgia Pro Bold"/>
                </a:rPr>
                <a:t>Muhammad</a:t>
              </a:r>
            </a:p>
          </p:txBody>
        </p:sp>
      </p:grpSp>
      <p:grpSp>
        <p:nvGrpSpPr>
          <p:cNvPr id="42" name="Group 42"/>
          <p:cNvGrpSpPr/>
          <p:nvPr/>
        </p:nvGrpSpPr>
        <p:grpSpPr>
          <a:xfrm>
            <a:off x="11582217" y="7202978"/>
            <a:ext cx="5238750" cy="475297"/>
            <a:chOff x="0" y="0"/>
            <a:chExt cx="678929" cy="61597"/>
          </a:xfrm>
        </p:grpSpPr>
        <p:sp>
          <p:nvSpPr>
            <p:cNvPr id="43" name="Freeform 43"/>
            <p:cNvSpPr/>
            <p:nvPr/>
          </p:nvSpPr>
          <p:spPr>
            <a:xfrm>
              <a:off x="0" y="0"/>
              <a:ext cx="678929" cy="61597"/>
            </a:xfrm>
            <a:custGeom>
              <a:avLst/>
              <a:gdLst/>
              <a:ahLst/>
              <a:cxnLst/>
              <a:rect l="l" t="t" r="r" b="b"/>
              <a:pathLst>
                <a:path w="678929" h="61597">
                  <a:moveTo>
                    <a:pt x="23645" y="0"/>
                  </a:moveTo>
                  <a:lnTo>
                    <a:pt x="655284" y="0"/>
                  </a:lnTo>
                  <a:cubicBezTo>
                    <a:pt x="661555" y="0"/>
                    <a:pt x="667569" y="2491"/>
                    <a:pt x="672003" y="6925"/>
                  </a:cubicBezTo>
                  <a:cubicBezTo>
                    <a:pt x="676438" y="11360"/>
                    <a:pt x="678929" y="17374"/>
                    <a:pt x="678929" y="23645"/>
                  </a:cubicBezTo>
                  <a:lnTo>
                    <a:pt x="678929" y="37952"/>
                  </a:lnTo>
                  <a:cubicBezTo>
                    <a:pt x="678929" y="44223"/>
                    <a:pt x="676438" y="50238"/>
                    <a:pt x="672003" y="54672"/>
                  </a:cubicBezTo>
                  <a:cubicBezTo>
                    <a:pt x="667569" y="59106"/>
                    <a:pt x="661555" y="61597"/>
                    <a:pt x="655284" y="61597"/>
                  </a:cubicBezTo>
                  <a:lnTo>
                    <a:pt x="23645" y="61597"/>
                  </a:lnTo>
                  <a:cubicBezTo>
                    <a:pt x="10586" y="61597"/>
                    <a:pt x="0" y="51011"/>
                    <a:pt x="0" y="37952"/>
                  </a:cubicBezTo>
                  <a:lnTo>
                    <a:pt x="0" y="23645"/>
                  </a:lnTo>
                  <a:cubicBezTo>
                    <a:pt x="0" y="17374"/>
                    <a:pt x="2491" y="11360"/>
                    <a:pt x="6925" y="6925"/>
                  </a:cubicBezTo>
                  <a:cubicBezTo>
                    <a:pt x="11360" y="2491"/>
                    <a:pt x="17374" y="0"/>
                    <a:pt x="23645" y="0"/>
                  </a:cubicBezTo>
                  <a:close/>
                </a:path>
              </a:pathLst>
            </a:custGeom>
            <a:solidFill>
              <a:srgbClr val="000000">
                <a:alpha val="0"/>
              </a:srgbClr>
            </a:solidFill>
            <a:ln w="4762" cap="sq">
              <a:solidFill>
                <a:srgbClr val="000000"/>
              </a:solidFill>
              <a:prstDash val="solid"/>
              <a:miter/>
            </a:ln>
          </p:spPr>
          <p:txBody>
            <a:bodyPr/>
            <a:lstStyle/>
            <a:p>
              <a:endParaRPr lang="en-GB"/>
            </a:p>
          </p:txBody>
        </p:sp>
        <p:sp>
          <p:nvSpPr>
            <p:cNvPr id="44" name="TextBox 44"/>
            <p:cNvSpPr txBox="1"/>
            <p:nvPr/>
          </p:nvSpPr>
          <p:spPr>
            <a:xfrm>
              <a:off x="0" y="19050"/>
              <a:ext cx="678929" cy="42547"/>
            </a:xfrm>
            <a:prstGeom prst="rect">
              <a:avLst/>
            </a:prstGeom>
          </p:spPr>
          <p:txBody>
            <a:bodyPr lIns="50800" tIns="50800" rIns="50800" bIns="50800" rtlCol="0" anchor="ctr"/>
            <a:lstStyle/>
            <a:p>
              <a:pPr algn="ctr">
                <a:lnSpc>
                  <a:spcPts val="2084"/>
                </a:lnSpc>
              </a:pPr>
              <a:r>
                <a:rPr lang="en-US" sz="1895" spc="56">
                  <a:solidFill>
                    <a:srgbClr val="000000"/>
                  </a:solidFill>
                  <a:latin typeface="Georgia Pro Bold"/>
                </a:rPr>
                <a:t>al-Fath</a:t>
              </a:r>
            </a:p>
          </p:txBody>
        </p:sp>
      </p:grpSp>
      <p:grpSp>
        <p:nvGrpSpPr>
          <p:cNvPr id="45" name="Group 45"/>
          <p:cNvGrpSpPr/>
          <p:nvPr/>
        </p:nvGrpSpPr>
        <p:grpSpPr>
          <a:xfrm>
            <a:off x="11582217" y="7715934"/>
            <a:ext cx="5238750" cy="475297"/>
            <a:chOff x="0" y="0"/>
            <a:chExt cx="678929" cy="61597"/>
          </a:xfrm>
        </p:grpSpPr>
        <p:sp>
          <p:nvSpPr>
            <p:cNvPr id="46" name="Freeform 46"/>
            <p:cNvSpPr/>
            <p:nvPr/>
          </p:nvSpPr>
          <p:spPr>
            <a:xfrm>
              <a:off x="0" y="0"/>
              <a:ext cx="678929" cy="61597"/>
            </a:xfrm>
            <a:custGeom>
              <a:avLst/>
              <a:gdLst/>
              <a:ahLst/>
              <a:cxnLst/>
              <a:rect l="l" t="t" r="r" b="b"/>
              <a:pathLst>
                <a:path w="678929" h="61597">
                  <a:moveTo>
                    <a:pt x="23645" y="0"/>
                  </a:moveTo>
                  <a:lnTo>
                    <a:pt x="655284" y="0"/>
                  </a:lnTo>
                  <a:cubicBezTo>
                    <a:pt x="661555" y="0"/>
                    <a:pt x="667569" y="2491"/>
                    <a:pt x="672003" y="6925"/>
                  </a:cubicBezTo>
                  <a:cubicBezTo>
                    <a:pt x="676438" y="11360"/>
                    <a:pt x="678929" y="17374"/>
                    <a:pt x="678929" y="23645"/>
                  </a:cubicBezTo>
                  <a:lnTo>
                    <a:pt x="678929" y="37952"/>
                  </a:lnTo>
                  <a:cubicBezTo>
                    <a:pt x="678929" y="44223"/>
                    <a:pt x="676438" y="50238"/>
                    <a:pt x="672003" y="54672"/>
                  </a:cubicBezTo>
                  <a:cubicBezTo>
                    <a:pt x="667569" y="59106"/>
                    <a:pt x="661555" y="61597"/>
                    <a:pt x="655284" y="61597"/>
                  </a:cubicBezTo>
                  <a:lnTo>
                    <a:pt x="23645" y="61597"/>
                  </a:lnTo>
                  <a:cubicBezTo>
                    <a:pt x="10586" y="61597"/>
                    <a:pt x="0" y="51011"/>
                    <a:pt x="0" y="37952"/>
                  </a:cubicBezTo>
                  <a:lnTo>
                    <a:pt x="0" y="23645"/>
                  </a:lnTo>
                  <a:cubicBezTo>
                    <a:pt x="0" y="17374"/>
                    <a:pt x="2491" y="11360"/>
                    <a:pt x="6925" y="6925"/>
                  </a:cubicBezTo>
                  <a:cubicBezTo>
                    <a:pt x="11360" y="2491"/>
                    <a:pt x="17374" y="0"/>
                    <a:pt x="23645" y="0"/>
                  </a:cubicBezTo>
                  <a:close/>
                </a:path>
              </a:pathLst>
            </a:custGeom>
            <a:solidFill>
              <a:srgbClr val="000000">
                <a:alpha val="0"/>
              </a:srgbClr>
            </a:solidFill>
            <a:ln w="4762" cap="sq">
              <a:solidFill>
                <a:srgbClr val="000000"/>
              </a:solidFill>
              <a:prstDash val="solid"/>
              <a:miter/>
            </a:ln>
          </p:spPr>
          <p:txBody>
            <a:bodyPr/>
            <a:lstStyle/>
            <a:p>
              <a:endParaRPr lang="en-GB"/>
            </a:p>
          </p:txBody>
        </p:sp>
        <p:sp>
          <p:nvSpPr>
            <p:cNvPr id="47" name="TextBox 47"/>
            <p:cNvSpPr txBox="1"/>
            <p:nvPr/>
          </p:nvSpPr>
          <p:spPr>
            <a:xfrm>
              <a:off x="0" y="19050"/>
              <a:ext cx="678929" cy="42547"/>
            </a:xfrm>
            <a:prstGeom prst="rect">
              <a:avLst/>
            </a:prstGeom>
          </p:spPr>
          <p:txBody>
            <a:bodyPr lIns="50800" tIns="50800" rIns="50800" bIns="50800" rtlCol="0" anchor="ctr"/>
            <a:lstStyle/>
            <a:p>
              <a:pPr algn="ctr">
                <a:lnSpc>
                  <a:spcPts val="2084"/>
                </a:lnSpc>
              </a:pPr>
              <a:r>
                <a:rPr lang="en-US" sz="1895" spc="56">
                  <a:solidFill>
                    <a:srgbClr val="000000"/>
                  </a:solidFill>
                  <a:latin typeface="Georgia Pro Bold"/>
                </a:rPr>
                <a:t>al-Burūj</a:t>
              </a:r>
            </a:p>
          </p:txBody>
        </p:sp>
      </p:grpSp>
      <p:grpSp>
        <p:nvGrpSpPr>
          <p:cNvPr id="48" name="Group 48"/>
          <p:cNvGrpSpPr/>
          <p:nvPr/>
        </p:nvGrpSpPr>
        <p:grpSpPr>
          <a:xfrm>
            <a:off x="11582217" y="8228925"/>
            <a:ext cx="5238750" cy="475297"/>
            <a:chOff x="0" y="0"/>
            <a:chExt cx="678929" cy="61597"/>
          </a:xfrm>
        </p:grpSpPr>
        <p:sp>
          <p:nvSpPr>
            <p:cNvPr id="49" name="Freeform 49"/>
            <p:cNvSpPr/>
            <p:nvPr/>
          </p:nvSpPr>
          <p:spPr>
            <a:xfrm>
              <a:off x="0" y="0"/>
              <a:ext cx="678929" cy="61597"/>
            </a:xfrm>
            <a:custGeom>
              <a:avLst/>
              <a:gdLst/>
              <a:ahLst/>
              <a:cxnLst/>
              <a:rect l="l" t="t" r="r" b="b"/>
              <a:pathLst>
                <a:path w="678929" h="61597">
                  <a:moveTo>
                    <a:pt x="23645" y="0"/>
                  </a:moveTo>
                  <a:lnTo>
                    <a:pt x="655284" y="0"/>
                  </a:lnTo>
                  <a:cubicBezTo>
                    <a:pt x="661555" y="0"/>
                    <a:pt x="667569" y="2491"/>
                    <a:pt x="672003" y="6925"/>
                  </a:cubicBezTo>
                  <a:cubicBezTo>
                    <a:pt x="676438" y="11360"/>
                    <a:pt x="678929" y="17374"/>
                    <a:pt x="678929" y="23645"/>
                  </a:cubicBezTo>
                  <a:lnTo>
                    <a:pt x="678929" y="37952"/>
                  </a:lnTo>
                  <a:cubicBezTo>
                    <a:pt x="678929" y="44223"/>
                    <a:pt x="676438" y="50238"/>
                    <a:pt x="672003" y="54672"/>
                  </a:cubicBezTo>
                  <a:cubicBezTo>
                    <a:pt x="667569" y="59106"/>
                    <a:pt x="661555" y="61597"/>
                    <a:pt x="655284" y="61597"/>
                  </a:cubicBezTo>
                  <a:lnTo>
                    <a:pt x="23645" y="61597"/>
                  </a:lnTo>
                  <a:cubicBezTo>
                    <a:pt x="10586" y="61597"/>
                    <a:pt x="0" y="51011"/>
                    <a:pt x="0" y="37952"/>
                  </a:cubicBezTo>
                  <a:lnTo>
                    <a:pt x="0" y="23645"/>
                  </a:lnTo>
                  <a:cubicBezTo>
                    <a:pt x="0" y="17374"/>
                    <a:pt x="2491" y="11360"/>
                    <a:pt x="6925" y="6925"/>
                  </a:cubicBezTo>
                  <a:cubicBezTo>
                    <a:pt x="11360" y="2491"/>
                    <a:pt x="17374" y="0"/>
                    <a:pt x="23645" y="0"/>
                  </a:cubicBezTo>
                  <a:close/>
                </a:path>
              </a:pathLst>
            </a:custGeom>
            <a:solidFill>
              <a:srgbClr val="000000">
                <a:alpha val="0"/>
              </a:srgbClr>
            </a:solidFill>
            <a:ln w="4762" cap="sq">
              <a:solidFill>
                <a:srgbClr val="000000"/>
              </a:solidFill>
              <a:prstDash val="solid"/>
              <a:miter/>
            </a:ln>
          </p:spPr>
          <p:txBody>
            <a:bodyPr/>
            <a:lstStyle/>
            <a:p>
              <a:endParaRPr lang="en-GB"/>
            </a:p>
          </p:txBody>
        </p:sp>
        <p:sp>
          <p:nvSpPr>
            <p:cNvPr id="50" name="TextBox 50"/>
            <p:cNvSpPr txBox="1"/>
            <p:nvPr/>
          </p:nvSpPr>
          <p:spPr>
            <a:xfrm>
              <a:off x="0" y="19050"/>
              <a:ext cx="678929" cy="42547"/>
            </a:xfrm>
            <a:prstGeom prst="rect">
              <a:avLst/>
            </a:prstGeom>
          </p:spPr>
          <p:txBody>
            <a:bodyPr lIns="50800" tIns="50800" rIns="50800" bIns="50800" rtlCol="0" anchor="ctr"/>
            <a:lstStyle/>
            <a:p>
              <a:pPr algn="ctr">
                <a:lnSpc>
                  <a:spcPts val="2084"/>
                </a:lnSpc>
              </a:pPr>
              <a:r>
                <a:rPr lang="en-US" sz="1895" spc="56">
                  <a:solidFill>
                    <a:srgbClr val="000000"/>
                  </a:solidFill>
                  <a:latin typeface="Georgia Pro Bold"/>
                </a:rPr>
                <a:t>al-Nasr</a:t>
              </a:r>
            </a:p>
          </p:txBody>
        </p:sp>
      </p:grpSp>
      <p:grpSp>
        <p:nvGrpSpPr>
          <p:cNvPr id="51" name="Group 51"/>
          <p:cNvGrpSpPr/>
          <p:nvPr/>
        </p:nvGrpSpPr>
        <p:grpSpPr>
          <a:xfrm>
            <a:off x="11582217" y="8741916"/>
            <a:ext cx="5238750" cy="475297"/>
            <a:chOff x="0" y="0"/>
            <a:chExt cx="678929" cy="61597"/>
          </a:xfrm>
        </p:grpSpPr>
        <p:sp>
          <p:nvSpPr>
            <p:cNvPr id="52" name="Freeform 52"/>
            <p:cNvSpPr/>
            <p:nvPr/>
          </p:nvSpPr>
          <p:spPr>
            <a:xfrm>
              <a:off x="0" y="0"/>
              <a:ext cx="678929" cy="61597"/>
            </a:xfrm>
            <a:custGeom>
              <a:avLst/>
              <a:gdLst/>
              <a:ahLst/>
              <a:cxnLst/>
              <a:rect l="l" t="t" r="r" b="b"/>
              <a:pathLst>
                <a:path w="678929" h="61597">
                  <a:moveTo>
                    <a:pt x="23645" y="0"/>
                  </a:moveTo>
                  <a:lnTo>
                    <a:pt x="655284" y="0"/>
                  </a:lnTo>
                  <a:cubicBezTo>
                    <a:pt x="661555" y="0"/>
                    <a:pt x="667569" y="2491"/>
                    <a:pt x="672003" y="6925"/>
                  </a:cubicBezTo>
                  <a:cubicBezTo>
                    <a:pt x="676438" y="11360"/>
                    <a:pt x="678929" y="17374"/>
                    <a:pt x="678929" y="23645"/>
                  </a:cubicBezTo>
                  <a:lnTo>
                    <a:pt x="678929" y="37952"/>
                  </a:lnTo>
                  <a:cubicBezTo>
                    <a:pt x="678929" y="44223"/>
                    <a:pt x="676438" y="50238"/>
                    <a:pt x="672003" y="54672"/>
                  </a:cubicBezTo>
                  <a:cubicBezTo>
                    <a:pt x="667569" y="59106"/>
                    <a:pt x="661555" y="61597"/>
                    <a:pt x="655284" y="61597"/>
                  </a:cubicBezTo>
                  <a:lnTo>
                    <a:pt x="23645" y="61597"/>
                  </a:lnTo>
                  <a:cubicBezTo>
                    <a:pt x="10586" y="61597"/>
                    <a:pt x="0" y="51011"/>
                    <a:pt x="0" y="37952"/>
                  </a:cubicBezTo>
                  <a:lnTo>
                    <a:pt x="0" y="23645"/>
                  </a:lnTo>
                  <a:cubicBezTo>
                    <a:pt x="0" y="17374"/>
                    <a:pt x="2491" y="11360"/>
                    <a:pt x="6925" y="6925"/>
                  </a:cubicBezTo>
                  <a:cubicBezTo>
                    <a:pt x="11360" y="2491"/>
                    <a:pt x="17374" y="0"/>
                    <a:pt x="23645" y="0"/>
                  </a:cubicBezTo>
                  <a:close/>
                </a:path>
              </a:pathLst>
            </a:custGeom>
            <a:solidFill>
              <a:srgbClr val="000000">
                <a:alpha val="0"/>
              </a:srgbClr>
            </a:solidFill>
            <a:ln w="4762" cap="sq">
              <a:solidFill>
                <a:srgbClr val="000000"/>
              </a:solidFill>
              <a:prstDash val="solid"/>
              <a:miter/>
            </a:ln>
          </p:spPr>
          <p:txBody>
            <a:bodyPr/>
            <a:lstStyle/>
            <a:p>
              <a:endParaRPr lang="en-GB"/>
            </a:p>
          </p:txBody>
        </p:sp>
        <p:sp>
          <p:nvSpPr>
            <p:cNvPr id="53" name="TextBox 53"/>
            <p:cNvSpPr txBox="1"/>
            <p:nvPr/>
          </p:nvSpPr>
          <p:spPr>
            <a:xfrm>
              <a:off x="0" y="19050"/>
              <a:ext cx="678929" cy="42547"/>
            </a:xfrm>
            <a:prstGeom prst="rect">
              <a:avLst/>
            </a:prstGeom>
          </p:spPr>
          <p:txBody>
            <a:bodyPr lIns="50800" tIns="50800" rIns="50800" bIns="50800" rtlCol="0" anchor="ctr"/>
            <a:lstStyle/>
            <a:p>
              <a:pPr algn="ctr">
                <a:lnSpc>
                  <a:spcPts val="2084"/>
                </a:lnSpc>
              </a:pPr>
              <a:r>
                <a:rPr lang="en-US" sz="1895" spc="56" dirty="0" err="1">
                  <a:solidFill>
                    <a:srgbClr val="000000"/>
                  </a:solidFill>
                  <a:latin typeface="Georgia Pro Bold"/>
                </a:rPr>
                <a:t>Āyāt</a:t>
              </a:r>
              <a:r>
                <a:rPr lang="en-US" sz="1895" spc="56" dirty="0">
                  <a:solidFill>
                    <a:srgbClr val="000000"/>
                  </a:solidFill>
                  <a:latin typeface="Georgia Pro Bold"/>
                </a:rPr>
                <a:t> about the Prophets</a:t>
              </a:r>
            </a:p>
          </p:txBody>
        </p:sp>
      </p:grpSp>
      <p:grpSp>
        <p:nvGrpSpPr>
          <p:cNvPr id="54" name="Group 54"/>
          <p:cNvGrpSpPr/>
          <p:nvPr/>
        </p:nvGrpSpPr>
        <p:grpSpPr>
          <a:xfrm>
            <a:off x="11582217" y="9254907"/>
            <a:ext cx="5238750" cy="475297"/>
            <a:chOff x="0" y="0"/>
            <a:chExt cx="678929" cy="61597"/>
          </a:xfrm>
        </p:grpSpPr>
        <p:sp>
          <p:nvSpPr>
            <p:cNvPr id="55" name="Freeform 55"/>
            <p:cNvSpPr/>
            <p:nvPr/>
          </p:nvSpPr>
          <p:spPr>
            <a:xfrm>
              <a:off x="0" y="0"/>
              <a:ext cx="678929" cy="61597"/>
            </a:xfrm>
            <a:custGeom>
              <a:avLst/>
              <a:gdLst/>
              <a:ahLst/>
              <a:cxnLst/>
              <a:rect l="l" t="t" r="r" b="b"/>
              <a:pathLst>
                <a:path w="678929" h="61597">
                  <a:moveTo>
                    <a:pt x="23645" y="0"/>
                  </a:moveTo>
                  <a:lnTo>
                    <a:pt x="655284" y="0"/>
                  </a:lnTo>
                  <a:cubicBezTo>
                    <a:pt x="661555" y="0"/>
                    <a:pt x="667569" y="2491"/>
                    <a:pt x="672003" y="6925"/>
                  </a:cubicBezTo>
                  <a:cubicBezTo>
                    <a:pt x="676438" y="11360"/>
                    <a:pt x="678929" y="17374"/>
                    <a:pt x="678929" y="23645"/>
                  </a:cubicBezTo>
                  <a:lnTo>
                    <a:pt x="678929" y="37952"/>
                  </a:lnTo>
                  <a:cubicBezTo>
                    <a:pt x="678929" y="44223"/>
                    <a:pt x="676438" y="50238"/>
                    <a:pt x="672003" y="54672"/>
                  </a:cubicBezTo>
                  <a:cubicBezTo>
                    <a:pt x="667569" y="59106"/>
                    <a:pt x="661555" y="61597"/>
                    <a:pt x="655284" y="61597"/>
                  </a:cubicBezTo>
                  <a:lnTo>
                    <a:pt x="23645" y="61597"/>
                  </a:lnTo>
                  <a:cubicBezTo>
                    <a:pt x="10586" y="61597"/>
                    <a:pt x="0" y="51011"/>
                    <a:pt x="0" y="37952"/>
                  </a:cubicBezTo>
                  <a:lnTo>
                    <a:pt x="0" y="23645"/>
                  </a:lnTo>
                  <a:cubicBezTo>
                    <a:pt x="0" y="17374"/>
                    <a:pt x="2491" y="11360"/>
                    <a:pt x="6925" y="6925"/>
                  </a:cubicBezTo>
                  <a:cubicBezTo>
                    <a:pt x="11360" y="2491"/>
                    <a:pt x="17374" y="0"/>
                    <a:pt x="23645" y="0"/>
                  </a:cubicBezTo>
                  <a:close/>
                </a:path>
              </a:pathLst>
            </a:custGeom>
            <a:solidFill>
              <a:srgbClr val="000000">
                <a:alpha val="0"/>
              </a:srgbClr>
            </a:solidFill>
            <a:ln w="4762" cap="sq">
              <a:solidFill>
                <a:srgbClr val="000000"/>
              </a:solidFill>
              <a:prstDash val="solid"/>
              <a:miter/>
            </a:ln>
          </p:spPr>
          <p:txBody>
            <a:bodyPr/>
            <a:lstStyle/>
            <a:p>
              <a:endParaRPr lang="en-GB"/>
            </a:p>
          </p:txBody>
        </p:sp>
        <p:sp>
          <p:nvSpPr>
            <p:cNvPr id="56" name="TextBox 56"/>
            <p:cNvSpPr txBox="1"/>
            <p:nvPr/>
          </p:nvSpPr>
          <p:spPr>
            <a:xfrm>
              <a:off x="0" y="19050"/>
              <a:ext cx="678929" cy="42547"/>
            </a:xfrm>
            <a:prstGeom prst="rect">
              <a:avLst/>
            </a:prstGeom>
          </p:spPr>
          <p:txBody>
            <a:bodyPr lIns="50800" tIns="50800" rIns="50800" bIns="50800" rtlCol="0" anchor="ctr"/>
            <a:lstStyle/>
            <a:p>
              <a:pPr algn="ctr">
                <a:lnSpc>
                  <a:spcPts val="2084"/>
                </a:lnSpc>
              </a:pPr>
              <a:r>
                <a:rPr lang="en-US" sz="1895" spc="56">
                  <a:solidFill>
                    <a:srgbClr val="000000"/>
                  </a:solidFill>
                  <a:latin typeface="Georgia Pro Bold"/>
                </a:rPr>
                <a:t>Āyāt about Jannah and Jahannam</a:t>
              </a:r>
            </a:p>
          </p:txBody>
        </p:sp>
      </p:grpSp>
      <p:sp>
        <p:nvSpPr>
          <p:cNvPr id="57" name="TextBox 57"/>
          <p:cNvSpPr txBox="1"/>
          <p:nvPr/>
        </p:nvSpPr>
        <p:spPr>
          <a:xfrm>
            <a:off x="5668148" y="4647584"/>
            <a:ext cx="4129277" cy="1714500"/>
          </a:xfrm>
          <a:prstGeom prst="rect">
            <a:avLst/>
          </a:prstGeom>
        </p:spPr>
        <p:txBody>
          <a:bodyPr lIns="0" tIns="0" rIns="0" bIns="0" rtlCol="0" anchor="t">
            <a:spAutoFit/>
          </a:bodyPr>
          <a:lstStyle/>
          <a:p>
            <a:pPr marL="0" lvl="0" indent="0" algn="ctr">
              <a:lnSpc>
                <a:spcPts val="3119"/>
              </a:lnSpc>
              <a:spcBef>
                <a:spcPct val="0"/>
              </a:spcBef>
            </a:pPr>
            <a:r>
              <a:rPr lang="en-US" sz="2599">
                <a:solidFill>
                  <a:srgbClr val="FFFFFF"/>
                </a:solidFill>
                <a:latin typeface="Helvetica World Bold"/>
              </a:rPr>
              <a:t>Which ONE Surah am I going to read the explanation of and reflect on?</a:t>
            </a:r>
          </a:p>
        </p:txBody>
      </p:sp>
      <p:sp>
        <p:nvSpPr>
          <p:cNvPr id="58" name="TextBox 58"/>
          <p:cNvSpPr txBox="1"/>
          <p:nvPr/>
        </p:nvSpPr>
        <p:spPr>
          <a:xfrm>
            <a:off x="1028700" y="1196457"/>
            <a:ext cx="7619259" cy="1190625"/>
          </a:xfrm>
          <a:prstGeom prst="rect">
            <a:avLst/>
          </a:prstGeom>
        </p:spPr>
        <p:txBody>
          <a:bodyPr lIns="0" tIns="0" rIns="0" bIns="0" rtlCol="0" anchor="t">
            <a:spAutoFit/>
          </a:bodyPr>
          <a:lstStyle/>
          <a:p>
            <a:pPr marL="0" lvl="0" indent="0" algn="l">
              <a:lnSpc>
                <a:spcPts val="9360"/>
              </a:lnSpc>
              <a:spcBef>
                <a:spcPct val="0"/>
              </a:spcBef>
            </a:pPr>
            <a:r>
              <a:rPr lang="en-US" sz="7800" spc="-117">
                <a:solidFill>
                  <a:srgbClr val="000000"/>
                </a:solidFill>
                <a:latin typeface="Georgia Pro Bold"/>
              </a:rPr>
              <a:t>Reflection &amp; </a:t>
            </a:r>
          </a:p>
        </p:txBody>
      </p:sp>
      <p:sp>
        <p:nvSpPr>
          <p:cNvPr id="59" name="TextBox 59"/>
          <p:cNvSpPr txBox="1"/>
          <p:nvPr/>
        </p:nvSpPr>
        <p:spPr>
          <a:xfrm>
            <a:off x="4638443" y="7245606"/>
            <a:ext cx="789029" cy="771525"/>
          </a:xfrm>
          <a:prstGeom prst="rect">
            <a:avLst/>
          </a:prstGeom>
        </p:spPr>
        <p:txBody>
          <a:bodyPr lIns="0" tIns="0" rIns="0" bIns="0" rtlCol="0" anchor="t">
            <a:spAutoFit/>
          </a:bodyPr>
          <a:lstStyle/>
          <a:p>
            <a:pPr marL="0" lvl="0" indent="0" algn="ctr">
              <a:lnSpc>
                <a:spcPts val="6000"/>
              </a:lnSpc>
              <a:spcBef>
                <a:spcPct val="0"/>
              </a:spcBef>
            </a:pPr>
            <a:r>
              <a:rPr lang="en-US" sz="5000">
                <a:solidFill>
                  <a:srgbClr val="000000"/>
                </a:solidFill>
                <a:latin typeface="Linotype Feltpen Medium"/>
              </a:rPr>
              <a:t>03</a:t>
            </a:r>
          </a:p>
        </p:txBody>
      </p:sp>
      <p:sp>
        <p:nvSpPr>
          <p:cNvPr id="60" name="TextBox 60"/>
          <p:cNvSpPr txBox="1"/>
          <p:nvPr/>
        </p:nvSpPr>
        <p:spPr>
          <a:xfrm>
            <a:off x="1199314" y="8464806"/>
            <a:ext cx="7667288" cy="847725"/>
          </a:xfrm>
          <a:prstGeom prst="rect">
            <a:avLst/>
          </a:prstGeom>
        </p:spPr>
        <p:txBody>
          <a:bodyPr lIns="0" tIns="0" rIns="0" bIns="0" rtlCol="0" anchor="t">
            <a:spAutoFit/>
          </a:bodyPr>
          <a:lstStyle/>
          <a:p>
            <a:pPr marL="0" lvl="0" indent="0" algn="ctr">
              <a:lnSpc>
                <a:spcPts val="3119"/>
              </a:lnSpc>
              <a:spcBef>
                <a:spcPct val="0"/>
              </a:spcBef>
            </a:pPr>
            <a:r>
              <a:rPr lang="en-US" sz="2599" dirty="0">
                <a:solidFill>
                  <a:srgbClr val="000000"/>
                </a:solidFill>
                <a:latin typeface="Helvetica World Bold"/>
              </a:rPr>
              <a:t>What ONE thing am I going to start doing to strengthen the </a:t>
            </a:r>
            <a:r>
              <a:rPr lang="en-US" sz="2599" dirty="0" err="1">
                <a:solidFill>
                  <a:srgbClr val="000000"/>
                </a:solidFill>
                <a:latin typeface="Helvetica World Bold"/>
              </a:rPr>
              <a:t>dīn</a:t>
            </a:r>
            <a:r>
              <a:rPr lang="en-US" sz="2599" dirty="0">
                <a:solidFill>
                  <a:srgbClr val="000000"/>
                </a:solidFill>
                <a:latin typeface="Helvetica World Bold"/>
              </a:rPr>
              <a:t> of Allah?</a:t>
            </a:r>
          </a:p>
        </p:txBody>
      </p:sp>
      <p:sp>
        <p:nvSpPr>
          <p:cNvPr id="61" name="TextBox 61"/>
          <p:cNvSpPr txBox="1"/>
          <p:nvPr/>
        </p:nvSpPr>
        <p:spPr>
          <a:xfrm>
            <a:off x="497973" y="4755047"/>
            <a:ext cx="4129277" cy="1271588"/>
          </a:xfrm>
          <a:prstGeom prst="rect">
            <a:avLst/>
          </a:prstGeom>
        </p:spPr>
        <p:txBody>
          <a:bodyPr lIns="0" tIns="0" rIns="0" bIns="0" rtlCol="0" anchor="t">
            <a:spAutoFit/>
          </a:bodyPr>
          <a:lstStyle/>
          <a:p>
            <a:pPr marL="0" lvl="0" indent="0" algn="ctr">
              <a:lnSpc>
                <a:spcPts val="3119"/>
              </a:lnSpc>
              <a:spcBef>
                <a:spcPct val="0"/>
              </a:spcBef>
            </a:pPr>
            <a:r>
              <a:rPr lang="en-US" sz="2599">
                <a:solidFill>
                  <a:srgbClr val="FFFFFF"/>
                </a:solidFill>
                <a:latin typeface="Helvetica World Bold"/>
              </a:rPr>
              <a:t>Which ONE sin am I going to give up today for the sake of Allah?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7" grpId="0"/>
      <p:bldP spid="59" grpId="0"/>
      <p:bldP spid="60" grpId="0"/>
      <p:bldP spid="6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160399"/>
            <a:ext cx="1643523" cy="683322"/>
            <a:chOff x="0" y="0"/>
            <a:chExt cx="895398" cy="372276"/>
          </a:xfrm>
        </p:grpSpPr>
        <p:sp>
          <p:nvSpPr>
            <p:cNvPr id="3" name="Freeform 3"/>
            <p:cNvSpPr/>
            <p:nvPr/>
          </p:nvSpPr>
          <p:spPr>
            <a:xfrm>
              <a:off x="-25400" y="10949"/>
              <a:ext cx="916864" cy="389267"/>
            </a:xfrm>
            <a:custGeom>
              <a:avLst/>
              <a:gdLst/>
              <a:ahLst/>
              <a:cxnLst/>
              <a:rect l="l" t="t" r="r" b="b"/>
              <a:pathLst>
                <a:path w="916864" h="389267">
                  <a:moveTo>
                    <a:pt x="35234" y="46144"/>
                  </a:moveTo>
                  <a:cubicBezTo>
                    <a:pt x="446055" y="43798"/>
                    <a:pt x="484654" y="33630"/>
                    <a:pt x="548576" y="29720"/>
                  </a:cubicBezTo>
                  <a:cubicBezTo>
                    <a:pt x="632658" y="24245"/>
                    <a:pt x="800084" y="0"/>
                    <a:pt x="840404" y="20335"/>
                  </a:cubicBezTo>
                  <a:cubicBezTo>
                    <a:pt x="851221" y="25809"/>
                    <a:pt x="853434" y="25027"/>
                    <a:pt x="860564" y="42233"/>
                  </a:cubicBezTo>
                  <a:cubicBezTo>
                    <a:pt x="875315" y="77428"/>
                    <a:pt x="916864" y="229936"/>
                    <a:pt x="910964" y="272169"/>
                  </a:cubicBezTo>
                  <a:cubicBezTo>
                    <a:pt x="905801" y="309709"/>
                    <a:pt x="873348" y="294849"/>
                    <a:pt x="841879" y="301888"/>
                  </a:cubicBezTo>
                  <a:cubicBezTo>
                    <a:pt x="775498" y="317530"/>
                    <a:pt x="617415" y="306581"/>
                    <a:pt x="529645" y="312838"/>
                  </a:cubicBezTo>
                  <a:cubicBezTo>
                    <a:pt x="465723" y="316748"/>
                    <a:pt x="423928" y="326915"/>
                    <a:pt x="363940" y="329262"/>
                  </a:cubicBezTo>
                  <a:cubicBezTo>
                    <a:pt x="292643" y="331608"/>
                    <a:pt x="190122" y="322223"/>
                    <a:pt x="129642" y="323787"/>
                  </a:cubicBezTo>
                  <a:cubicBezTo>
                    <a:pt x="91289" y="324569"/>
                    <a:pt x="51215" y="389267"/>
                    <a:pt x="35726" y="330044"/>
                  </a:cubicBezTo>
                  <a:cubicBezTo>
                    <a:pt x="0" y="283118"/>
                    <a:pt x="35234" y="46144"/>
                    <a:pt x="35234" y="46144"/>
                  </a:cubicBezTo>
                </a:path>
              </a:pathLst>
            </a:custGeom>
            <a:solidFill>
              <a:srgbClr val="FFF234">
                <a:alpha val="49804"/>
              </a:srgbClr>
            </a:solidFill>
            <a:ln cap="sq">
              <a:noFill/>
              <a:prstDash val="solid"/>
              <a:miter/>
            </a:ln>
          </p:spPr>
          <p:txBody>
            <a:bodyPr/>
            <a:lstStyle/>
            <a:p>
              <a:endParaRPr lang="en-GB"/>
            </a:p>
          </p:txBody>
        </p:sp>
      </p:grpSp>
      <p:sp>
        <p:nvSpPr>
          <p:cNvPr id="4" name="TextBox 4"/>
          <p:cNvSpPr txBox="1"/>
          <p:nvPr/>
        </p:nvSpPr>
        <p:spPr>
          <a:xfrm>
            <a:off x="1028700" y="1206701"/>
            <a:ext cx="14298111" cy="1190625"/>
          </a:xfrm>
          <a:prstGeom prst="rect">
            <a:avLst/>
          </a:prstGeom>
        </p:spPr>
        <p:txBody>
          <a:bodyPr lIns="0" tIns="0" rIns="0" bIns="0" rtlCol="0" anchor="t">
            <a:spAutoFit/>
          </a:bodyPr>
          <a:lstStyle/>
          <a:p>
            <a:pPr marL="0" lvl="0" indent="0" algn="l">
              <a:lnSpc>
                <a:spcPts val="9360"/>
              </a:lnSpc>
              <a:spcBef>
                <a:spcPct val="0"/>
              </a:spcBef>
            </a:pPr>
            <a:r>
              <a:rPr lang="en-US" sz="7800">
                <a:solidFill>
                  <a:srgbClr val="000000"/>
                </a:solidFill>
                <a:latin typeface="Georgia Pro Bold"/>
              </a:rPr>
              <a:t>Further resources </a:t>
            </a:r>
          </a:p>
        </p:txBody>
      </p:sp>
      <p:grpSp>
        <p:nvGrpSpPr>
          <p:cNvPr id="5" name="Group 5"/>
          <p:cNvGrpSpPr/>
          <p:nvPr/>
        </p:nvGrpSpPr>
        <p:grpSpPr>
          <a:xfrm>
            <a:off x="1028700" y="3308144"/>
            <a:ext cx="1643523" cy="683322"/>
            <a:chOff x="0" y="0"/>
            <a:chExt cx="895398" cy="372276"/>
          </a:xfrm>
        </p:grpSpPr>
        <p:sp>
          <p:nvSpPr>
            <p:cNvPr id="6" name="Freeform 6"/>
            <p:cNvSpPr/>
            <p:nvPr/>
          </p:nvSpPr>
          <p:spPr>
            <a:xfrm>
              <a:off x="-25400" y="10949"/>
              <a:ext cx="916864" cy="389267"/>
            </a:xfrm>
            <a:custGeom>
              <a:avLst/>
              <a:gdLst/>
              <a:ahLst/>
              <a:cxnLst/>
              <a:rect l="l" t="t" r="r" b="b"/>
              <a:pathLst>
                <a:path w="916864" h="389267">
                  <a:moveTo>
                    <a:pt x="35234" y="46144"/>
                  </a:moveTo>
                  <a:cubicBezTo>
                    <a:pt x="446055" y="43798"/>
                    <a:pt x="484654" y="33630"/>
                    <a:pt x="548576" y="29720"/>
                  </a:cubicBezTo>
                  <a:cubicBezTo>
                    <a:pt x="632658" y="24245"/>
                    <a:pt x="800084" y="0"/>
                    <a:pt x="840404" y="20335"/>
                  </a:cubicBezTo>
                  <a:cubicBezTo>
                    <a:pt x="851221" y="25809"/>
                    <a:pt x="853434" y="25027"/>
                    <a:pt x="860564" y="42233"/>
                  </a:cubicBezTo>
                  <a:cubicBezTo>
                    <a:pt x="875315" y="77428"/>
                    <a:pt x="916864" y="229936"/>
                    <a:pt x="910964" y="272169"/>
                  </a:cubicBezTo>
                  <a:cubicBezTo>
                    <a:pt x="905801" y="309709"/>
                    <a:pt x="873348" y="294849"/>
                    <a:pt x="841879" y="301888"/>
                  </a:cubicBezTo>
                  <a:cubicBezTo>
                    <a:pt x="775498" y="317530"/>
                    <a:pt x="617415" y="306581"/>
                    <a:pt x="529645" y="312838"/>
                  </a:cubicBezTo>
                  <a:cubicBezTo>
                    <a:pt x="465723" y="316748"/>
                    <a:pt x="423928" y="326915"/>
                    <a:pt x="363940" y="329262"/>
                  </a:cubicBezTo>
                  <a:cubicBezTo>
                    <a:pt x="292643" y="331608"/>
                    <a:pt x="190122" y="322223"/>
                    <a:pt x="129642" y="323787"/>
                  </a:cubicBezTo>
                  <a:cubicBezTo>
                    <a:pt x="91289" y="324569"/>
                    <a:pt x="51215" y="389267"/>
                    <a:pt x="35726" y="330044"/>
                  </a:cubicBezTo>
                  <a:cubicBezTo>
                    <a:pt x="0" y="283118"/>
                    <a:pt x="35234" y="46144"/>
                    <a:pt x="35234" y="46144"/>
                  </a:cubicBezTo>
                </a:path>
              </a:pathLst>
            </a:custGeom>
            <a:solidFill>
              <a:srgbClr val="FFF234">
                <a:alpha val="49804"/>
              </a:srgbClr>
            </a:solidFill>
            <a:ln cap="sq">
              <a:noFill/>
              <a:prstDash val="solid"/>
              <a:miter/>
            </a:ln>
          </p:spPr>
          <p:txBody>
            <a:bodyPr/>
            <a:lstStyle/>
            <a:p>
              <a:endParaRPr lang="en-GB"/>
            </a:p>
          </p:txBody>
        </p:sp>
      </p:grpSp>
      <p:sp>
        <p:nvSpPr>
          <p:cNvPr id="7" name="TextBox 7"/>
          <p:cNvSpPr txBox="1"/>
          <p:nvPr/>
        </p:nvSpPr>
        <p:spPr>
          <a:xfrm>
            <a:off x="1028700" y="3441494"/>
            <a:ext cx="7848725" cy="4572635"/>
          </a:xfrm>
          <a:prstGeom prst="rect">
            <a:avLst/>
          </a:prstGeom>
        </p:spPr>
        <p:txBody>
          <a:bodyPr lIns="0" tIns="0" rIns="0" bIns="0" rtlCol="0" anchor="t">
            <a:spAutoFit/>
          </a:bodyPr>
          <a:lstStyle/>
          <a:p>
            <a:pPr>
              <a:lnSpc>
                <a:spcPts val="3640"/>
              </a:lnSpc>
            </a:pPr>
            <a:r>
              <a:rPr lang="en-US" sz="2600">
                <a:solidFill>
                  <a:srgbClr val="000000"/>
                </a:solidFill>
                <a:latin typeface="Georgia Pro Bold"/>
              </a:rPr>
              <a:t>English: </a:t>
            </a:r>
          </a:p>
          <a:p>
            <a:pPr>
              <a:lnSpc>
                <a:spcPts val="3640"/>
              </a:lnSpc>
            </a:pPr>
            <a:r>
              <a:rPr lang="en-US" sz="2600">
                <a:solidFill>
                  <a:srgbClr val="000000"/>
                </a:solidFill>
                <a:latin typeface="Georgia Pro"/>
              </a:rPr>
              <a:t>In The Shade of The Qur’an (PDF available online)</a:t>
            </a:r>
          </a:p>
          <a:p>
            <a:pPr>
              <a:lnSpc>
                <a:spcPts val="3640"/>
              </a:lnSpc>
            </a:pPr>
            <a:r>
              <a:rPr lang="en-US" sz="2600">
                <a:solidFill>
                  <a:srgbClr val="000000"/>
                </a:solidFill>
                <a:latin typeface="Georgia Pro"/>
              </a:rPr>
              <a:t>Maarif-ul-Quran (Available on Quran.com)</a:t>
            </a:r>
          </a:p>
          <a:p>
            <a:pPr>
              <a:lnSpc>
                <a:spcPts val="3640"/>
              </a:lnSpc>
            </a:pPr>
            <a:r>
              <a:rPr lang="en-US" sz="2600" u="sng">
                <a:solidFill>
                  <a:srgbClr val="000000"/>
                </a:solidFill>
                <a:latin typeface="Georgia Pro"/>
                <a:hlinkClick r:id="rId3" tooltip="https://quranreflect.com/"/>
              </a:rPr>
              <a:t>https://quranreflect.com/</a:t>
            </a:r>
            <a:r>
              <a:rPr lang="en-US" sz="2600">
                <a:solidFill>
                  <a:srgbClr val="000000"/>
                </a:solidFill>
                <a:latin typeface="Georgia Pro"/>
              </a:rPr>
              <a:t> </a:t>
            </a:r>
          </a:p>
          <a:p>
            <a:pPr>
              <a:lnSpc>
                <a:spcPts val="3640"/>
              </a:lnSpc>
            </a:pPr>
            <a:r>
              <a:rPr lang="en-US" sz="2600">
                <a:solidFill>
                  <a:srgbClr val="000000"/>
                </a:solidFill>
                <a:latin typeface="Georgia Pro"/>
              </a:rPr>
              <a:t>The Noble Life of The Prophet       by Dr Ali M. Sallabi</a:t>
            </a:r>
          </a:p>
          <a:p>
            <a:pPr>
              <a:lnSpc>
                <a:spcPts val="3640"/>
              </a:lnSpc>
            </a:pPr>
            <a:endParaRPr lang="en-US" sz="2600">
              <a:solidFill>
                <a:srgbClr val="000000"/>
              </a:solidFill>
              <a:latin typeface="Georgia Pro"/>
            </a:endParaRPr>
          </a:p>
          <a:p>
            <a:pPr>
              <a:lnSpc>
                <a:spcPts val="3640"/>
              </a:lnSpc>
            </a:pPr>
            <a:r>
              <a:rPr lang="en-US" sz="2600">
                <a:solidFill>
                  <a:srgbClr val="000000"/>
                </a:solidFill>
                <a:latin typeface="Georgia Pro Bold"/>
              </a:rPr>
              <a:t>Arabic:</a:t>
            </a:r>
          </a:p>
          <a:p>
            <a:pPr>
              <a:lnSpc>
                <a:spcPts val="3640"/>
              </a:lnSpc>
            </a:pPr>
            <a:r>
              <a:rPr lang="en-US" sz="2600" u="sng">
                <a:solidFill>
                  <a:srgbClr val="000000"/>
                </a:solidFill>
                <a:latin typeface="Georgia Pro"/>
                <a:hlinkClick r:id="rId4" tooltip="https://tafsir.app"/>
              </a:rPr>
              <a:t>https://tafsir.app/</a:t>
            </a:r>
          </a:p>
          <a:p>
            <a:pPr>
              <a:lnSpc>
                <a:spcPts val="3640"/>
              </a:lnSpc>
            </a:pPr>
            <a:endParaRPr lang="en-US" sz="2600" u="sng">
              <a:solidFill>
                <a:srgbClr val="000000"/>
              </a:solidFill>
              <a:latin typeface="Georgia Pro"/>
              <a:hlinkClick r:id="rId4" tooltip="https://tafsir.app"/>
            </a:endParaRPr>
          </a:p>
          <a:p>
            <a:pPr algn="l">
              <a:lnSpc>
                <a:spcPts val="3640"/>
              </a:lnSpc>
            </a:pPr>
            <a:endParaRPr lang="en-US" sz="2600" u="sng">
              <a:solidFill>
                <a:srgbClr val="000000"/>
              </a:solidFill>
              <a:latin typeface="Georgia Pro"/>
              <a:hlinkClick r:id="rId4" tooltip="https://tafsir.app"/>
            </a:endParaRPr>
          </a:p>
        </p:txBody>
      </p:sp>
      <p:sp>
        <p:nvSpPr>
          <p:cNvPr id="8" name="TextBox 8"/>
          <p:cNvSpPr txBox="1"/>
          <p:nvPr/>
        </p:nvSpPr>
        <p:spPr>
          <a:xfrm>
            <a:off x="5467787" y="5380035"/>
            <a:ext cx="388293" cy="323157"/>
          </a:xfrm>
          <a:prstGeom prst="rect">
            <a:avLst/>
          </a:prstGeom>
        </p:spPr>
        <p:txBody>
          <a:bodyPr lIns="0" tIns="0" rIns="0" bIns="0" rtlCol="0" anchor="t">
            <a:spAutoFit/>
          </a:bodyPr>
          <a:lstStyle/>
          <a:p>
            <a:pPr algn="ctr">
              <a:lnSpc>
                <a:spcPts val="2414"/>
              </a:lnSpc>
              <a:spcBef>
                <a:spcPct val="0"/>
              </a:spcBef>
            </a:pPr>
            <a:r>
              <a:rPr lang="en-US" sz="2195" spc="65">
                <a:solidFill>
                  <a:srgbClr val="000000"/>
                </a:solidFill>
                <a:ea typeface="Arial Nova Condensed Bold"/>
              </a:rPr>
              <a:t>ﷺ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37A3D"/>
        </a:solidFill>
        <a:effectLst/>
      </p:bgPr>
    </p:bg>
    <p:spTree>
      <p:nvGrpSpPr>
        <p:cNvPr id="1" name=""/>
        <p:cNvGrpSpPr/>
        <p:nvPr/>
      </p:nvGrpSpPr>
      <p:grpSpPr>
        <a:xfrm>
          <a:off x="0" y="0"/>
          <a:ext cx="0" cy="0"/>
          <a:chOff x="0" y="0"/>
          <a:chExt cx="0" cy="0"/>
        </a:xfrm>
      </p:grpSpPr>
      <p:sp>
        <p:nvSpPr>
          <p:cNvPr id="2" name="TextBox 2"/>
          <p:cNvSpPr txBox="1"/>
          <p:nvPr/>
        </p:nvSpPr>
        <p:spPr>
          <a:xfrm>
            <a:off x="5536629" y="2639850"/>
            <a:ext cx="7214741" cy="1485900"/>
          </a:xfrm>
          <a:prstGeom prst="rect">
            <a:avLst/>
          </a:prstGeom>
        </p:spPr>
        <p:txBody>
          <a:bodyPr lIns="0" tIns="0" rIns="0" bIns="0" rtlCol="0" anchor="t">
            <a:spAutoFit/>
          </a:bodyPr>
          <a:lstStyle/>
          <a:p>
            <a:pPr algn="ctr">
              <a:lnSpc>
                <a:spcPts val="11760"/>
              </a:lnSpc>
              <a:spcBef>
                <a:spcPct val="0"/>
              </a:spcBef>
            </a:pPr>
            <a:r>
              <a:rPr lang="en-US" sz="9800">
                <a:solidFill>
                  <a:srgbClr val="FFFFFF"/>
                </a:solidFill>
                <a:latin typeface="Linotype Feltpen Medium"/>
              </a:rPr>
              <a:t>Any questions?</a:t>
            </a:r>
          </a:p>
        </p:txBody>
      </p:sp>
      <p:grpSp>
        <p:nvGrpSpPr>
          <p:cNvPr id="3" name="Group 3"/>
          <p:cNvGrpSpPr/>
          <p:nvPr/>
        </p:nvGrpSpPr>
        <p:grpSpPr>
          <a:xfrm>
            <a:off x="-400275" y="10098995"/>
            <a:ext cx="19088550" cy="280696"/>
            <a:chOff x="0" y="0"/>
            <a:chExt cx="5027437" cy="73928"/>
          </a:xfrm>
        </p:grpSpPr>
        <p:sp>
          <p:nvSpPr>
            <p:cNvPr id="4" name="Freeform 4"/>
            <p:cNvSpPr/>
            <p:nvPr/>
          </p:nvSpPr>
          <p:spPr>
            <a:xfrm>
              <a:off x="0" y="0"/>
              <a:ext cx="5027437" cy="73928"/>
            </a:xfrm>
            <a:custGeom>
              <a:avLst/>
              <a:gdLst/>
              <a:ahLst/>
              <a:cxnLst/>
              <a:rect l="l" t="t" r="r" b="b"/>
              <a:pathLst>
                <a:path w="5027437" h="73928">
                  <a:moveTo>
                    <a:pt x="0" y="0"/>
                  </a:moveTo>
                  <a:lnTo>
                    <a:pt x="5027437" y="0"/>
                  </a:lnTo>
                  <a:lnTo>
                    <a:pt x="5027437" y="73928"/>
                  </a:lnTo>
                  <a:lnTo>
                    <a:pt x="0" y="73928"/>
                  </a:lnTo>
                  <a:close/>
                </a:path>
              </a:pathLst>
            </a:custGeom>
            <a:solidFill>
              <a:srgbClr val="FFE435"/>
            </a:solidFill>
            <a:ln cap="sq">
              <a:noFill/>
              <a:prstDash val="solid"/>
              <a:miter/>
            </a:ln>
          </p:spPr>
          <p:txBody>
            <a:bodyPr/>
            <a:lstStyle/>
            <a:p>
              <a:endParaRPr lang="en-GB"/>
            </a:p>
          </p:txBody>
        </p:sp>
        <p:sp>
          <p:nvSpPr>
            <p:cNvPr id="5" name="TextBox 5"/>
            <p:cNvSpPr txBox="1"/>
            <p:nvPr/>
          </p:nvSpPr>
          <p:spPr>
            <a:xfrm>
              <a:off x="0" y="-38100"/>
              <a:ext cx="5027437" cy="112028"/>
            </a:xfrm>
            <a:prstGeom prst="rect">
              <a:avLst/>
            </a:prstGeom>
          </p:spPr>
          <p:txBody>
            <a:bodyPr lIns="50800" tIns="50800" rIns="50800" bIns="50800" rtlCol="0" anchor="ctr"/>
            <a:lstStyle/>
            <a:p>
              <a:pPr marL="0" lvl="0" indent="0" algn="ctr">
                <a:lnSpc>
                  <a:spcPts val="2800"/>
                </a:lnSpc>
                <a:spcBef>
                  <a:spcPct val="0"/>
                </a:spcBef>
              </a:pPr>
              <a:endParaRPr/>
            </a:p>
          </p:txBody>
        </p:sp>
      </p:grpSp>
      <p:grpSp>
        <p:nvGrpSpPr>
          <p:cNvPr id="6" name="Group 6"/>
          <p:cNvGrpSpPr/>
          <p:nvPr/>
        </p:nvGrpSpPr>
        <p:grpSpPr>
          <a:xfrm>
            <a:off x="5540425" y="3931986"/>
            <a:ext cx="6845803" cy="387528"/>
            <a:chOff x="0" y="0"/>
            <a:chExt cx="3432550" cy="194310"/>
          </a:xfrm>
        </p:grpSpPr>
        <p:sp>
          <p:nvSpPr>
            <p:cNvPr id="7" name="Freeform 7"/>
            <p:cNvSpPr/>
            <p:nvPr/>
          </p:nvSpPr>
          <p:spPr>
            <a:xfrm>
              <a:off x="61408" y="41910"/>
              <a:ext cx="3311309" cy="116840"/>
            </a:xfrm>
            <a:custGeom>
              <a:avLst/>
              <a:gdLst/>
              <a:ahLst/>
              <a:cxnLst/>
              <a:rect l="l" t="t" r="r" b="b"/>
              <a:pathLst>
                <a:path w="3311309" h="116840">
                  <a:moveTo>
                    <a:pt x="40939" y="31750"/>
                  </a:moveTo>
                  <a:cubicBezTo>
                    <a:pt x="1905223" y="34290"/>
                    <a:pt x="2051657" y="19050"/>
                    <a:pt x="2262649" y="13970"/>
                  </a:cubicBezTo>
                  <a:cubicBezTo>
                    <a:pt x="2489386" y="8890"/>
                    <a:pt x="2779106" y="5080"/>
                    <a:pt x="2966479" y="8890"/>
                  </a:cubicBezTo>
                  <a:cubicBezTo>
                    <a:pt x="3092444" y="11430"/>
                    <a:pt x="3235730" y="0"/>
                    <a:pt x="3281392" y="25400"/>
                  </a:cubicBezTo>
                  <a:cubicBezTo>
                    <a:pt x="3301861" y="36830"/>
                    <a:pt x="3309734" y="57150"/>
                    <a:pt x="3308159" y="69850"/>
                  </a:cubicBezTo>
                  <a:cubicBezTo>
                    <a:pt x="3306585" y="81280"/>
                    <a:pt x="3290839" y="95250"/>
                    <a:pt x="3276668" y="99060"/>
                  </a:cubicBezTo>
                  <a:cubicBezTo>
                    <a:pt x="3260922" y="102870"/>
                    <a:pt x="3229431" y="96520"/>
                    <a:pt x="3218409" y="86360"/>
                  </a:cubicBezTo>
                  <a:cubicBezTo>
                    <a:pt x="3208962" y="77470"/>
                    <a:pt x="3204238" y="58420"/>
                    <a:pt x="3210536" y="48260"/>
                  </a:cubicBezTo>
                  <a:cubicBezTo>
                    <a:pt x="3216835" y="36830"/>
                    <a:pt x="3245177" y="21590"/>
                    <a:pt x="3260922" y="21590"/>
                  </a:cubicBezTo>
                  <a:cubicBezTo>
                    <a:pt x="3275093" y="21590"/>
                    <a:pt x="3293988" y="31750"/>
                    <a:pt x="3301861" y="40640"/>
                  </a:cubicBezTo>
                  <a:cubicBezTo>
                    <a:pt x="3308159" y="48260"/>
                    <a:pt x="3311309" y="57150"/>
                    <a:pt x="3308159" y="66040"/>
                  </a:cubicBezTo>
                  <a:cubicBezTo>
                    <a:pt x="3303436" y="77470"/>
                    <a:pt x="3290839" y="95250"/>
                    <a:pt x="3267221" y="101600"/>
                  </a:cubicBezTo>
                  <a:cubicBezTo>
                    <a:pt x="3215260" y="116840"/>
                    <a:pt x="3071975" y="78740"/>
                    <a:pt x="2963330" y="72390"/>
                  </a:cubicBezTo>
                  <a:cubicBezTo>
                    <a:pt x="2838939" y="64770"/>
                    <a:pt x="2752338" y="64770"/>
                    <a:pt x="2561816" y="64770"/>
                  </a:cubicBezTo>
                  <a:cubicBezTo>
                    <a:pt x="2100469" y="63500"/>
                    <a:pt x="510159" y="100330"/>
                    <a:pt x="182649" y="96520"/>
                  </a:cubicBezTo>
                  <a:cubicBezTo>
                    <a:pt x="97623" y="95250"/>
                    <a:pt x="48812" y="104140"/>
                    <a:pt x="22044" y="90170"/>
                  </a:cubicBezTo>
                  <a:cubicBezTo>
                    <a:pt x="7873" y="82550"/>
                    <a:pt x="0" y="67310"/>
                    <a:pt x="1575" y="58420"/>
                  </a:cubicBezTo>
                  <a:cubicBezTo>
                    <a:pt x="4724" y="48260"/>
                    <a:pt x="40939" y="31750"/>
                    <a:pt x="40939" y="31750"/>
                  </a:cubicBezTo>
                </a:path>
              </a:pathLst>
            </a:custGeom>
            <a:solidFill>
              <a:srgbClr val="000000"/>
            </a:solidFill>
            <a:ln cap="sq">
              <a:noFill/>
              <a:prstDash val="solid"/>
              <a:miter/>
            </a:ln>
          </p:spPr>
          <p:txBody>
            <a:bodyPr/>
            <a:lstStyle/>
            <a:p>
              <a:endParaRPr lang="en-GB"/>
            </a:p>
          </p:txBody>
        </p:sp>
      </p:grpSp>
      <p:sp>
        <p:nvSpPr>
          <p:cNvPr id="8" name="Freeform 8"/>
          <p:cNvSpPr/>
          <p:nvPr/>
        </p:nvSpPr>
        <p:spPr>
          <a:xfrm>
            <a:off x="8084653" y="7998559"/>
            <a:ext cx="2118695" cy="1259741"/>
          </a:xfrm>
          <a:custGeom>
            <a:avLst/>
            <a:gdLst/>
            <a:ahLst/>
            <a:cxnLst/>
            <a:rect l="l" t="t" r="r" b="b"/>
            <a:pathLst>
              <a:path w="2118695" h="1259741">
                <a:moveTo>
                  <a:pt x="0" y="0"/>
                </a:moveTo>
                <a:lnTo>
                  <a:pt x="2118694" y="0"/>
                </a:lnTo>
                <a:lnTo>
                  <a:pt x="2118694" y="1259741"/>
                </a:lnTo>
                <a:lnTo>
                  <a:pt x="0" y="1259741"/>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2422860" y="4713072"/>
            <a:ext cx="13442280" cy="2447288"/>
          </a:xfrm>
          <a:prstGeom prst="rect">
            <a:avLst/>
          </a:prstGeom>
        </p:spPr>
        <p:txBody>
          <a:bodyPr lIns="0" tIns="0" rIns="0" bIns="0" rtlCol="0" anchor="t">
            <a:spAutoFit/>
          </a:bodyPr>
          <a:lstStyle/>
          <a:p>
            <a:pPr algn="ctr" rtl="1">
              <a:lnSpc>
                <a:spcPts val="4760"/>
              </a:lnSpc>
            </a:pPr>
            <a:r>
              <a:rPr lang="ar-SA" sz="3400" dirty="0">
                <a:solidFill>
                  <a:srgbClr val="FFFFFF"/>
                </a:solidFill>
                <a:cs typeface="Calibri (MS) Bold"/>
              </a:rPr>
              <a:t>اَللّٰهُمَّ اقْسِمْ لَنَا مِنْ خَشْيَتِكَ مَا يَحُوْلُ بَيْنَنَا وَبَيْنَ مَعَاصِيْكَ ، وَمِنْ طَاعَتِكَ مَا تُبَلِّغُنَا بِهِ جَنَّتَكَ ، وَمِنَ الْيَقِيْنِ مَا تُهَوِّنُ عَلَيْنَا مُصِيْبَاتِ الدُّنْيَا ، وَمَتِّعْنَا بِأَسْمَاعِنَا ، وَأَبْصَارِنَا ، وَقُوَّتِنَا مَا أَحْيَيْتَنَا ، وَاجْعَلْهُ الْوَارِثَ مِنَّا ، وَاجْعَلْ ثَأْرَنَا عَلَىٰ مَنْ ظَلَمَنَا ، وَانْصُرْنَا عَلَىٰ مَنْ عَادَانَا ، وَلَا تَجْعَلْ مُصِيْبَتَنَا فِيْ دِيْنِنَا ، وَلَا تَجْعَلِ الدُّنْيَا أَكْبَرَ هَمِّنَا ، وَلَا مَبْلَغَ عِلْمِنَا ، وَلَا تُسَلِّطْ عَلَيْنَا مَنْ لَّا يَرْحَمُنَا</a:t>
            </a:r>
          </a:p>
        </p:txBody>
      </p:sp>
      <p:pic>
        <p:nvPicPr>
          <p:cNvPr id="10" name="456.mp3">
            <a:hlinkClick r:id="" action="ppaction://media"/>
            <a:extLst>
              <a:ext uri="{FF2B5EF4-FFF2-40B4-BE49-F238E27FC236}">
                <a16:creationId xmlns:a16="http://schemas.microsoft.com/office/drawing/2014/main" id="{FB026CB9-0512-C7B3-4D80-1B77AB6107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1320" y="7322324"/>
            <a:ext cx="425358" cy="4253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649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7A3D"/>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3"/>
            <a:srcRect l="20333" r="20333"/>
            <a:stretch>
              <a:fillRect/>
            </a:stretch>
          </p:blipFill>
          <p:spPr>
            <a:xfrm>
              <a:off x="0" y="0"/>
              <a:ext cx="12192000" cy="13716000"/>
            </a:xfrm>
            <a:prstGeom prst="rect">
              <a:avLst/>
            </a:prstGeom>
          </p:spPr>
        </p:pic>
      </p:grpSp>
      <p:grpSp>
        <p:nvGrpSpPr>
          <p:cNvPr id="4" name="Group 4"/>
          <p:cNvGrpSpPr/>
          <p:nvPr/>
        </p:nvGrpSpPr>
        <p:grpSpPr>
          <a:xfrm>
            <a:off x="-400275" y="10098995"/>
            <a:ext cx="19088550" cy="280696"/>
            <a:chOff x="0" y="0"/>
            <a:chExt cx="5027437" cy="73928"/>
          </a:xfrm>
        </p:grpSpPr>
        <p:sp>
          <p:nvSpPr>
            <p:cNvPr id="5" name="Freeform 5"/>
            <p:cNvSpPr/>
            <p:nvPr/>
          </p:nvSpPr>
          <p:spPr>
            <a:xfrm>
              <a:off x="0" y="0"/>
              <a:ext cx="5027437" cy="73928"/>
            </a:xfrm>
            <a:custGeom>
              <a:avLst/>
              <a:gdLst/>
              <a:ahLst/>
              <a:cxnLst/>
              <a:rect l="l" t="t" r="r" b="b"/>
              <a:pathLst>
                <a:path w="5027437" h="73928">
                  <a:moveTo>
                    <a:pt x="0" y="0"/>
                  </a:moveTo>
                  <a:lnTo>
                    <a:pt x="5027437" y="0"/>
                  </a:lnTo>
                  <a:lnTo>
                    <a:pt x="5027437" y="73928"/>
                  </a:lnTo>
                  <a:lnTo>
                    <a:pt x="0" y="73928"/>
                  </a:lnTo>
                  <a:close/>
                </a:path>
              </a:pathLst>
            </a:custGeom>
            <a:solidFill>
              <a:srgbClr val="FFE435"/>
            </a:solidFill>
          </p:spPr>
          <p:txBody>
            <a:bodyPr/>
            <a:lstStyle/>
            <a:p>
              <a:endParaRPr lang="en-GB"/>
            </a:p>
          </p:txBody>
        </p:sp>
        <p:sp>
          <p:nvSpPr>
            <p:cNvPr id="6" name="TextBox 6"/>
            <p:cNvSpPr txBox="1"/>
            <p:nvPr/>
          </p:nvSpPr>
          <p:spPr>
            <a:xfrm>
              <a:off x="0" y="-38100"/>
              <a:ext cx="5027437" cy="112028"/>
            </a:xfrm>
            <a:prstGeom prst="rect">
              <a:avLst/>
            </a:prstGeom>
          </p:spPr>
          <p:txBody>
            <a:bodyPr lIns="50800" tIns="50800" rIns="50800" bIns="50800" rtlCol="0" anchor="ctr"/>
            <a:lstStyle/>
            <a:p>
              <a:pPr algn="ctr">
                <a:lnSpc>
                  <a:spcPts val="2800"/>
                </a:lnSpc>
              </a:pPr>
              <a:endParaRPr/>
            </a:p>
          </p:txBody>
        </p:sp>
      </p:grpSp>
      <p:sp>
        <p:nvSpPr>
          <p:cNvPr id="7" name="TextBox 7"/>
          <p:cNvSpPr txBox="1"/>
          <p:nvPr/>
        </p:nvSpPr>
        <p:spPr>
          <a:xfrm>
            <a:off x="1055722" y="2393639"/>
            <a:ext cx="7032555" cy="993775"/>
          </a:xfrm>
          <a:prstGeom prst="rect">
            <a:avLst/>
          </a:prstGeom>
        </p:spPr>
        <p:txBody>
          <a:bodyPr lIns="0" tIns="0" rIns="0" bIns="0" rtlCol="0" anchor="t">
            <a:spAutoFit/>
          </a:bodyPr>
          <a:lstStyle/>
          <a:p>
            <a:pPr>
              <a:lnSpc>
                <a:spcPts val="7699"/>
              </a:lnSpc>
            </a:pPr>
            <a:r>
              <a:rPr lang="en-US" sz="6999">
                <a:solidFill>
                  <a:srgbClr val="FFFFFF"/>
                </a:solidFill>
                <a:latin typeface="Georgia Pro Bold"/>
              </a:rPr>
              <a:t>Quranic</a:t>
            </a:r>
          </a:p>
        </p:txBody>
      </p:sp>
      <p:sp>
        <p:nvSpPr>
          <p:cNvPr id="8" name="TextBox 8"/>
          <p:cNvSpPr txBox="1"/>
          <p:nvPr/>
        </p:nvSpPr>
        <p:spPr>
          <a:xfrm>
            <a:off x="1055722" y="3130239"/>
            <a:ext cx="4449032" cy="1485900"/>
          </a:xfrm>
          <a:prstGeom prst="rect">
            <a:avLst/>
          </a:prstGeom>
        </p:spPr>
        <p:txBody>
          <a:bodyPr lIns="0" tIns="0" rIns="0" bIns="0" rtlCol="0" anchor="t">
            <a:spAutoFit/>
          </a:bodyPr>
          <a:lstStyle/>
          <a:p>
            <a:pPr>
              <a:lnSpc>
                <a:spcPts val="11759"/>
              </a:lnSpc>
            </a:pPr>
            <a:r>
              <a:rPr lang="en-US" sz="9799">
                <a:solidFill>
                  <a:srgbClr val="FFFFFF"/>
                </a:solidFill>
                <a:latin typeface="Linotype Feltpen Medium"/>
              </a:rPr>
              <a:t>lens</a:t>
            </a:r>
          </a:p>
        </p:txBody>
      </p:sp>
      <p:sp>
        <p:nvSpPr>
          <p:cNvPr id="9" name="TextBox 9"/>
          <p:cNvSpPr txBox="1"/>
          <p:nvPr/>
        </p:nvSpPr>
        <p:spPr>
          <a:xfrm>
            <a:off x="1028700" y="5076825"/>
            <a:ext cx="7059578" cy="4115435"/>
          </a:xfrm>
          <a:prstGeom prst="rect">
            <a:avLst/>
          </a:prstGeom>
        </p:spPr>
        <p:txBody>
          <a:bodyPr lIns="0" tIns="0" rIns="0" bIns="0" rtlCol="0" anchor="t">
            <a:spAutoFit/>
          </a:bodyPr>
          <a:lstStyle/>
          <a:p>
            <a:pPr>
              <a:lnSpc>
                <a:spcPts val="3640"/>
              </a:lnSpc>
            </a:pPr>
            <a:r>
              <a:rPr lang="en-US" sz="2600" dirty="0">
                <a:solidFill>
                  <a:srgbClr val="FFFFFF"/>
                </a:solidFill>
                <a:latin typeface="Georgia Pro"/>
              </a:rPr>
              <a:t>The Qur’an always has the answers. The Qur’an is constant, perfect and timeless. </a:t>
            </a:r>
          </a:p>
          <a:p>
            <a:pPr>
              <a:lnSpc>
                <a:spcPts val="3640"/>
              </a:lnSpc>
            </a:pPr>
            <a:endParaRPr lang="en-US" sz="2600" dirty="0">
              <a:solidFill>
                <a:srgbClr val="FFFFFF"/>
              </a:solidFill>
              <a:latin typeface="Georgia Pro"/>
            </a:endParaRPr>
          </a:p>
          <a:p>
            <a:pPr>
              <a:lnSpc>
                <a:spcPts val="3640"/>
              </a:lnSpc>
            </a:pPr>
            <a:r>
              <a:rPr lang="en-US" sz="2600" dirty="0">
                <a:solidFill>
                  <a:srgbClr val="FFFFFF"/>
                </a:solidFill>
                <a:latin typeface="Georgia Pro"/>
                <a:ea typeface="Georgia Pro"/>
              </a:rPr>
              <a:t>The purpose of the Qur’an is guidance. Just as it guided and strengthened the Prophet </a:t>
            </a:r>
            <a:r>
              <a:rPr lang="en-US" sz="2600" dirty="0" err="1">
                <a:solidFill>
                  <a:srgbClr val="FFFFFF"/>
                </a:solidFill>
                <a:latin typeface="Georgia Pro"/>
                <a:ea typeface="Georgia Pro"/>
              </a:rPr>
              <a:t>ﷺ</a:t>
            </a:r>
            <a:r>
              <a:rPr lang="en-US" sz="2600" dirty="0">
                <a:solidFill>
                  <a:srgbClr val="FFFFFF"/>
                </a:solidFill>
                <a:latin typeface="Georgia Pro"/>
                <a:ea typeface="Georgia Pro"/>
              </a:rPr>
              <a:t> and the Companions through difficult times, we too should make it our guide and anchor.</a:t>
            </a:r>
            <a:r>
              <a:rPr lang="en-US" sz="2600" dirty="0">
                <a:solidFill>
                  <a:srgbClr val="FFFFFF"/>
                </a:solidFill>
                <a:latin typeface="Georgia Pro"/>
              </a:rPr>
              <a:t> </a:t>
            </a:r>
          </a:p>
          <a:p>
            <a:pPr>
              <a:lnSpc>
                <a:spcPts val="3640"/>
              </a:lnSpc>
            </a:pPr>
            <a:endParaRPr lang="en-US" sz="2600" dirty="0">
              <a:solidFill>
                <a:srgbClr val="FFFFFF"/>
              </a:solidFill>
              <a:latin typeface="Georgia Pro"/>
            </a:endParaRPr>
          </a:p>
          <a:p>
            <a:pPr marL="0" lvl="0" indent="0" algn="l">
              <a:lnSpc>
                <a:spcPts val="3640"/>
              </a:lnSpc>
              <a:spcBef>
                <a:spcPct val="0"/>
              </a:spcBef>
            </a:pPr>
            <a:r>
              <a:rPr lang="en-US" sz="2600" dirty="0">
                <a:solidFill>
                  <a:srgbClr val="FFFFFF"/>
                </a:solidFill>
                <a:latin typeface="Georgia Pro"/>
              </a:rPr>
              <a:t>Let us develop a Qur’anic lens.</a:t>
            </a:r>
          </a:p>
        </p:txBody>
      </p:sp>
      <p:grpSp>
        <p:nvGrpSpPr>
          <p:cNvPr id="10" name="Group 10"/>
          <p:cNvGrpSpPr/>
          <p:nvPr/>
        </p:nvGrpSpPr>
        <p:grpSpPr>
          <a:xfrm>
            <a:off x="1028700" y="4354201"/>
            <a:ext cx="2127394" cy="214312"/>
            <a:chOff x="0" y="0"/>
            <a:chExt cx="1928837" cy="194310"/>
          </a:xfrm>
        </p:grpSpPr>
        <p:sp>
          <p:nvSpPr>
            <p:cNvPr id="11" name="Freeform 11"/>
            <p:cNvSpPr/>
            <p:nvPr/>
          </p:nvSpPr>
          <p:spPr>
            <a:xfrm>
              <a:off x="34507" y="41910"/>
              <a:ext cx="1860708" cy="116840"/>
            </a:xfrm>
            <a:custGeom>
              <a:avLst/>
              <a:gdLst/>
              <a:ahLst/>
              <a:cxnLst/>
              <a:rect l="l" t="t" r="r" b="b"/>
              <a:pathLst>
                <a:path w="1860708" h="116840">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000000"/>
            </a:solidFill>
            <a:ln cap="sq">
              <a:noFill/>
              <a:prstDash val="solid"/>
              <a:miter/>
            </a:ln>
          </p:spPr>
          <p:txBody>
            <a:bodyP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69635" y="2771775"/>
            <a:ext cx="9348731" cy="4733925"/>
          </a:xfrm>
          <a:prstGeom prst="rect">
            <a:avLst/>
          </a:prstGeom>
        </p:spPr>
        <p:txBody>
          <a:bodyPr lIns="0" tIns="0" rIns="0" bIns="0" rtlCol="0" anchor="t">
            <a:spAutoFit/>
          </a:bodyPr>
          <a:lstStyle/>
          <a:p>
            <a:pPr>
              <a:lnSpc>
                <a:spcPts val="9360"/>
              </a:lnSpc>
            </a:pPr>
            <a:r>
              <a:rPr lang="en-US" sz="7800">
                <a:solidFill>
                  <a:srgbClr val="000000"/>
                </a:solidFill>
                <a:latin typeface="Georgia Pro Bold"/>
              </a:rPr>
              <a:t>Part I: “Why is Allah </a:t>
            </a:r>
          </a:p>
          <a:p>
            <a:pPr marL="0" lvl="0" indent="0">
              <a:lnSpc>
                <a:spcPts val="9360"/>
              </a:lnSpc>
              <a:spcBef>
                <a:spcPct val="0"/>
              </a:spcBef>
            </a:pPr>
            <a:r>
              <a:rPr lang="en-US" sz="7800">
                <a:solidFill>
                  <a:srgbClr val="000000"/>
                </a:solidFill>
                <a:latin typeface="Georgia Pro Bold"/>
              </a:rPr>
              <a:t>this to happen to the Palestinians?”</a:t>
            </a:r>
          </a:p>
        </p:txBody>
      </p:sp>
      <p:sp>
        <p:nvSpPr>
          <p:cNvPr id="3" name="TextBox 3"/>
          <p:cNvSpPr txBox="1"/>
          <p:nvPr/>
        </p:nvSpPr>
        <p:spPr>
          <a:xfrm>
            <a:off x="7368200" y="3724275"/>
            <a:ext cx="5219688"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37A3D"/>
                </a:solidFill>
                <a:latin typeface="Linotype Feltpen Medium"/>
              </a:rPr>
              <a:t>allowing</a:t>
            </a:r>
          </a:p>
        </p:txBody>
      </p:sp>
      <p:grpSp>
        <p:nvGrpSpPr>
          <p:cNvPr id="4" name="Group 4"/>
          <p:cNvGrpSpPr/>
          <p:nvPr/>
        </p:nvGrpSpPr>
        <p:grpSpPr>
          <a:xfrm>
            <a:off x="7339625" y="4922472"/>
            <a:ext cx="3704000" cy="259128"/>
            <a:chOff x="0" y="0"/>
            <a:chExt cx="2369733" cy="165784"/>
          </a:xfrm>
        </p:grpSpPr>
        <p:sp>
          <p:nvSpPr>
            <p:cNvPr id="5" name="Freeform 5"/>
            <p:cNvSpPr/>
            <p:nvPr/>
          </p:nvSpPr>
          <p:spPr>
            <a:xfrm>
              <a:off x="42394" y="35757"/>
              <a:ext cx="2286031" cy="99687"/>
            </a:xfrm>
            <a:custGeom>
              <a:avLst/>
              <a:gdLst/>
              <a:ahLst/>
              <a:cxnLst/>
              <a:rect l="l" t="t" r="r" b="b"/>
              <a:pathLst>
                <a:path w="2286031" h="99687">
                  <a:moveTo>
                    <a:pt x="28263" y="27089"/>
                  </a:moveTo>
                  <a:cubicBezTo>
                    <a:pt x="1315311" y="29256"/>
                    <a:pt x="1416405" y="16254"/>
                    <a:pt x="1562067" y="11920"/>
                  </a:cubicBezTo>
                  <a:cubicBezTo>
                    <a:pt x="1718600" y="7585"/>
                    <a:pt x="1918614" y="4335"/>
                    <a:pt x="2047971" y="7585"/>
                  </a:cubicBezTo>
                  <a:cubicBezTo>
                    <a:pt x="2134934" y="9752"/>
                    <a:pt x="2233854" y="0"/>
                    <a:pt x="2265378" y="21672"/>
                  </a:cubicBezTo>
                  <a:cubicBezTo>
                    <a:pt x="2279509" y="31424"/>
                    <a:pt x="2284944" y="48760"/>
                    <a:pt x="2283857" y="59596"/>
                  </a:cubicBezTo>
                  <a:cubicBezTo>
                    <a:pt x="2282770" y="69348"/>
                    <a:pt x="2271900" y="81267"/>
                    <a:pt x="2262116" y="84518"/>
                  </a:cubicBezTo>
                  <a:cubicBezTo>
                    <a:pt x="2251246" y="87769"/>
                    <a:pt x="2229506" y="82351"/>
                    <a:pt x="2221896" y="73682"/>
                  </a:cubicBezTo>
                  <a:cubicBezTo>
                    <a:pt x="2215374" y="66097"/>
                    <a:pt x="2212113" y="49844"/>
                    <a:pt x="2216461" y="41176"/>
                  </a:cubicBezTo>
                  <a:cubicBezTo>
                    <a:pt x="2220810" y="31424"/>
                    <a:pt x="2240376" y="18421"/>
                    <a:pt x="2251246" y="18421"/>
                  </a:cubicBezTo>
                  <a:cubicBezTo>
                    <a:pt x="2261030" y="18421"/>
                    <a:pt x="2274074" y="27089"/>
                    <a:pt x="2279509" y="34674"/>
                  </a:cubicBezTo>
                  <a:cubicBezTo>
                    <a:pt x="2283857" y="41176"/>
                    <a:pt x="2286032" y="48760"/>
                    <a:pt x="2283857" y="56345"/>
                  </a:cubicBezTo>
                  <a:cubicBezTo>
                    <a:pt x="2280596" y="66097"/>
                    <a:pt x="2271900" y="81267"/>
                    <a:pt x="2255594" y="86685"/>
                  </a:cubicBezTo>
                  <a:cubicBezTo>
                    <a:pt x="2219722" y="99688"/>
                    <a:pt x="2120802" y="67181"/>
                    <a:pt x="2045797" y="61763"/>
                  </a:cubicBezTo>
                  <a:cubicBezTo>
                    <a:pt x="1959921" y="55262"/>
                    <a:pt x="1900135" y="55262"/>
                    <a:pt x="1768604" y="55262"/>
                  </a:cubicBezTo>
                  <a:cubicBezTo>
                    <a:pt x="1450103" y="54178"/>
                    <a:pt x="352199" y="85601"/>
                    <a:pt x="126096" y="82351"/>
                  </a:cubicBezTo>
                  <a:cubicBezTo>
                    <a:pt x="67396" y="81267"/>
                    <a:pt x="33698" y="88852"/>
                    <a:pt x="15219" y="76933"/>
                  </a:cubicBezTo>
                  <a:cubicBezTo>
                    <a:pt x="5435" y="70432"/>
                    <a:pt x="0" y="57429"/>
                    <a:pt x="1087" y="49844"/>
                  </a:cubicBezTo>
                  <a:cubicBezTo>
                    <a:pt x="3261" y="41176"/>
                    <a:pt x="28263" y="27089"/>
                    <a:pt x="28263" y="27089"/>
                  </a:cubicBezTo>
                </a:path>
              </a:pathLst>
            </a:custGeom>
            <a:solidFill>
              <a:srgbClr val="000000"/>
            </a:solidFill>
            <a:ln cap="sq">
              <a:noFill/>
              <a:prstDash val="solid"/>
              <a:miter/>
            </a:ln>
          </p:spPr>
          <p:txBody>
            <a:bodyPr/>
            <a:lstStyle/>
            <a:p>
              <a:endParaRPr lang="en-GB"/>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76202" y="0"/>
            <a:ext cx="6767798" cy="6472429"/>
            <a:chOff x="0" y="0"/>
            <a:chExt cx="9023731" cy="8629905"/>
          </a:xfrm>
        </p:grpSpPr>
        <p:pic>
          <p:nvPicPr>
            <p:cNvPr id="3" name="Picture 3"/>
            <p:cNvPicPr>
              <a:picLocks noChangeAspect="1"/>
            </p:cNvPicPr>
            <p:nvPr/>
          </p:nvPicPr>
          <p:blipFill>
            <a:blip r:embed="rId3"/>
            <a:srcRect l="15297" r="15297"/>
            <a:stretch>
              <a:fillRect/>
            </a:stretch>
          </p:blipFill>
          <p:spPr>
            <a:xfrm>
              <a:off x="0" y="0"/>
              <a:ext cx="9023731" cy="8629905"/>
            </a:xfrm>
            <a:prstGeom prst="rect">
              <a:avLst/>
            </a:prstGeom>
          </p:spPr>
        </p:pic>
      </p:grpSp>
      <p:grpSp>
        <p:nvGrpSpPr>
          <p:cNvPr id="4" name="Group 4"/>
          <p:cNvGrpSpPr/>
          <p:nvPr/>
        </p:nvGrpSpPr>
        <p:grpSpPr>
          <a:xfrm>
            <a:off x="4896094" y="6301188"/>
            <a:ext cx="4257431" cy="3985812"/>
            <a:chOff x="0" y="0"/>
            <a:chExt cx="2131619" cy="1995624"/>
          </a:xfrm>
        </p:grpSpPr>
        <p:sp>
          <p:nvSpPr>
            <p:cNvPr id="5" name="Freeform 5"/>
            <p:cNvSpPr/>
            <p:nvPr/>
          </p:nvSpPr>
          <p:spPr>
            <a:xfrm>
              <a:off x="0" y="0"/>
              <a:ext cx="2131619" cy="1995624"/>
            </a:xfrm>
            <a:custGeom>
              <a:avLst/>
              <a:gdLst/>
              <a:ahLst/>
              <a:cxnLst/>
              <a:rect l="l" t="t" r="r" b="b"/>
              <a:pathLst>
                <a:path w="2131619" h="1995624">
                  <a:moveTo>
                    <a:pt x="0" y="0"/>
                  </a:moveTo>
                  <a:lnTo>
                    <a:pt x="2131619" y="0"/>
                  </a:lnTo>
                  <a:lnTo>
                    <a:pt x="2131619" y="1995624"/>
                  </a:lnTo>
                  <a:lnTo>
                    <a:pt x="0" y="1995624"/>
                  </a:lnTo>
                  <a:close/>
                </a:path>
              </a:pathLst>
            </a:custGeom>
            <a:solidFill>
              <a:srgbClr val="CE1127"/>
            </a:solidFill>
          </p:spPr>
          <p:txBody>
            <a:bodyPr/>
            <a:lstStyle/>
            <a:p>
              <a:endParaRPr lang="en-GB"/>
            </a:p>
          </p:txBody>
        </p:sp>
        <p:sp>
          <p:nvSpPr>
            <p:cNvPr id="6" name="TextBox 6"/>
            <p:cNvSpPr txBox="1"/>
            <p:nvPr/>
          </p:nvSpPr>
          <p:spPr>
            <a:xfrm>
              <a:off x="0" y="-38100"/>
              <a:ext cx="2131619" cy="2033724"/>
            </a:xfrm>
            <a:prstGeom prst="rect">
              <a:avLst/>
            </a:prstGeom>
          </p:spPr>
          <p:txBody>
            <a:bodyPr lIns="50800" tIns="50800" rIns="50800" bIns="50800" rtlCol="0" anchor="ctr"/>
            <a:lstStyle/>
            <a:p>
              <a:pPr algn="ctr">
                <a:lnSpc>
                  <a:spcPts val="2800"/>
                </a:lnSpc>
              </a:pPr>
              <a:endParaRPr/>
            </a:p>
          </p:txBody>
        </p:sp>
      </p:grpSp>
      <p:sp>
        <p:nvSpPr>
          <p:cNvPr id="7" name="Freeform 7"/>
          <p:cNvSpPr/>
          <p:nvPr/>
        </p:nvSpPr>
        <p:spPr>
          <a:xfrm>
            <a:off x="0" y="6301188"/>
            <a:ext cx="5086350" cy="3985812"/>
          </a:xfrm>
          <a:custGeom>
            <a:avLst/>
            <a:gdLst/>
            <a:ahLst/>
            <a:cxnLst/>
            <a:rect l="l" t="t" r="r" b="b"/>
            <a:pathLst>
              <a:path w="5086350" h="3985812">
                <a:moveTo>
                  <a:pt x="0" y="0"/>
                </a:moveTo>
                <a:lnTo>
                  <a:pt x="5086350" y="0"/>
                </a:lnTo>
                <a:lnTo>
                  <a:pt x="5086350" y="3985812"/>
                </a:lnTo>
                <a:lnTo>
                  <a:pt x="0" y="3985812"/>
                </a:lnTo>
                <a:lnTo>
                  <a:pt x="0" y="0"/>
                </a:lnTo>
                <a:close/>
              </a:path>
            </a:pathLst>
          </a:custGeom>
          <a:blipFill>
            <a:blip r:embed="rId4"/>
            <a:stretch>
              <a:fillRect l="-8808" r="-8808"/>
            </a:stretch>
          </a:blipFill>
        </p:spPr>
        <p:txBody>
          <a:bodyPr/>
          <a:lstStyle/>
          <a:p>
            <a:endParaRPr lang="en-GB"/>
          </a:p>
        </p:txBody>
      </p:sp>
      <p:grpSp>
        <p:nvGrpSpPr>
          <p:cNvPr id="8" name="Group 8"/>
          <p:cNvGrpSpPr/>
          <p:nvPr/>
        </p:nvGrpSpPr>
        <p:grpSpPr>
          <a:xfrm>
            <a:off x="-19647" y="-207776"/>
            <a:ext cx="2400897" cy="6680204"/>
            <a:chOff x="0" y="0"/>
            <a:chExt cx="632335" cy="1759395"/>
          </a:xfrm>
        </p:grpSpPr>
        <p:sp>
          <p:nvSpPr>
            <p:cNvPr id="9" name="Freeform 9"/>
            <p:cNvSpPr/>
            <p:nvPr/>
          </p:nvSpPr>
          <p:spPr>
            <a:xfrm>
              <a:off x="0" y="0"/>
              <a:ext cx="632335" cy="1759395"/>
            </a:xfrm>
            <a:custGeom>
              <a:avLst/>
              <a:gdLst/>
              <a:ahLst/>
              <a:cxnLst/>
              <a:rect l="l" t="t" r="r" b="b"/>
              <a:pathLst>
                <a:path w="632335" h="1759395">
                  <a:moveTo>
                    <a:pt x="0" y="0"/>
                  </a:moveTo>
                  <a:lnTo>
                    <a:pt x="632335" y="0"/>
                  </a:lnTo>
                  <a:lnTo>
                    <a:pt x="632335" y="1759395"/>
                  </a:lnTo>
                  <a:lnTo>
                    <a:pt x="0" y="1759395"/>
                  </a:lnTo>
                  <a:close/>
                </a:path>
              </a:pathLst>
            </a:custGeom>
            <a:solidFill>
              <a:srgbClr val="000000"/>
            </a:solidFill>
          </p:spPr>
          <p:txBody>
            <a:bodyPr/>
            <a:lstStyle/>
            <a:p>
              <a:endParaRPr lang="en-GB"/>
            </a:p>
          </p:txBody>
        </p:sp>
        <p:sp>
          <p:nvSpPr>
            <p:cNvPr id="10" name="TextBox 10"/>
            <p:cNvSpPr txBox="1"/>
            <p:nvPr/>
          </p:nvSpPr>
          <p:spPr>
            <a:xfrm>
              <a:off x="0" y="-38100"/>
              <a:ext cx="632335" cy="1797495"/>
            </a:xfrm>
            <a:prstGeom prst="rect">
              <a:avLst/>
            </a:prstGeom>
          </p:spPr>
          <p:txBody>
            <a:bodyPr lIns="50800" tIns="50800" rIns="50800" bIns="50800" rtlCol="0" anchor="ctr"/>
            <a:lstStyle/>
            <a:p>
              <a:pPr algn="ctr">
                <a:lnSpc>
                  <a:spcPts val="2800"/>
                </a:lnSpc>
              </a:pPr>
              <a:endParaRPr/>
            </a:p>
          </p:txBody>
        </p:sp>
      </p:grpSp>
      <p:sp>
        <p:nvSpPr>
          <p:cNvPr id="11" name="TextBox 11"/>
          <p:cNvSpPr txBox="1"/>
          <p:nvPr/>
        </p:nvSpPr>
        <p:spPr>
          <a:xfrm>
            <a:off x="10226375" y="3326232"/>
            <a:ext cx="7032925" cy="2371725"/>
          </a:xfrm>
          <a:prstGeom prst="rect">
            <a:avLst/>
          </a:prstGeom>
        </p:spPr>
        <p:txBody>
          <a:bodyPr lIns="0" tIns="0" rIns="0" bIns="0" rtlCol="0" anchor="t">
            <a:spAutoFit/>
          </a:bodyPr>
          <a:lstStyle/>
          <a:p>
            <a:pPr marL="0" lvl="0" indent="0" algn="l">
              <a:lnSpc>
                <a:spcPts val="9360"/>
              </a:lnSpc>
              <a:spcBef>
                <a:spcPct val="0"/>
              </a:spcBef>
            </a:pPr>
            <a:r>
              <a:rPr lang="en-US" sz="7800">
                <a:solidFill>
                  <a:srgbClr val="000000"/>
                </a:solidFill>
                <a:latin typeface="Georgia Pro Bold"/>
              </a:rPr>
              <a:t>How would you  </a:t>
            </a:r>
          </a:p>
        </p:txBody>
      </p:sp>
      <p:sp>
        <p:nvSpPr>
          <p:cNvPr id="12" name="TextBox 12"/>
          <p:cNvSpPr txBox="1"/>
          <p:nvPr/>
        </p:nvSpPr>
        <p:spPr>
          <a:xfrm>
            <a:off x="12297555" y="4307087"/>
            <a:ext cx="4809691"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respond?</a:t>
            </a:r>
          </a:p>
        </p:txBody>
      </p:sp>
      <p:grpSp>
        <p:nvGrpSpPr>
          <p:cNvPr id="13" name="Group 13"/>
          <p:cNvGrpSpPr/>
          <p:nvPr/>
        </p:nvGrpSpPr>
        <p:grpSpPr>
          <a:xfrm>
            <a:off x="12098744" y="5672304"/>
            <a:ext cx="4636159" cy="262444"/>
            <a:chOff x="0" y="0"/>
            <a:chExt cx="3432550" cy="194310"/>
          </a:xfrm>
        </p:grpSpPr>
        <p:sp>
          <p:nvSpPr>
            <p:cNvPr id="14" name="Freeform 14"/>
            <p:cNvSpPr/>
            <p:nvPr/>
          </p:nvSpPr>
          <p:spPr>
            <a:xfrm>
              <a:off x="61408" y="41910"/>
              <a:ext cx="3311309" cy="116840"/>
            </a:xfrm>
            <a:custGeom>
              <a:avLst/>
              <a:gdLst/>
              <a:ahLst/>
              <a:cxnLst/>
              <a:rect l="l" t="t" r="r" b="b"/>
              <a:pathLst>
                <a:path w="3311309" h="116840">
                  <a:moveTo>
                    <a:pt x="40939" y="31750"/>
                  </a:moveTo>
                  <a:cubicBezTo>
                    <a:pt x="1905223" y="34290"/>
                    <a:pt x="2051657" y="19050"/>
                    <a:pt x="2262649" y="13970"/>
                  </a:cubicBezTo>
                  <a:cubicBezTo>
                    <a:pt x="2489386" y="8890"/>
                    <a:pt x="2779106" y="5080"/>
                    <a:pt x="2966479" y="8890"/>
                  </a:cubicBezTo>
                  <a:cubicBezTo>
                    <a:pt x="3092444" y="11430"/>
                    <a:pt x="3235730" y="0"/>
                    <a:pt x="3281392" y="25400"/>
                  </a:cubicBezTo>
                  <a:cubicBezTo>
                    <a:pt x="3301861" y="36830"/>
                    <a:pt x="3309734" y="57150"/>
                    <a:pt x="3308159" y="69850"/>
                  </a:cubicBezTo>
                  <a:cubicBezTo>
                    <a:pt x="3306585" y="81280"/>
                    <a:pt x="3290839" y="95250"/>
                    <a:pt x="3276668" y="99060"/>
                  </a:cubicBezTo>
                  <a:cubicBezTo>
                    <a:pt x="3260922" y="102870"/>
                    <a:pt x="3229431" y="96520"/>
                    <a:pt x="3218409" y="86360"/>
                  </a:cubicBezTo>
                  <a:cubicBezTo>
                    <a:pt x="3208962" y="77470"/>
                    <a:pt x="3204238" y="58420"/>
                    <a:pt x="3210536" y="48260"/>
                  </a:cubicBezTo>
                  <a:cubicBezTo>
                    <a:pt x="3216835" y="36830"/>
                    <a:pt x="3245177" y="21590"/>
                    <a:pt x="3260922" y="21590"/>
                  </a:cubicBezTo>
                  <a:cubicBezTo>
                    <a:pt x="3275093" y="21590"/>
                    <a:pt x="3293988" y="31750"/>
                    <a:pt x="3301861" y="40640"/>
                  </a:cubicBezTo>
                  <a:cubicBezTo>
                    <a:pt x="3308159" y="48260"/>
                    <a:pt x="3311309" y="57150"/>
                    <a:pt x="3308159" y="66040"/>
                  </a:cubicBezTo>
                  <a:cubicBezTo>
                    <a:pt x="3303436" y="77470"/>
                    <a:pt x="3290839" y="95250"/>
                    <a:pt x="3267221" y="101600"/>
                  </a:cubicBezTo>
                  <a:cubicBezTo>
                    <a:pt x="3215260" y="116840"/>
                    <a:pt x="3071975" y="78740"/>
                    <a:pt x="2963330" y="72390"/>
                  </a:cubicBezTo>
                  <a:cubicBezTo>
                    <a:pt x="2838939" y="64770"/>
                    <a:pt x="2752338" y="64770"/>
                    <a:pt x="2561816" y="64770"/>
                  </a:cubicBezTo>
                  <a:cubicBezTo>
                    <a:pt x="2100469" y="63500"/>
                    <a:pt x="510159" y="100330"/>
                    <a:pt x="182649" y="96520"/>
                  </a:cubicBezTo>
                  <a:cubicBezTo>
                    <a:pt x="97623" y="95250"/>
                    <a:pt x="48812" y="104140"/>
                    <a:pt x="22044" y="90170"/>
                  </a:cubicBezTo>
                  <a:cubicBezTo>
                    <a:pt x="7873" y="82550"/>
                    <a:pt x="0" y="67310"/>
                    <a:pt x="1575" y="58420"/>
                  </a:cubicBezTo>
                  <a:cubicBezTo>
                    <a:pt x="4724" y="48260"/>
                    <a:pt x="40939" y="31750"/>
                    <a:pt x="40939" y="31750"/>
                  </a:cubicBezTo>
                </a:path>
              </a:pathLst>
            </a:custGeom>
            <a:solidFill>
              <a:srgbClr val="000000"/>
            </a:solidFill>
            <a:ln cap="sq">
              <a:noFill/>
              <a:prstDash val="solid"/>
              <a:miter/>
            </a:ln>
          </p:spPr>
          <p:txBody>
            <a:bodyPr/>
            <a:lstStyle/>
            <a:p>
              <a:endParaRPr lang="en-GB"/>
            </a:p>
          </p:txBody>
        </p:sp>
      </p:grpSp>
      <p:sp>
        <p:nvSpPr>
          <p:cNvPr id="15" name="Freeform 15"/>
          <p:cNvSpPr/>
          <p:nvPr/>
        </p:nvSpPr>
        <p:spPr>
          <a:xfrm>
            <a:off x="10179618" y="7058623"/>
            <a:ext cx="906703" cy="742363"/>
          </a:xfrm>
          <a:custGeom>
            <a:avLst/>
            <a:gdLst/>
            <a:ahLst/>
            <a:cxnLst/>
            <a:rect l="l" t="t" r="r" b="b"/>
            <a:pathLst>
              <a:path w="906703" h="742363">
                <a:moveTo>
                  <a:pt x="0" y="0"/>
                </a:moveTo>
                <a:lnTo>
                  <a:pt x="906703" y="0"/>
                </a:lnTo>
                <a:lnTo>
                  <a:pt x="906703" y="742363"/>
                </a:lnTo>
                <a:lnTo>
                  <a:pt x="0" y="7423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TextBox 16"/>
          <p:cNvSpPr txBox="1"/>
          <p:nvPr/>
        </p:nvSpPr>
        <p:spPr>
          <a:xfrm>
            <a:off x="11406361" y="6655739"/>
            <a:ext cx="6020924" cy="1481455"/>
          </a:xfrm>
          <a:prstGeom prst="rect">
            <a:avLst/>
          </a:prstGeom>
        </p:spPr>
        <p:txBody>
          <a:bodyPr lIns="0" tIns="0" rIns="0" bIns="0" rtlCol="0" anchor="t">
            <a:spAutoFit/>
          </a:bodyPr>
          <a:lstStyle/>
          <a:p>
            <a:pPr>
              <a:lnSpc>
                <a:spcPts val="3919"/>
              </a:lnSpc>
            </a:pPr>
            <a:r>
              <a:rPr lang="en-US" sz="2799">
                <a:solidFill>
                  <a:srgbClr val="000000"/>
                </a:solidFill>
                <a:latin typeface="Georgia Pro Italics"/>
              </a:rPr>
              <a:t>In groups/pairs discuss:</a:t>
            </a:r>
          </a:p>
          <a:p>
            <a:pPr marL="0" lvl="0" indent="0" algn="l">
              <a:lnSpc>
                <a:spcPts val="3919"/>
              </a:lnSpc>
              <a:spcBef>
                <a:spcPct val="0"/>
              </a:spcBef>
            </a:pPr>
            <a:r>
              <a:rPr lang="en-US" sz="2799">
                <a:solidFill>
                  <a:srgbClr val="000000"/>
                </a:solidFill>
                <a:latin typeface="Georgia Pro"/>
              </a:rPr>
              <a:t>“Why is Allah allowing this to happen to the Palestinians?”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D6D6D6"/>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TextBox 5"/>
          <p:cNvSpPr txBox="1"/>
          <p:nvPr/>
        </p:nvSpPr>
        <p:spPr>
          <a:xfrm>
            <a:off x="1038225" y="1492312"/>
            <a:ext cx="7619259" cy="3552825"/>
          </a:xfrm>
          <a:prstGeom prst="rect">
            <a:avLst/>
          </a:prstGeom>
        </p:spPr>
        <p:txBody>
          <a:bodyPr lIns="0" tIns="0" rIns="0" bIns="0" rtlCol="0" anchor="t">
            <a:spAutoFit/>
          </a:bodyPr>
          <a:lstStyle/>
          <a:p>
            <a:pPr>
              <a:lnSpc>
                <a:spcPts val="9360"/>
              </a:lnSpc>
            </a:pPr>
            <a:r>
              <a:rPr lang="en-US" sz="7800" spc="-117">
                <a:solidFill>
                  <a:srgbClr val="000000"/>
                </a:solidFill>
                <a:latin typeface="Georgia Pro Bold"/>
              </a:rPr>
              <a:t>There is no </a:t>
            </a:r>
          </a:p>
          <a:p>
            <a:pPr>
              <a:lnSpc>
                <a:spcPts val="9360"/>
              </a:lnSpc>
            </a:pPr>
            <a:endParaRPr lang="en-US" sz="7800" spc="-117">
              <a:solidFill>
                <a:srgbClr val="000000"/>
              </a:solidFill>
              <a:latin typeface="Georgia Pro Bold"/>
            </a:endParaRPr>
          </a:p>
          <a:p>
            <a:pPr marL="0" lvl="0" indent="0" algn="l">
              <a:lnSpc>
                <a:spcPts val="9360"/>
              </a:lnSpc>
              <a:spcBef>
                <a:spcPct val="0"/>
              </a:spcBef>
            </a:pPr>
            <a:r>
              <a:rPr lang="en-US" sz="7800" spc="-117">
                <a:solidFill>
                  <a:srgbClr val="000000"/>
                </a:solidFill>
                <a:latin typeface="Georgia Pro Bold"/>
              </a:rPr>
              <a:t>without tests </a:t>
            </a:r>
          </a:p>
        </p:txBody>
      </p:sp>
      <p:sp>
        <p:nvSpPr>
          <p:cNvPr id="6" name="Freeform 6"/>
          <p:cNvSpPr/>
          <p:nvPr/>
        </p:nvSpPr>
        <p:spPr>
          <a:xfrm>
            <a:off x="8657484" y="-5736599"/>
            <a:ext cx="15623388" cy="18503108"/>
          </a:xfrm>
          <a:custGeom>
            <a:avLst/>
            <a:gdLst/>
            <a:ahLst/>
            <a:cxnLst/>
            <a:rect l="l" t="t" r="r" b="b"/>
            <a:pathLst>
              <a:path w="15623388" h="18503108">
                <a:moveTo>
                  <a:pt x="0" y="0"/>
                </a:moveTo>
                <a:lnTo>
                  <a:pt x="15623387" y="0"/>
                </a:lnTo>
                <a:lnTo>
                  <a:pt x="15623387" y="18503107"/>
                </a:lnTo>
                <a:lnTo>
                  <a:pt x="0" y="18503107"/>
                </a:lnTo>
                <a:lnTo>
                  <a:pt x="0" y="0"/>
                </a:lnTo>
                <a:close/>
              </a:path>
            </a:pathLst>
          </a:custGeom>
          <a:blipFill>
            <a:blip r:embed="rId5"/>
            <a:stretch>
              <a:fillRect l="-10526" r="-10526"/>
            </a:stretch>
          </a:blipFill>
        </p:spPr>
        <p:txBody>
          <a:bodyPr/>
          <a:lstStyle/>
          <a:p>
            <a:endParaRPr lang="en-GB"/>
          </a:p>
        </p:txBody>
      </p:sp>
      <p:grpSp>
        <p:nvGrpSpPr>
          <p:cNvPr id="7" name="Group 7"/>
          <p:cNvGrpSpPr>
            <a:grpSpLocks noChangeAspect="1"/>
          </p:cNvGrpSpPr>
          <p:nvPr/>
        </p:nvGrpSpPr>
        <p:grpSpPr>
          <a:xfrm>
            <a:off x="10639805" y="1268592"/>
            <a:ext cx="6476889" cy="7749817"/>
            <a:chOff x="0" y="0"/>
            <a:chExt cx="3663950" cy="4384040"/>
          </a:xfrm>
        </p:grpSpPr>
        <p:sp>
          <p:nvSpPr>
            <p:cNvPr id="8" name="Freeform 8"/>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9" name="Freeform 9"/>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0" name="TextBox 10"/>
          <p:cNvSpPr txBox="1"/>
          <p:nvPr/>
        </p:nvSpPr>
        <p:spPr>
          <a:xfrm>
            <a:off x="1066800" y="2397187"/>
            <a:ext cx="5219688"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Jannah</a:t>
            </a:r>
          </a:p>
        </p:txBody>
      </p:sp>
      <p:grpSp>
        <p:nvGrpSpPr>
          <p:cNvPr id="11" name="Group 11"/>
          <p:cNvGrpSpPr/>
          <p:nvPr/>
        </p:nvGrpSpPr>
        <p:grpSpPr>
          <a:xfrm>
            <a:off x="1028700" y="3554905"/>
            <a:ext cx="3296896" cy="328181"/>
            <a:chOff x="0" y="0"/>
            <a:chExt cx="2369733" cy="235889"/>
          </a:xfrm>
        </p:grpSpPr>
        <p:sp>
          <p:nvSpPr>
            <p:cNvPr id="12" name="Freeform 12"/>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037A3D"/>
            </a:solidFill>
            <a:ln cap="sq">
              <a:noFill/>
              <a:prstDash val="solid"/>
              <a:miter/>
            </a:ln>
          </p:spPr>
          <p:txBody>
            <a:bodyPr/>
            <a:lstStyle/>
            <a:p>
              <a:endParaRPr lang="en-GB"/>
            </a:p>
          </p:txBody>
        </p:sp>
      </p:grpSp>
      <p:grpSp>
        <p:nvGrpSpPr>
          <p:cNvPr id="13" name="Group 13"/>
          <p:cNvGrpSpPr/>
          <p:nvPr/>
        </p:nvGrpSpPr>
        <p:grpSpPr>
          <a:xfrm>
            <a:off x="1066800" y="8162677"/>
            <a:ext cx="6964467" cy="1219448"/>
            <a:chOff x="0" y="0"/>
            <a:chExt cx="1834263" cy="321171"/>
          </a:xfrm>
        </p:grpSpPr>
        <p:sp>
          <p:nvSpPr>
            <p:cNvPr id="14" name="Freeform 14"/>
            <p:cNvSpPr/>
            <p:nvPr/>
          </p:nvSpPr>
          <p:spPr>
            <a:xfrm>
              <a:off x="0" y="0"/>
              <a:ext cx="1834263" cy="321171"/>
            </a:xfrm>
            <a:custGeom>
              <a:avLst/>
              <a:gdLst/>
              <a:ahLst/>
              <a:cxnLst/>
              <a:rect l="l" t="t" r="r" b="b"/>
              <a:pathLst>
                <a:path w="1834263" h="321171">
                  <a:moveTo>
                    <a:pt x="56693" y="0"/>
                  </a:moveTo>
                  <a:lnTo>
                    <a:pt x="1777570" y="0"/>
                  </a:lnTo>
                  <a:cubicBezTo>
                    <a:pt x="1792606" y="0"/>
                    <a:pt x="1807026" y="5973"/>
                    <a:pt x="1817658" y="16605"/>
                  </a:cubicBezTo>
                  <a:cubicBezTo>
                    <a:pt x="1828290" y="27237"/>
                    <a:pt x="1834263" y="41657"/>
                    <a:pt x="1834263" y="56693"/>
                  </a:cubicBezTo>
                  <a:lnTo>
                    <a:pt x="1834263" y="264478"/>
                  </a:lnTo>
                  <a:cubicBezTo>
                    <a:pt x="1834263" y="279514"/>
                    <a:pt x="1828290" y="293934"/>
                    <a:pt x="1817658" y="304566"/>
                  </a:cubicBezTo>
                  <a:cubicBezTo>
                    <a:pt x="1807026" y="315198"/>
                    <a:pt x="1792606" y="321171"/>
                    <a:pt x="1777570" y="321171"/>
                  </a:cubicBezTo>
                  <a:lnTo>
                    <a:pt x="56693" y="321171"/>
                  </a:lnTo>
                  <a:cubicBezTo>
                    <a:pt x="41657" y="321171"/>
                    <a:pt x="27237" y="315198"/>
                    <a:pt x="16605" y="304566"/>
                  </a:cubicBezTo>
                  <a:cubicBezTo>
                    <a:pt x="5973" y="293934"/>
                    <a:pt x="0" y="279514"/>
                    <a:pt x="0" y="264478"/>
                  </a:cubicBezTo>
                  <a:lnTo>
                    <a:pt x="0" y="56693"/>
                  </a:lnTo>
                  <a:cubicBezTo>
                    <a:pt x="0" y="41657"/>
                    <a:pt x="5973" y="27237"/>
                    <a:pt x="16605" y="16605"/>
                  </a:cubicBezTo>
                  <a:cubicBezTo>
                    <a:pt x="27237" y="5973"/>
                    <a:pt x="41657" y="0"/>
                    <a:pt x="56693" y="0"/>
                  </a:cubicBezTo>
                  <a:close/>
                </a:path>
              </a:pathLst>
            </a:custGeom>
            <a:solidFill>
              <a:srgbClr val="FFE435"/>
            </a:solidFill>
            <a:ln w="47625" cap="rnd">
              <a:solidFill>
                <a:srgbClr val="037A3D"/>
              </a:solidFill>
              <a:prstDash val="solid"/>
              <a:round/>
            </a:ln>
          </p:spPr>
          <p:txBody>
            <a:bodyPr/>
            <a:lstStyle/>
            <a:p>
              <a:endParaRPr lang="en-GB"/>
            </a:p>
          </p:txBody>
        </p:sp>
        <p:sp>
          <p:nvSpPr>
            <p:cNvPr id="15" name="TextBox 15"/>
            <p:cNvSpPr txBox="1"/>
            <p:nvPr/>
          </p:nvSpPr>
          <p:spPr>
            <a:xfrm>
              <a:off x="0" y="9525"/>
              <a:ext cx="1834263" cy="311646"/>
            </a:xfrm>
            <a:prstGeom prst="rect">
              <a:avLst/>
            </a:prstGeom>
          </p:spPr>
          <p:txBody>
            <a:bodyPr lIns="50800" tIns="50800" rIns="50800" bIns="50800" rtlCol="0" anchor="ctr"/>
            <a:lstStyle/>
            <a:p>
              <a:pPr algn="ctr">
                <a:lnSpc>
                  <a:spcPts val="2414"/>
                </a:lnSpc>
              </a:pPr>
              <a:r>
                <a:rPr lang="en-US" sz="2195" spc="65">
                  <a:solidFill>
                    <a:srgbClr val="000000"/>
                  </a:solidFill>
                  <a:latin typeface="Arial Nova Condensed Bold"/>
                </a:rPr>
                <a:t>WE ARE NOT HERE FOR THIS LIFE.</a:t>
              </a:r>
            </a:p>
            <a:p>
              <a:pPr algn="ctr">
                <a:lnSpc>
                  <a:spcPts val="2414"/>
                </a:lnSpc>
              </a:pPr>
              <a:r>
                <a:rPr lang="en-US" sz="2195" spc="65">
                  <a:solidFill>
                    <a:srgbClr val="000000"/>
                  </a:solidFill>
                  <a:latin typeface="Arial Nova Condensed Bold"/>
                </a:rPr>
                <a:t>OUR FOCUS IS THE AKHIRAH.</a:t>
              </a:r>
            </a:p>
          </p:txBody>
        </p:sp>
      </p:grpSp>
      <p:sp>
        <p:nvSpPr>
          <p:cNvPr id="16" name="TextBox 16"/>
          <p:cNvSpPr txBox="1"/>
          <p:nvPr/>
        </p:nvSpPr>
        <p:spPr>
          <a:xfrm>
            <a:off x="11471906" y="1767870"/>
            <a:ext cx="4812686" cy="2620707"/>
          </a:xfrm>
          <a:prstGeom prst="rect">
            <a:avLst/>
          </a:prstGeom>
        </p:spPr>
        <p:txBody>
          <a:bodyPr lIns="0" tIns="0" rIns="0" bIns="0" rtlCol="0" anchor="t">
            <a:spAutoFit/>
          </a:bodyPr>
          <a:lstStyle/>
          <a:p>
            <a:pPr algn="ctr" rtl="1">
              <a:lnSpc>
                <a:spcPts val="3447"/>
              </a:lnSpc>
            </a:pPr>
            <a:endParaRPr lang="ar-SA" dirty="0"/>
          </a:p>
          <a:p>
            <a:pPr algn="ctr" rtl="1">
              <a:lnSpc>
                <a:spcPts val="3447"/>
              </a:lnSpc>
            </a:pPr>
            <a:r>
              <a:rPr lang="ar-SA" sz="2631" dirty="0">
                <a:solidFill>
                  <a:srgbClr val="000000"/>
                </a:solidFill>
                <a:ea typeface="Calibri (MS) Bold"/>
                <a:cs typeface="Calibri (MS) Bold"/>
              </a:rPr>
              <a:t>أَمْ حَسِبْتُمْ أَن تَدْخُلُوا الْجَنَّةَ وَلَمَّا يَأْتِكُم مَّثَلُ الَّذِينَ خَلَوْا مِن قَبْلِكُم </a:t>
            </a:r>
            <a:r>
              <a:rPr lang="ar-SA" sz="2631" dirty="0" err="1">
                <a:solidFill>
                  <a:srgbClr val="000000"/>
                </a:solidFill>
                <a:ea typeface="Calibri (MS) Bold"/>
                <a:cs typeface="Calibri (MS) Bold"/>
              </a:rPr>
              <a:t>ۖ</a:t>
            </a:r>
            <a:r>
              <a:rPr lang="ar-SA" sz="2631" dirty="0">
                <a:solidFill>
                  <a:srgbClr val="000000"/>
                </a:solidFill>
                <a:ea typeface="Calibri (MS) Bold"/>
                <a:cs typeface="Calibri (MS) Bold"/>
              </a:rPr>
              <a:t> مَّسَّتْهُمُ الْبَأْسَاءُ وَالضَّرَّاءُ وَزُلْزِلُوا حَتَّىٰ يَقُولَ الرَّسُولُ وَالَّذِينَ آمَنُوا مَعَهُ مَتَىٰ نَصْرُ اللَّهِ </a:t>
            </a:r>
            <a:r>
              <a:rPr lang="ar-SA" sz="2631" dirty="0" err="1">
                <a:solidFill>
                  <a:srgbClr val="000000"/>
                </a:solidFill>
                <a:ea typeface="Calibri (MS) Bold"/>
                <a:cs typeface="Calibri (MS) Bold"/>
              </a:rPr>
              <a:t>ۗ</a:t>
            </a:r>
            <a:r>
              <a:rPr lang="ar-SA" sz="2631" dirty="0">
                <a:solidFill>
                  <a:srgbClr val="000000"/>
                </a:solidFill>
                <a:ea typeface="Calibri (MS) Bold"/>
                <a:cs typeface="Calibri (MS) Bold"/>
              </a:rPr>
              <a:t> أَلَا إِنَّ نَصْرَ اللَّهِ قَرِيبٌ ‎﴿٢١٤﴾</a:t>
            </a:r>
          </a:p>
        </p:txBody>
      </p:sp>
      <p:sp>
        <p:nvSpPr>
          <p:cNvPr id="17" name="TextBox 17"/>
          <p:cNvSpPr txBox="1"/>
          <p:nvPr/>
        </p:nvSpPr>
        <p:spPr>
          <a:xfrm>
            <a:off x="11471906" y="4667250"/>
            <a:ext cx="4812686" cy="4591050"/>
          </a:xfrm>
          <a:prstGeom prst="rect">
            <a:avLst/>
          </a:prstGeom>
        </p:spPr>
        <p:txBody>
          <a:bodyPr lIns="0" tIns="0" rIns="0" bIns="0" rtlCol="0" anchor="t">
            <a:spAutoFit/>
          </a:bodyPr>
          <a:lstStyle/>
          <a:p>
            <a:pPr algn="ctr">
              <a:lnSpc>
                <a:spcPts val="3000"/>
              </a:lnSpc>
            </a:pPr>
            <a:r>
              <a:rPr lang="en-US" sz="2500" dirty="0">
                <a:solidFill>
                  <a:srgbClr val="000000"/>
                </a:solidFill>
                <a:latin typeface="Georgia Pro Italics"/>
              </a:rPr>
              <a:t>Do you think you will be admitted into Paradise without being tested like those before you? They were afflicted with suffering and adversity and were so (violently) </a:t>
            </a:r>
            <a:r>
              <a:rPr lang="en-US" sz="2500" dirty="0">
                <a:solidFill>
                  <a:srgbClr val="000000"/>
                </a:solidFill>
                <a:latin typeface="Georgia Pro Bold Italics"/>
              </a:rPr>
              <a:t>shaken </a:t>
            </a:r>
            <a:r>
              <a:rPr lang="en-US" sz="2500" dirty="0">
                <a:solidFill>
                  <a:srgbClr val="000000"/>
                </a:solidFill>
                <a:latin typeface="Georgia Pro Italics"/>
              </a:rPr>
              <a:t>that (even) the Messenger and the believers with him cried out, “When will Allah’s help come?” Indeed, Allah’s help is near. (2:214)</a:t>
            </a:r>
          </a:p>
          <a:p>
            <a:pPr algn="ctr">
              <a:lnSpc>
                <a:spcPts val="3000"/>
              </a:lnSpc>
            </a:pPr>
            <a:endParaRPr lang="en-US" sz="2500" dirty="0">
              <a:solidFill>
                <a:srgbClr val="000000"/>
              </a:solidFill>
              <a:latin typeface="Georgia Pro Italics"/>
            </a:endParaRPr>
          </a:p>
          <a:p>
            <a:pPr algn="ctr">
              <a:lnSpc>
                <a:spcPts val="3000"/>
              </a:lnSpc>
              <a:spcBef>
                <a:spcPct val="0"/>
              </a:spcBef>
            </a:pPr>
            <a:endParaRPr lang="en-US" sz="2500" dirty="0">
              <a:solidFill>
                <a:srgbClr val="000000"/>
              </a:solidFill>
              <a:latin typeface="Georgia Pro Italics"/>
            </a:endParaRPr>
          </a:p>
        </p:txBody>
      </p:sp>
      <p:sp>
        <p:nvSpPr>
          <p:cNvPr id="18" name="TextBox 18"/>
          <p:cNvSpPr txBox="1"/>
          <p:nvPr/>
        </p:nvSpPr>
        <p:spPr>
          <a:xfrm>
            <a:off x="1066800" y="5550256"/>
            <a:ext cx="6964467" cy="2286635"/>
          </a:xfrm>
          <a:prstGeom prst="rect">
            <a:avLst/>
          </a:prstGeom>
        </p:spPr>
        <p:txBody>
          <a:bodyPr lIns="0" tIns="0" rIns="0" bIns="0" rtlCol="0" anchor="t">
            <a:spAutoFit/>
          </a:bodyPr>
          <a:lstStyle/>
          <a:p>
            <a:pPr marL="561341" lvl="1" indent="-280670" algn="l">
              <a:lnSpc>
                <a:spcPts val="3640"/>
              </a:lnSpc>
              <a:spcBef>
                <a:spcPct val="0"/>
              </a:spcBef>
              <a:buFont typeface="Arial"/>
              <a:buChar char="•"/>
            </a:pPr>
            <a:r>
              <a:rPr lang="en-US" sz="2600" u="none" strike="noStrike" dirty="0">
                <a:solidFill>
                  <a:srgbClr val="000000"/>
                </a:solidFill>
                <a:latin typeface="Georgia Pro"/>
              </a:rPr>
              <a:t>This life is not Jannah. Everybody will be tested. </a:t>
            </a:r>
          </a:p>
          <a:p>
            <a:pPr marL="561341" lvl="1" indent="-280670" algn="l">
              <a:lnSpc>
                <a:spcPts val="3640"/>
              </a:lnSpc>
              <a:spcBef>
                <a:spcPct val="0"/>
              </a:spcBef>
              <a:buFont typeface="Arial"/>
              <a:buChar char="•"/>
            </a:pPr>
            <a:r>
              <a:rPr lang="en-US" sz="2600" u="none" strike="noStrike" dirty="0">
                <a:solidFill>
                  <a:srgbClr val="000000"/>
                </a:solidFill>
                <a:latin typeface="Georgia Pro"/>
              </a:rPr>
              <a:t>Allah tests those whom He loves more.</a:t>
            </a:r>
          </a:p>
          <a:p>
            <a:pPr marL="561341" lvl="1" indent="-280670" algn="l">
              <a:lnSpc>
                <a:spcPts val="3640"/>
              </a:lnSpc>
              <a:spcBef>
                <a:spcPct val="0"/>
              </a:spcBef>
              <a:buFont typeface="Arial"/>
              <a:buChar char="•"/>
            </a:pPr>
            <a:r>
              <a:rPr lang="en-US" sz="2600" u="none" strike="noStrike" dirty="0">
                <a:solidFill>
                  <a:srgbClr val="000000"/>
                </a:solidFill>
                <a:latin typeface="Georgia Pro"/>
              </a:rPr>
              <a:t>In order for victory to come, the tests before it will be very severe. </a:t>
            </a:r>
          </a:p>
        </p:txBody>
      </p:sp>
      <p:sp>
        <p:nvSpPr>
          <p:cNvPr id="19" name="TextBox 19"/>
          <p:cNvSpPr txBox="1"/>
          <p:nvPr/>
        </p:nvSpPr>
        <p:spPr>
          <a:xfrm>
            <a:off x="1038225" y="788093"/>
            <a:ext cx="6628061" cy="240607"/>
          </a:xfrm>
          <a:prstGeom prst="rect">
            <a:avLst/>
          </a:prstGeom>
        </p:spPr>
        <p:txBody>
          <a:bodyPr lIns="0" tIns="0" rIns="0" bIns="0" rtlCol="0" anchor="t">
            <a:spAutoFit/>
          </a:bodyPr>
          <a:lstStyle/>
          <a:p>
            <a:pPr>
              <a:lnSpc>
                <a:spcPts val="1864"/>
              </a:lnSpc>
              <a:spcBef>
                <a:spcPct val="0"/>
              </a:spcBef>
            </a:pPr>
            <a:r>
              <a:rPr lang="en-US" sz="1695" spc="50">
                <a:solidFill>
                  <a:srgbClr val="000000">
                    <a:alpha val="26667"/>
                  </a:srgbClr>
                </a:solidFill>
                <a:latin typeface="Arial Nova Condensed Bold"/>
              </a:rPr>
              <a:t>“WHY IS ALLAH ALLOWING THIS TO HAPPEN TO THE PALESTINIANS?”</a:t>
            </a:r>
          </a:p>
        </p:txBody>
      </p:sp>
      <p:pic>
        <p:nvPicPr>
          <p:cNvPr id="20" name="002_xgAtNpAP.mp3">
            <a:hlinkClick r:id="" action="ppaction://media"/>
            <a:extLst>
              <a:ext uri="{FF2B5EF4-FFF2-40B4-BE49-F238E27FC236}">
                <a16:creationId xmlns:a16="http://schemas.microsoft.com/office/drawing/2014/main" id="{7E09C053-BDB4-EB90-07FE-9A7FFA51EC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65673" y="8371053"/>
            <a:ext cx="625151" cy="6251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36702" fill="hold"/>
                                        <p:tgtEl>
                                          <p:spTgt spid="20"/>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0"/>
                </p:tgtEl>
              </p:cMediaNode>
            </p:audio>
          </p:childTnLst>
        </p:cTn>
      </p:par>
    </p:tnLst>
    <p:bldLst>
      <p:bldP spid="16" grpId="0"/>
      <p:bldP spid="17" grpId="0"/>
      <p:bldP spid="18"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12623" y="8047255"/>
            <a:ext cx="114300" cy="122873"/>
            <a:chOff x="0" y="0"/>
            <a:chExt cx="152400" cy="163830"/>
          </a:xfrm>
        </p:grpSpPr>
        <p:sp>
          <p:nvSpPr>
            <p:cNvPr id="3" name="Freeform 3"/>
            <p:cNvSpPr/>
            <p:nvPr/>
          </p:nvSpPr>
          <p:spPr>
            <a:xfrm>
              <a:off x="48260" y="48260"/>
              <a:ext cx="53340" cy="67310"/>
            </a:xfrm>
            <a:custGeom>
              <a:avLst/>
              <a:gdLst/>
              <a:ahLst/>
              <a:cxnLst/>
              <a:rect l="l" t="t" r="r" b="b"/>
              <a:pathLst>
                <a:path w="53340" h="67310">
                  <a:moveTo>
                    <a:pt x="53340" y="26670"/>
                  </a:moveTo>
                  <a:cubicBezTo>
                    <a:pt x="34290" y="67310"/>
                    <a:pt x="11430" y="60960"/>
                    <a:pt x="5080" y="54610"/>
                  </a:cubicBezTo>
                  <a:cubicBezTo>
                    <a:pt x="0" y="49530"/>
                    <a:pt x="1270" y="36830"/>
                    <a:pt x="3810" y="30480"/>
                  </a:cubicBezTo>
                  <a:cubicBezTo>
                    <a:pt x="6350" y="24130"/>
                    <a:pt x="15240" y="16510"/>
                    <a:pt x="22860" y="15240"/>
                  </a:cubicBezTo>
                  <a:cubicBezTo>
                    <a:pt x="29210" y="13970"/>
                    <a:pt x="40640" y="17780"/>
                    <a:pt x="45720" y="22860"/>
                  </a:cubicBezTo>
                  <a:cubicBezTo>
                    <a:pt x="50800" y="27940"/>
                    <a:pt x="53340" y="39370"/>
                    <a:pt x="52070" y="46990"/>
                  </a:cubicBezTo>
                  <a:cubicBezTo>
                    <a:pt x="50800" y="53340"/>
                    <a:pt x="43180" y="62230"/>
                    <a:pt x="36830" y="64770"/>
                  </a:cubicBezTo>
                  <a:cubicBezTo>
                    <a:pt x="29210" y="67310"/>
                    <a:pt x="13970" y="62230"/>
                    <a:pt x="7620" y="55880"/>
                  </a:cubicBezTo>
                  <a:cubicBezTo>
                    <a:pt x="1270" y="48260"/>
                    <a:pt x="0" y="29210"/>
                    <a:pt x="2540" y="20320"/>
                  </a:cubicBezTo>
                  <a:cubicBezTo>
                    <a:pt x="5080" y="12700"/>
                    <a:pt x="12700" y="5080"/>
                    <a:pt x="19050" y="2540"/>
                  </a:cubicBezTo>
                  <a:cubicBezTo>
                    <a:pt x="24130" y="0"/>
                    <a:pt x="31750" y="0"/>
                    <a:pt x="36830" y="2540"/>
                  </a:cubicBezTo>
                  <a:cubicBezTo>
                    <a:pt x="43180" y="6350"/>
                    <a:pt x="53340" y="26670"/>
                    <a:pt x="53340" y="26670"/>
                  </a:cubicBezTo>
                </a:path>
              </a:pathLst>
            </a:custGeom>
            <a:solidFill>
              <a:srgbClr val="2D90EB"/>
            </a:solidFill>
            <a:ln cap="sq">
              <a:noFill/>
              <a:prstDash val="solid"/>
              <a:miter/>
            </a:ln>
          </p:spPr>
          <p:txBody>
            <a:bodyPr/>
            <a:lstStyle/>
            <a:p>
              <a:endParaRPr lang="en-GB"/>
            </a:p>
          </p:txBody>
        </p:sp>
      </p:grpSp>
      <p:grpSp>
        <p:nvGrpSpPr>
          <p:cNvPr id="4" name="Group 4"/>
          <p:cNvGrpSpPr/>
          <p:nvPr/>
        </p:nvGrpSpPr>
        <p:grpSpPr>
          <a:xfrm>
            <a:off x="10509753" y="7638632"/>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7620" y="45720"/>
                    <a:pt x="3810" y="38100"/>
                  </a:cubicBezTo>
                  <a:cubicBezTo>
                    <a:pt x="0" y="30480"/>
                    <a:pt x="3810" y="10160"/>
                    <a:pt x="10160" y="5080"/>
                  </a:cubicBezTo>
                  <a:cubicBezTo>
                    <a:pt x="16510" y="0"/>
                    <a:pt x="44450" y="7620"/>
                    <a:pt x="44450" y="7620"/>
                  </a:cubicBezTo>
                </a:path>
              </a:pathLst>
            </a:custGeom>
            <a:solidFill>
              <a:srgbClr val="2D90EB"/>
            </a:solidFill>
            <a:ln cap="sq">
              <a:noFill/>
              <a:prstDash val="solid"/>
              <a:miter/>
            </a:ln>
          </p:spPr>
          <p:txBody>
            <a:bodyPr/>
            <a:lstStyle/>
            <a:p>
              <a:endParaRPr lang="en-GB"/>
            </a:p>
          </p:txBody>
        </p:sp>
      </p:grpSp>
      <p:grpSp>
        <p:nvGrpSpPr>
          <p:cNvPr id="6" name="Group 6"/>
          <p:cNvGrpSpPr/>
          <p:nvPr/>
        </p:nvGrpSpPr>
        <p:grpSpPr>
          <a:xfrm>
            <a:off x="11866113" y="8152030"/>
            <a:ext cx="110490" cy="108585"/>
            <a:chOff x="0" y="0"/>
            <a:chExt cx="147320" cy="144780"/>
          </a:xfrm>
        </p:grpSpPr>
        <p:sp>
          <p:nvSpPr>
            <p:cNvPr id="7" name="Freeform 7"/>
            <p:cNvSpPr/>
            <p:nvPr/>
          </p:nvSpPr>
          <p:spPr>
            <a:xfrm>
              <a:off x="46990" y="45720"/>
              <a:ext cx="49530" cy="52070"/>
            </a:xfrm>
            <a:custGeom>
              <a:avLst/>
              <a:gdLst/>
              <a:ahLst/>
              <a:cxnLst/>
              <a:rect l="l" t="t" r="r" b="b"/>
              <a:pathLst>
                <a:path w="49530" h="52070">
                  <a:moveTo>
                    <a:pt x="49530" y="17780"/>
                  </a:moveTo>
                  <a:cubicBezTo>
                    <a:pt x="29210" y="52070"/>
                    <a:pt x="7620" y="45720"/>
                    <a:pt x="3810" y="38100"/>
                  </a:cubicBezTo>
                  <a:cubicBezTo>
                    <a:pt x="0" y="30480"/>
                    <a:pt x="3810" y="10160"/>
                    <a:pt x="10160" y="5080"/>
                  </a:cubicBezTo>
                  <a:cubicBezTo>
                    <a:pt x="16510" y="0"/>
                    <a:pt x="44450" y="7620"/>
                    <a:pt x="44450" y="7620"/>
                  </a:cubicBezTo>
                </a:path>
              </a:pathLst>
            </a:custGeom>
            <a:solidFill>
              <a:srgbClr val="2D90EB"/>
            </a:solidFill>
            <a:ln cap="sq">
              <a:noFill/>
              <a:prstDash val="solid"/>
              <a:miter/>
            </a:ln>
          </p:spPr>
          <p:txBody>
            <a:bodyPr/>
            <a:lstStyle/>
            <a:p>
              <a:endParaRPr lang="en-GB"/>
            </a:p>
          </p:txBody>
        </p:sp>
      </p:grpSp>
      <p:sp>
        <p:nvSpPr>
          <p:cNvPr id="8" name="AutoShape 8"/>
          <p:cNvSpPr/>
          <p:nvPr/>
        </p:nvSpPr>
        <p:spPr>
          <a:xfrm flipV="1">
            <a:off x="691858" y="4844463"/>
            <a:ext cx="5243514" cy="36965"/>
          </a:xfrm>
          <a:prstGeom prst="line">
            <a:avLst/>
          </a:prstGeom>
          <a:ln w="114300" cap="flat">
            <a:solidFill>
              <a:srgbClr val="000000"/>
            </a:solidFill>
            <a:prstDash val="solid"/>
            <a:headEnd type="none" w="sm" len="sm"/>
            <a:tailEnd type="none" w="sm" len="sm"/>
          </a:ln>
        </p:spPr>
        <p:txBody>
          <a:bodyPr/>
          <a:lstStyle/>
          <a:p>
            <a:endParaRPr lang="en-GB"/>
          </a:p>
        </p:txBody>
      </p:sp>
      <p:sp>
        <p:nvSpPr>
          <p:cNvPr id="9" name="Freeform 9"/>
          <p:cNvSpPr/>
          <p:nvPr/>
        </p:nvSpPr>
        <p:spPr>
          <a:xfrm>
            <a:off x="312981" y="4693325"/>
            <a:ext cx="378877" cy="378877"/>
          </a:xfrm>
          <a:custGeom>
            <a:avLst/>
            <a:gdLst/>
            <a:ahLst/>
            <a:cxnLst/>
            <a:rect l="l" t="t" r="r" b="b"/>
            <a:pathLst>
              <a:path w="378877" h="378877">
                <a:moveTo>
                  <a:pt x="0" y="0"/>
                </a:moveTo>
                <a:lnTo>
                  <a:pt x="378877" y="0"/>
                </a:lnTo>
                <a:lnTo>
                  <a:pt x="378877" y="378877"/>
                </a:lnTo>
                <a:lnTo>
                  <a:pt x="0" y="3788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AutoShape 10"/>
          <p:cNvSpPr/>
          <p:nvPr/>
        </p:nvSpPr>
        <p:spPr>
          <a:xfrm flipH="1" flipV="1">
            <a:off x="1085850" y="4447898"/>
            <a:ext cx="0" cy="812180"/>
          </a:xfrm>
          <a:prstGeom prst="line">
            <a:avLst/>
          </a:prstGeom>
          <a:ln w="85725" cap="flat">
            <a:solidFill>
              <a:srgbClr val="CE1127"/>
            </a:solidFill>
            <a:prstDash val="sysDot"/>
            <a:headEnd type="none" w="sm" len="sm"/>
            <a:tailEnd type="none" w="sm" len="sm"/>
          </a:ln>
        </p:spPr>
        <p:txBody>
          <a:bodyPr/>
          <a:lstStyle/>
          <a:p>
            <a:endParaRPr lang="en-GB"/>
          </a:p>
        </p:txBody>
      </p:sp>
      <p:sp>
        <p:nvSpPr>
          <p:cNvPr id="11" name="AutoShape 11"/>
          <p:cNvSpPr/>
          <p:nvPr/>
        </p:nvSpPr>
        <p:spPr>
          <a:xfrm flipV="1">
            <a:off x="12801468" y="4844463"/>
            <a:ext cx="5486400" cy="38100"/>
          </a:xfrm>
          <a:prstGeom prst="line">
            <a:avLst/>
          </a:prstGeom>
          <a:ln w="114300" cap="flat">
            <a:solidFill>
              <a:srgbClr val="000000"/>
            </a:solidFill>
            <a:prstDash val="solid"/>
            <a:headEnd type="none" w="sm" len="sm"/>
            <a:tailEnd type="none" w="sm" len="sm"/>
          </a:ln>
        </p:spPr>
        <p:txBody>
          <a:bodyPr/>
          <a:lstStyle/>
          <a:p>
            <a:endParaRPr lang="en-GB"/>
          </a:p>
        </p:txBody>
      </p:sp>
      <p:sp>
        <p:nvSpPr>
          <p:cNvPr id="12" name="Freeform 12"/>
          <p:cNvSpPr/>
          <p:nvPr/>
        </p:nvSpPr>
        <p:spPr>
          <a:xfrm>
            <a:off x="5486268" y="3053763"/>
            <a:ext cx="7315200" cy="3657600"/>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TextBox 13"/>
          <p:cNvSpPr txBox="1"/>
          <p:nvPr/>
        </p:nvSpPr>
        <p:spPr>
          <a:xfrm>
            <a:off x="-1261669" y="5139858"/>
            <a:ext cx="3528578" cy="247650"/>
          </a:xfrm>
          <a:prstGeom prst="rect">
            <a:avLst/>
          </a:prstGeom>
        </p:spPr>
        <p:txBody>
          <a:bodyPr lIns="0" tIns="0" rIns="0" bIns="0" rtlCol="0" anchor="t">
            <a:spAutoFit/>
          </a:bodyPr>
          <a:lstStyle/>
          <a:p>
            <a:pPr algn="ctr">
              <a:lnSpc>
                <a:spcPts val="1933"/>
              </a:lnSpc>
              <a:spcBef>
                <a:spcPct val="0"/>
              </a:spcBef>
            </a:pPr>
            <a:r>
              <a:rPr lang="en-US" sz="1611">
                <a:solidFill>
                  <a:srgbClr val="CE1127"/>
                </a:solidFill>
                <a:latin typeface="Georgia Pro Bold"/>
              </a:rPr>
              <a:t>This Life </a:t>
            </a:r>
          </a:p>
        </p:txBody>
      </p:sp>
      <p:sp>
        <p:nvSpPr>
          <p:cNvPr id="14" name="TextBox 14"/>
          <p:cNvSpPr txBox="1"/>
          <p:nvPr/>
        </p:nvSpPr>
        <p:spPr>
          <a:xfrm>
            <a:off x="2139498" y="7097612"/>
            <a:ext cx="15119670" cy="2324100"/>
          </a:xfrm>
          <a:prstGeom prst="rect">
            <a:avLst/>
          </a:prstGeom>
        </p:spPr>
        <p:txBody>
          <a:bodyPr lIns="0" tIns="0" rIns="0" bIns="0" rtlCol="0" anchor="t">
            <a:spAutoFit/>
          </a:bodyPr>
          <a:lstStyle/>
          <a:p>
            <a:pPr marL="0" lvl="0" indent="0" algn="ctr">
              <a:lnSpc>
                <a:spcPts val="9133"/>
              </a:lnSpc>
              <a:spcBef>
                <a:spcPct val="0"/>
              </a:spcBef>
            </a:pPr>
            <a:r>
              <a:rPr lang="en-US" sz="7611" u="none" strike="noStrike">
                <a:solidFill>
                  <a:srgbClr val="037A3D"/>
                </a:solidFill>
                <a:latin typeface="Georgia Pro Bold"/>
              </a:rPr>
              <a:t>The Akhirah</a:t>
            </a:r>
          </a:p>
          <a:p>
            <a:pPr marL="0" lvl="0" indent="0" algn="ctr">
              <a:lnSpc>
                <a:spcPts val="9133"/>
              </a:lnSpc>
              <a:spcBef>
                <a:spcPct val="0"/>
              </a:spcBef>
            </a:pPr>
            <a:r>
              <a:rPr lang="en-US" sz="7611" u="none" strike="noStrike">
                <a:solidFill>
                  <a:srgbClr val="037A3D"/>
                </a:solidFill>
                <a:latin typeface="Georgia Pro Bold"/>
              </a:rPr>
              <a:t>(Everlasting Life)</a:t>
            </a:r>
          </a:p>
        </p:txBody>
      </p:sp>
      <p:sp>
        <p:nvSpPr>
          <p:cNvPr id="15" name="TextBox 15"/>
          <p:cNvSpPr txBox="1"/>
          <p:nvPr/>
        </p:nvSpPr>
        <p:spPr>
          <a:xfrm>
            <a:off x="1038225" y="788093"/>
            <a:ext cx="6628061" cy="240607"/>
          </a:xfrm>
          <a:prstGeom prst="rect">
            <a:avLst/>
          </a:prstGeom>
        </p:spPr>
        <p:txBody>
          <a:bodyPr lIns="0" tIns="0" rIns="0" bIns="0" rtlCol="0" anchor="t">
            <a:spAutoFit/>
          </a:bodyPr>
          <a:lstStyle/>
          <a:p>
            <a:pPr>
              <a:lnSpc>
                <a:spcPts val="1864"/>
              </a:lnSpc>
              <a:spcBef>
                <a:spcPct val="0"/>
              </a:spcBef>
            </a:pPr>
            <a:r>
              <a:rPr lang="en-US" sz="1695" spc="50">
                <a:solidFill>
                  <a:srgbClr val="000000">
                    <a:alpha val="26667"/>
                  </a:srgbClr>
                </a:solidFill>
                <a:latin typeface="Arial Nova Condensed Bold"/>
              </a:rPr>
              <a:t>“WHY IS ALLAH ALLOWING THIS TO HAPPEN TO THE PALESTINIANS?”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90707"/>
            <a:ext cx="9468499" cy="10549611"/>
            <a:chOff x="0" y="0"/>
            <a:chExt cx="2493761" cy="2778498"/>
          </a:xfrm>
        </p:grpSpPr>
        <p:sp>
          <p:nvSpPr>
            <p:cNvPr id="3" name="Freeform 3"/>
            <p:cNvSpPr/>
            <p:nvPr/>
          </p:nvSpPr>
          <p:spPr>
            <a:xfrm>
              <a:off x="0" y="0"/>
              <a:ext cx="2493761" cy="2778498"/>
            </a:xfrm>
            <a:custGeom>
              <a:avLst/>
              <a:gdLst/>
              <a:ahLst/>
              <a:cxnLst/>
              <a:rect l="l" t="t" r="r" b="b"/>
              <a:pathLst>
                <a:path w="2493761" h="2778498">
                  <a:moveTo>
                    <a:pt x="0" y="0"/>
                  </a:moveTo>
                  <a:lnTo>
                    <a:pt x="2493761" y="0"/>
                  </a:lnTo>
                  <a:lnTo>
                    <a:pt x="2493761" y="2778498"/>
                  </a:lnTo>
                  <a:lnTo>
                    <a:pt x="0" y="2778498"/>
                  </a:lnTo>
                  <a:close/>
                </a:path>
              </a:pathLst>
            </a:custGeom>
            <a:solidFill>
              <a:srgbClr val="D6D6D6"/>
            </a:solidFill>
          </p:spPr>
          <p:txBody>
            <a:bodyPr/>
            <a:lstStyle/>
            <a:p>
              <a:endParaRPr lang="en-GB"/>
            </a:p>
          </p:txBody>
        </p:sp>
        <p:sp>
          <p:nvSpPr>
            <p:cNvPr id="4" name="TextBox 4"/>
            <p:cNvSpPr txBox="1"/>
            <p:nvPr/>
          </p:nvSpPr>
          <p:spPr>
            <a:xfrm>
              <a:off x="0" y="9525"/>
              <a:ext cx="2493761" cy="2768973"/>
            </a:xfrm>
            <a:prstGeom prst="rect">
              <a:avLst/>
            </a:prstGeom>
          </p:spPr>
          <p:txBody>
            <a:bodyPr lIns="50800" tIns="50800" rIns="50800" bIns="50800" rtlCol="0" anchor="ctr"/>
            <a:lstStyle/>
            <a:p>
              <a:pPr algn="ctr">
                <a:lnSpc>
                  <a:spcPts val="2414"/>
                </a:lnSpc>
              </a:pPr>
              <a:endParaRPr/>
            </a:p>
          </p:txBody>
        </p:sp>
      </p:grpSp>
      <p:sp>
        <p:nvSpPr>
          <p:cNvPr id="5" name="TextBox 5"/>
          <p:cNvSpPr txBox="1"/>
          <p:nvPr/>
        </p:nvSpPr>
        <p:spPr>
          <a:xfrm>
            <a:off x="1038225" y="2226822"/>
            <a:ext cx="7619259" cy="2371725"/>
          </a:xfrm>
          <a:prstGeom prst="rect">
            <a:avLst/>
          </a:prstGeom>
        </p:spPr>
        <p:txBody>
          <a:bodyPr lIns="0" tIns="0" rIns="0" bIns="0" rtlCol="0" anchor="t">
            <a:spAutoFit/>
          </a:bodyPr>
          <a:lstStyle/>
          <a:p>
            <a:pPr>
              <a:lnSpc>
                <a:spcPts val="9360"/>
              </a:lnSpc>
            </a:pPr>
            <a:r>
              <a:rPr lang="en-US" sz="7800" spc="-117">
                <a:solidFill>
                  <a:srgbClr val="000000"/>
                </a:solidFill>
                <a:latin typeface="Georgia Pro Bold"/>
              </a:rPr>
              <a:t>Unfailing</a:t>
            </a:r>
          </a:p>
          <a:p>
            <a:pPr marL="0" lvl="0" indent="0" algn="l">
              <a:lnSpc>
                <a:spcPts val="9360"/>
              </a:lnSpc>
              <a:spcBef>
                <a:spcPct val="0"/>
              </a:spcBef>
            </a:pPr>
            <a:r>
              <a:rPr lang="en-US" sz="7800" spc="-117">
                <a:solidFill>
                  <a:srgbClr val="000000"/>
                </a:solidFill>
                <a:latin typeface="Georgia Pro Bold"/>
              </a:rPr>
              <a:t>life</a:t>
            </a:r>
          </a:p>
        </p:txBody>
      </p:sp>
      <p:sp>
        <p:nvSpPr>
          <p:cNvPr id="6" name="Freeform 6"/>
          <p:cNvSpPr/>
          <p:nvPr/>
        </p:nvSpPr>
        <p:spPr>
          <a:xfrm>
            <a:off x="9144000" y="0"/>
            <a:ext cx="11484459" cy="10173535"/>
          </a:xfrm>
          <a:custGeom>
            <a:avLst/>
            <a:gdLst/>
            <a:ahLst/>
            <a:cxnLst/>
            <a:rect l="l" t="t" r="r" b="b"/>
            <a:pathLst>
              <a:path w="11484459" h="10173535">
                <a:moveTo>
                  <a:pt x="0" y="0"/>
                </a:moveTo>
                <a:lnTo>
                  <a:pt x="11484459" y="0"/>
                </a:lnTo>
                <a:lnTo>
                  <a:pt x="11484459" y="10173535"/>
                </a:lnTo>
                <a:lnTo>
                  <a:pt x="0" y="10173535"/>
                </a:lnTo>
                <a:lnTo>
                  <a:pt x="0" y="0"/>
                </a:lnTo>
                <a:close/>
              </a:path>
            </a:pathLst>
          </a:custGeom>
          <a:blipFill>
            <a:blip r:embed="rId5"/>
            <a:stretch>
              <a:fillRect l="-21481" r="-12454" b="-922"/>
            </a:stretch>
          </a:blipFill>
        </p:spPr>
        <p:txBody>
          <a:bodyPr/>
          <a:lstStyle/>
          <a:p>
            <a:endParaRPr lang="en-GB"/>
          </a:p>
        </p:txBody>
      </p:sp>
      <p:grpSp>
        <p:nvGrpSpPr>
          <p:cNvPr id="7" name="Group 7"/>
          <p:cNvGrpSpPr>
            <a:grpSpLocks noChangeAspect="1"/>
          </p:cNvGrpSpPr>
          <p:nvPr/>
        </p:nvGrpSpPr>
        <p:grpSpPr>
          <a:xfrm>
            <a:off x="10639805" y="1268592"/>
            <a:ext cx="6476889" cy="7749817"/>
            <a:chOff x="0" y="0"/>
            <a:chExt cx="3663950" cy="4384040"/>
          </a:xfrm>
        </p:grpSpPr>
        <p:sp>
          <p:nvSpPr>
            <p:cNvPr id="8" name="Freeform 8"/>
            <p:cNvSpPr/>
            <p:nvPr/>
          </p:nvSpPr>
          <p:spPr>
            <a:xfrm>
              <a:off x="31750" y="31750"/>
              <a:ext cx="3600450" cy="4319270"/>
            </a:xfrm>
            <a:custGeom>
              <a:avLst/>
              <a:gdLst/>
              <a:ahLst/>
              <a:cxnLst/>
              <a:rect l="l" t="t" r="r" b="b"/>
              <a:pathLst>
                <a:path w="3600450" h="4319270">
                  <a:moveTo>
                    <a:pt x="3600450" y="3959860"/>
                  </a:moveTo>
                  <a:cubicBezTo>
                    <a:pt x="3600450" y="4159250"/>
                    <a:pt x="3439160" y="4319270"/>
                    <a:pt x="3241040" y="4319270"/>
                  </a:cubicBezTo>
                  <a:lnTo>
                    <a:pt x="359410" y="4319270"/>
                  </a:lnTo>
                  <a:cubicBezTo>
                    <a:pt x="160020" y="4319270"/>
                    <a:pt x="0" y="4157980"/>
                    <a:pt x="0" y="3959860"/>
                  </a:cubicBezTo>
                  <a:lnTo>
                    <a:pt x="0" y="359410"/>
                  </a:lnTo>
                  <a:cubicBezTo>
                    <a:pt x="0" y="160020"/>
                    <a:pt x="161290" y="0"/>
                    <a:pt x="359410" y="0"/>
                  </a:cubicBezTo>
                  <a:lnTo>
                    <a:pt x="3239770" y="0"/>
                  </a:lnTo>
                  <a:cubicBezTo>
                    <a:pt x="3439160" y="0"/>
                    <a:pt x="3599180" y="161290"/>
                    <a:pt x="3599180" y="359410"/>
                  </a:cubicBezTo>
                  <a:lnTo>
                    <a:pt x="3600450" y="3959860"/>
                  </a:lnTo>
                  <a:close/>
                </a:path>
              </a:pathLst>
            </a:custGeom>
            <a:solidFill>
              <a:srgbClr val="FFFFFF"/>
            </a:solidFill>
            <a:ln w="12700">
              <a:solidFill>
                <a:srgbClr val="000000"/>
              </a:solidFill>
            </a:ln>
          </p:spPr>
          <p:txBody>
            <a:bodyPr/>
            <a:lstStyle/>
            <a:p>
              <a:endParaRPr lang="en-GB"/>
            </a:p>
          </p:txBody>
        </p:sp>
        <p:sp>
          <p:nvSpPr>
            <p:cNvPr id="9" name="Freeform 9"/>
            <p:cNvSpPr/>
            <p:nvPr/>
          </p:nvSpPr>
          <p:spPr>
            <a:xfrm>
              <a:off x="0" y="0"/>
              <a:ext cx="3663950" cy="4384040"/>
            </a:xfrm>
            <a:custGeom>
              <a:avLst/>
              <a:gdLst/>
              <a:ahLst/>
              <a:cxnLst/>
              <a:rect l="l" t="t" r="r" b="b"/>
              <a:pathLst>
                <a:path w="3663950" h="4384040">
                  <a:moveTo>
                    <a:pt x="3271520" y="4384040"/>
                  </a:moveTo>
                  <a:lnTo>
                    <a:pt x="391160" y="4384040"/>
                  </a:lnTo>
                  <a:cubicBezTo>
                    <a:pt x="175260" y="4384040"/>
                    <a:pt x="0" y="4208780"/>
                    <a:pt x="0" y="3992880"/>
                  </a:cubicBezTo>
                  <a:lnTo>
                    <a:pt x="0" y="391160"/>
                  </a:lnTo>
                  <a:cubicBezTo>
                    <a:pt x="0" y="175260"/>
                    <a:pt x="175260" y="0"/>
                    <a:pt x="391160" y="0"/>
                  </a:cubicBezTo>
                  <a:lnTo>
                    <a:pt x="3271520" y="0"/>
                  </a:lnTo>
                  <a:cubicBezTo>
                    <a:pt x="3487420" y="0"/>
                    <a:pt x="3662680" y="175260"/>
                    <a:pt x="3662680" y="391160"/>
                  </a:cubicBezTo>
                  <a:lnTo>
                    <a:pt x="3662680" y="3991610"/>
                  </a:lnTo>
                  <a:cubicBezTo>
                    <a:pt x="3663950" y="4207510"/>
                    <a:pt x="3487420" y="4384040"/>
                    <a:pt x="3271520" y="4384040"/>
                  </a:cubicBezTo>
                  <a:close/>
                  <a:moveTo>
                    <a:pt x="391160" y="63500"/>
                  </a:moveTo>
                  <a:cubicBezTo>
                    <a:pt x="210820" y="63500"/>
                    <a:pt x="63500" y="210820"/>
                    <a:pt x="63500" y="391160"/>
                  </a:cubicBezTo>
                  <a:lnTo>
                    <a:pt x="63500" y="3991610"/>
                  </a:lnTo>
                  <a:cubicBezTo>
                    <a:pt x="63500" y="4173220"/>
                    <a:pt x="210820" y="4319270"/>
                    <a:pt x="391160" y="4319270"/>
                  </a:cubicBezTo>
                  <a:lnTo>
                    <a:pt x="3271520" y="4319270"/>
                  </a:lnTo>
                  <a:cubicBezTo>
                    <a:pt x="3453130" y="4319270"/>
                    <a:pt x="3599180" y="4171950"/>
                    <a:pt x="3599180" y="399161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en-GB"/>
            </a:p>
          </p:txBody>
        </p:sp>
      </p:grpSp>
      <p:sp>
        <p:nvSpPr>
          <p:cNvPr id="10" name="TextBox 10"/>
          <p:cNvSpPr txBox="1"/>
          <p:nvPr/>
        </p:nvSpPr>
        <p:spPr>
          <a:xfrm>
            <a:off x="2754429" y="3188847"/>
            <a:ext cx="5219688" cy="1485900"/>
          </a:xfrm>
          <a:prstGeom prst="rect">
            <a:avLst/>
          </a:prstGeom>
        </p:spPr>
        <p:txBody>
          <a:bodyPr lIns="0" tIns="0" rIns="0" bIns="0" rtlCol="0" anchor="t">
            <a:spAutoFit/>
          </a:bodyPr>
          <a:lstStyle/>
          <a:p>
            <a:pPr marL="0" lvl="0" indent="0" algn="l">
              <a:lnSpc>
                <a:spcPts val="11760"/>
              </a:lnSpc>
              <a:spcBef>
                <a:spcPct val="0"/>
              </a:spcBef>
            </a:pPr>
            <a:r>
              <a:rPr lang="en-US" sz="9800">
                <a:solidFill>
                  <a:srgbClr val="000000"/>
                </a:solidFill>
                <a:latin typeface="Linotype Feltpen Medium"/>
              </a:rPr>
              <a:t>patterns</a:t>
            </a:r>
          </a:p>
        </p:txBody>
      </p:sp>
      <p:grpSp>
        <p:nvGrpSpPr>
          <p:cNvPr id="11" name="Group 11"/>
          <p:cNvGrpSpPr/>
          <p:nvPr/>
        </p:nvGrpSpPr>
        <p:grpSpPr>
          <a:xfrm>
            <a:off x="2849679" y="4379224"/>
            <a:ext cx="4215235" cy="419595"/>
            <a:chOff x="0" y="0"/>
            <a:chExt cx="2369733" cy="235889"/>
          </a:xfrm>
        </p:grpSpPr>
        <p:sp>
          <p:nvSpPr>
            <p:cNvPr id="12" name="Freeform 12"/>
            <p:cNvSpPr/>
            <p:nvPr/>
          </p:nvSpPr>
          <p:spPr>
            <a:xfrm>
              <a:off x="42394" y="50878"/>
              <a:ext cx="2286031" cy="141842"/>
            </a:xfrm>
            <a:custGeom>
              <a:avLst/>
              <a:gdLst/>
              <a:ahLst/>
              <a:cxnLst/>
              <a:rect l="l" t="t" r="r" b="b"/>
              <a:pathLst>
                <a:path w="2286031" h="141842">
                  <a:moveTo>
                    <a:pt x="28263" y="38544"/>
                  </a:moveTo>
                  <a:cubicBezTo>
                    <a:pt x="1315311" y="41628"/>
                    <a:pt x="1416405" y="23126"/>
                    <a:pt x="1562067" y="16959"/>
                  </a:cubicBezTo>
                  <a:cubicBezTo>
                    <a:pt x="1718600" y="10792"/>
                    <a:pt x="1918614" y="6167"/>
                    <a:pt x="2047971" y="10792"/>
                  </a:cubicBezTo>
                  <a:cubicBezTo>
                    <a:pt x="2134934" y="13876"/>
                    <a:pt x="2233854" y="0"/>
                    <a:pt x="2265378" y="30835"/>
                  </a:cubicBezTo>
                  <a:cubicBezTo>
                    <a:pt x="2279509" y="44711"/>
                    <a:pt x="2284944" y="69379"/>
                    <a:pt x="2283857" y="84797"/>
                  </a:cubicBezTo>
                  <a:cubicBezTo>
                    <a:pt x="2282770" y="98673"/>
                    <a:pt x="2271900" y="115632"/>
                    <a:pt x="2262116" y="120257"/>
                  </a:cubicBezTo>
                  <a:cubicBezTo>
                    <a:pt x="2251246" y="124883"/>
                    <a:pt x="2229506" y="117174"/>
                    <a:pt x="2221896" y="104840"/>
                  </a:cubicBezTo>
                  <a:cubicBezTo>
                    <a:pt x="2215374" y="94047"/>
                    <a:pt x="2212113" y="70921"/>
                    <a:pt x="2216461" y="58587"/>
                  </a:cubicBezTo>
                  <a:cubicBezTo>
                    <a:pt x="2220810" y="44711"/>
                    <a:pt x="2240376" y="26210"/>
                    <a:pt x="2251246" y="26210"/>
                  </a:cubicBezTo>
                  <a:cubicBezTo>
                    <a:pt x="2261030" y="26210"/>
                    <a:pt x="2274074" y="38544"/>
                    <a:pt x="2279509" y="49336"/>
                  </a:cubicBezTo>
                  <a:cubicBezTo>
                    <a:pt x="2283857" y="58587"/>
                    <a:pt x="2286032" y="69379"/>
                    <a:pt x="2283857" y="80172"/>
                  </a:cubicBezTo>
                  <a:cubicBezTo>
                    <a:pt x="2280596" y="94047"/>
                    <a:pt x="2271900" y="115632"/>
                    <a:pt x="2255594" y="123341"/>
                  </a:cubicBezTo>
                  <a:cubicBezTo>
                    <a:pt x="2219722" y="141842"/>
                    <a:pt x="2120802" y="95589"/>
                    <a:pt x="2045797" y="87880"/>
                  </a:cubicBezTo>
                  <a:cubicBezTo>
                    <a:pt x="1959921" y="78630"/>
                    <a:pt x="1900135" y="78630"/>
                    <a:pt x="1768604" y="78630"/>
                  </a:cubicBezTo>
                  <a:cubicBezTo>
                    <a:pt x="1450103" y="77088"/>
                    <a:pt x="352199" y="121799"/>
                    <a:pt x="126096" y="117174"/>
                  </a:cubicBezTo>
                  <a:cubicBezTo>
                    <a:pt x="67396" y="115632"/>
                    <a:pt x="33698" y="126424"/>
                    <a:pt x="15219" y="109465"/>
                  </a:cubicBezTo>
                  <a:cubicBezTo>
                    <a:pt x="5435" y="100214"/>
                    <a:pt x="0" y="81713"/>
                    <a:pt x="1087" y="70921"/>
                  </a:cubicBezTo>
                  <a:cubicBezTo>
                    <a:pt x="3261" y="58587"/>
                    <a:pt x="28263" y="38544"/>
                    <a:pt x="28263" y="38544"/>
                  </a:cubicBezTo>
                </a:path>
              </a:pathLst>
            </a:custGeom>
            <a:solidFill>
              <a:srgbClr val="037A3D"/>
            </a:solidFill>
            <a:ln cap="sq">
              <a:noFill/>
              <a:prstDash val="solid"/>
              <a:miter/>
            </a:ln>
          </p:spPr>
          <p:txBody>
            <a:bodyPr/>
            <a:lstStyle/>
            <a:p>
              <a:endParaRPr lang="en-GB"/>
            </a:p>
          </p:txBody>
        </p:sp>
      </p:grpSp>
      <p:sp>
        <p:nvSpPr>
          <p:cNvPr id="13" name="TextBox 13"/>
          <p:cNvSpPr txBox="1"/>
          <p:nvPr/>
        </p:nvSpPr>
        <p:spPr>
          <a:xfrm>
            <a:off x="11471906" y="3751935"/>
            <a:ext cx="4812686" cy="852093"/>
          </a:xfrm>
          <a:prstGeom prst="rect">
            <a:avLst/>
          </a:prstGeom>
        </p:spPr>
        <p:txBody>
          <a:bodyPr lIns="0" tIns="0" rIns="0" bIns="0" rtlCol="0" anchor="t">
            <a:spAutoFit/>
          </a:bodyPr>
          <a:lstStyle/>
          <a:p>
            <a:pPr algn="ctr" rtl="1">
              <a:lnSpc>
                <a:spcPts val="3447"/>
              </a:lnSpc>
            </a:pPr>
            <a:r>
              <a:rPr lang="ar-SA" sz="2631" dirty="0">
                <a:solidFill>
                  <a:srgbClr val="000000"/>
                </a:solidFill>
                <a:ea typeface="Calibri (MS) Bold"/>
                <a:cs typeface="Calibri (MS) Bold"/>
              </a:rPr>
              <a:t>قَدْ خَلَتْ مِن قَبْلِكُمْ سُنَنٌ فَسِيرُوا فِي الْأَرْضِ فَانظُرُوا كَيْفَ كَانَ عَاقِبَةُ الْمُكَذِّبِينَ ‎﴿١٣٧﴾‏ </a:t>
            </a:r>
          </a:p>
        </p:txBody>
      </p:sp>
      <p:sp>
        <p:nvSpPr>
          <p:cNvPr id="14" name="TextBox 14"/>
          <p:cNvSpPr txBox="1"/>
          <p:nvPr/>
        </p:nvSpPr>
        <p:spPr>
          <a:xfrm>
            <a:off x="11471906" y="5674049"/>
            <a:ext cx="4812686" cy="1924050"/>
          </a:xfrm>
          <a:prstGeom prst="rect">
            <a:avLst/>
          </a:prstGeom>
        </p:spPr>
        <p:txBody>
          <a:bodyPr lIns="0" tIns="0" rIns="0" bIns="0" rtlCol="0" anchor="t">
            <a:spAutoFit/>
          </a:bodyPr>
          <a:lstStyle/>
          <a:p>
            <a:pPr algn="ctr">
              <a:lnSpc>
                <a:spcPts val="3000"/>
              </a:lnSpc>
              <a:spcBef>
                <a:spcPct val="0"/>
              </a:spcBef>
            </a:pPr>
            <a:r>
              <a:rPr lang="en-US" sz="2500" dirty="0">
                <a:solidFill>
                  <a:srgbClr val="000000"/>
                </a:solidFill>
                <a:latin typeface="Georgia Pro Bold Italics"/>
              </a:rPr>
              <a:t>Similar situations </a:t>
            </a:r>
            <a:r>
              <a:rPr lang="en-US" sz="2500" dirty="0">
                <a:solidFill>
                  <a:srgbClr val="000000"/>
                </a:solidFill>
                <a:latin typeface="Georgia Pro Italics"/>
              </a:rPr>
              <a:t>came to pass before you, so travel throughout the land and see what was the fate of those who denied the truth. (3:137)</a:t>
            </a:r>
          </a:p>
        </p:txBody>
      </p:sp>
      <p:sp>
        <p:nvSpPr>
          <p:cNvPr id="15" name="TextBox 15"/>
          <p:cNvSpPr txBox="1"/>
          <p:nvPr/>
        </p:nvSpPr>
        <p:spPr>
          <a:xfrm>
            <a:off x="1038225" y="5402907"/>
            <a:ext cx="6964467" cy="2743835"/>
          </a:xfrm>
          <a:prstGeom prst="rect">
            <a:avLst/>
          </a:prstGeom>
        </p:spPr>
        <p:txBody>
          <a:bodyPr lIns="0" tIns="0" rIns="0" bIns="0" rtlCol="0" anchor="t">
            <a:spAutoFit/>
          </a:bodyPr>
          <a:lstStyle/>
          <a:p>
            <a:pPr marL="561341" lvl="1" indent="-280670">
              <a:lnSpc>
                <a:spcPts val="3640"/>
              </a:lnSpc>
              <a:buFont typeface="Arial"/>
              <a:buChar char="•"/>
            </a:pPr>
            <a:r>
              <a:rPr lang="en-US" sz="2600" dirty="0">
                <a:solidFill>
                  <a:srgbClr val="000000"/>
                </a:solidFill>
                <a:latin typeface="Georgia Pro"/>
              </a:rPr>
              <a:t>This conflict is not new. There will always be a struggle between the truth and falsehood.</a:t>
            </a:r>
          </a:p>
          <a:p>
            <a:pPr marL="561341" lvl="1" indent="-280670" algn="l">
              <a:lnSpc>
                <a:spcPts val="3640"/>
              </a:lnSpc>
              <a:spcBef>
                <a:spcPct val="0"/>
              </a:spcBef>
              <a:buFont typeface="Arial"/>
              <a:buChar char="•"/>
            </a:pPr>
            <a:r>
              <a:rPr lang="en-US" sz="2600" dirty="0">
                <a:solidFill>
                  <a:srgbClr val="000000"/>
                </a:solidFill>
                <a:latin typeface="Georgia Pro"/>
              </a:rPr>
              <a:t>Allah will give respite to the disbelievers, but their eventual outcome and punishment will be severe.</a:t>
            </a:r>
          </a:p>
        </p:txBody>
      </p:sp>
      <p:sp>
        <p:nvSpPr>
          <p:cNvPr id="16" name="TextBox 16"/>
          <p:cNvSpPr txBox="1"/>
          <p:nvPr/>
        </p:nvSpPr>
        <p:spPr>
          <a:xfrm>
            <a:off x="1038225" y="788093"/>
            <a:ext cx="6628061" cy="240607"/>
          </a:xfrm>
          <a:prstGeom prst="rect">
            <a:avLst/>
          </a:prstGeom>
        </p:spPr>
        <p:txBody>
          <a:bodyPr lIns="0" tIns="0" rIns="0" bIns="0" rtlCol="0" anchor="t">
            <a:spAutoFit/>
          </a:bodyPr>
          <a:lstStyle/>
          <a:p>
            <a:pPr>
              <a:lnSpc>
                <a:spcPts val="1864"/>
              </a:lnSpc>
              <a:spcBef>
                <a:spcPct val="0"/>
              </a:spcBef>
            </a:pPr>
            <a:r>
              <a:rPr lang="en-US" sz="1695" spc="50">
                <a:solidFill>
                  <a:srgbClr val="000000">
                    <a:alpha val="26667"/>
                  </a:srgbClr>
                </a:solidFill>
                <a:latin typeface="Arial Nova Condensed Bold"/>
              </a:rPr>
              <a:t>“WHY IS ALLAH ALLOWING THIS TO HAPPEN TO THE PALESTINIANS?”</a:t>
            </a:r>
          </a:p>
        </p:txBody>
      </p:sp>
      <p:pic>
        <p:nvPicPr>
          <p:cNvPr id="17" name="003_24ezYkJm.mp3">
            <a:hlinkClick r:id="" action="ppaction://media"/>
            <a:extLst>
              <a:ext uri="{FF2B5EF4-FFF2-40B4-BE49-F238E27FC236}">
                <a16:creationId xmlns:a16="http://schemas.microsoft.com/office/drawing/2014/main" id="{EE318A58-C6AB-7F9A-5C7C-9C7ACFB73F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71849" y="776926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14942"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3" grpId="0"/>
      <p:bldP spid="14" grpId="0"/>
      <p:bldP spid="15" grpId="0" build="p" bldLvl="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TotalTime>
  <Words>6582</Words>
  <Application>Microsoft Office PowerPoint</Application>
  <PresentationFormat>Custom</PresentationFormat>
  <Paragraphs>542</Paragraphs>
  <Slides>39</Slides>
  <Notes>39</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Georgia Pro</vt:lpstr>
      <vt:lpstr>Linotype Feltpen Medium</vt:lpstr>
      <vt:lpstr>Calibri (MS) Bold</vt:lpstr>
      <vt:lpstr>Helvetica World Bold</vt:lpstr>
      <vt:lpstr>Georgia Pro Bold Italics</vt:lpstr>
      <vt:lpstr>Calibri</vt:lpstr>
      <vt:lpstr>Arial</vt:lpstr>
      <vt:lpstr>Georgia Pro Bold</vt:lpstr>
      <vt:lpstr>Georgia Pro Italics</vt:lpstr>
      <vt:lpstr>Arial Nova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Palestine: The Quranic Lens </dc:title>
  <cp:lastModifiedBy>U H</cp:lastModifiedBy>
  <cp:revision>11</cp:revision>
  <dcterms:created xsi:type="dcterms:W3CDTF">2006-08-16T00:00:00Z</dcterms:created>
  <dcterms:modified xsi:type="dcterms:W3CDTF">2023-11-03T14:54:12Z</dcterms:modified>
  <dc:identifier>DAFyXFYxtko</dc:identifier>
</cp:coreProperties>
</file>