
<file path=[Content_Types].xml><?xml version="1.0" encoding="utf-8"?>
<Types xmlns="http://schemas.openxmlformats.org/package/2006/content-types">
  <Default Extension="fntdata" ContentType="application/x-fontdata"/>
  <Default Extension="gif" ContentType="image/gif"/>
  <Default Extension="jpe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26"/>
  </p:notesMasterIdLst>
  <p:sldIdLst>
    <p:sldId id="275" r:id="rId2"/>
    <p:sldId id="259" r:id="rId3"/>
    <p:sldId id="257" r:id="rId4"/>
    <p:sldId id="258" r:id="rId5"/>
    <p:sldId id="327" r:id="rId6"/>
    <p:sldId id="310" r:id="rId7"/>
    <p:sldId id="276" r:id="rId8"/>
    <p:sldId id="311" r:id="rId9"/>
    <p:sldId id="312" r:id="rId10"/>
    <p:sldId id="283" r:id="rId11"/>
    <p:sldId id="282" r:id="rId12"/>
    <p:sldId id="315" r:id="rId13"/>
    <p:sldId id="316" r:id="rId14"/>
    <p:sldId id="314" r:id="rId15"/>
    <p:sldId id="326" r:id="rId16"/>
    <p:sldId id="297" r:id="rId17"/>
    <p:sldId id="278" r:id="rId18"/>
    <p:sldId id="321" r:id="rId19"/>
    <p:sldId id="322" r:id="rId20"/>
    <p:sldId id="323" r:id="rId21"/>
    <p:sldId id="287" r:id="rId22"/>
    <p:sldId id="324" r:id="rId23"/>
    <p:sldId id="325" r:id="rId24"/>
    <p:sldId id="274" r:id="rId25"/>
  </p:sldIdLst>
  <p:sldSz cx="12192000" cy="6858000"/>
  <p:notesSz cx="6858000" cy="9144000"/>
  <p:embeddedFontLst>
    <p:embeddedFont>
      <p:font typeface="FF Good Pro Bold" panose="020B0804020101020102" pitchFamily="34" charset="0"/>
      <p:regular r:id="rId27"/>
      <p:bold r:id="rId28"/>
    </p:embeddedFont>
    <p:embeddedFont>
      <p:font typeface="KFGQP_ Uthman_Taha_Naskh" panose="02000000000000000000" pitchFamily="2" charset="-78"/>
      <p:bold r:id="rId29"/>
    </p:embeddedFont>
    <p:embeddedFont>
      <p:font typeface="KFGQPC Arabic Symbols 01" panose="02000000000000000000" pitchFamily="2" charset="2"/>
      <p:regular r:id="rId30"/>
    </p:embeddedFont>
    <p:embeddedFont>
      <p:font typeface="Lust Fine Italic" panose="02000505090000020004" pitchFamily="50" charset="0"/>
      <p:regular r:id="rId31"/>
    </p:embeddedFont>
    <p:embeddedFont>
      <p:font typeface="Mulish" pitchFamily="2" charset="0"/>
      <p:regular r:id="rId32"/>
      <p:bold r:id="rId33"/>
      <p:italic r:id="rId34"/>
      <p:boldItalic r:id="rId35"/>
    </p:embeddedFont>
    <p:embeddedFont>
      <p:font typeface="Mulish ExtraBold" pitchFamily="2" charset="0"/>
      <p:bold r:id="rId36"/>
      <p:italic r:id="rId37"/>
      <p:boldItalic r:id="rId38"/>
    </p:embeddedFont>
  </p:embeddedFontLst>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efore" id="{00C64110-59E4-4AD4-A2A6-4AE5FFFE667C}">
          <p14:sldIdLst>
            <p14:sldId id="275"/>
          </p14:sldIdLst>
        </p14:section>
        <p14:section name="Presentation" id="{D9712353-607B-46EA-9A1E-038699B03C38}">
          <p14:sldIdLst>
            <p14:sldId id="259"/>
            <p14:sldId id="257"/>
            <p14:sldId id="258"/>
            <p14:sldId id="327"/>
            <p14:sldId id="310"/>
            <p14:sldId id="276"/>
            <p14:sldId id="311"/>
            <p14:sldId id="312"/>
            <p14:sldId id="283"/>
            <p14:sldId id="282"/>
            <p14:sldId id="315"/>
            <p14:sldId id="316"/>
            <p14:sldId id="314"/>
            <p14:sldId id="326"/>
            <p14:sldId id="297"/>
            <p14:sldId id="278"/>
            <p14:sldId id="321"/>
            <p14:sldId id="322"/>
            <p14:sldId id="323"/>
            <p14:sldId id="287"/>
            <p14:sldId id="324"/>
            <p14:sldId id="325"/>
            <p14:sldId id="2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318B1B-0373-24F8-C04A-C89DBE2C7CCD}" name="Zaeem Javaid" initials="ZJ" userId="S::zaeem.javaid@quranictarbiyah.com::fcd34309-318c-4b99-871c-cc2faf2bb7f7" providerId="AD"/>
  <p188:author id="{C9EB2F52-C0AA-73C3-4454-9CCD75EDB8BF}" name="Nawaar Patel" initials="NP" userId="945f1c9a4b3c58bf" providerId="Windows Live"/>
  <p188:author id="{AB857797-3287-9DF9-769A-E450734918B2}" name="Soaad Patel" initials="SP" userId="S::soaad.patel@quranictarbiyah.com::e1203fc1-c641-4348-b61d-37f2fa136de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36169"/>
    <a:srgbClr val="C44759"/>
    <a:srgbClr val="DAFBFE"/>
    <a:srgbClr val="D377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35"/>
    <p:restoredTop sz="90753" autoAdjust="0"/>
  </p:normalViewPr>
  <p:slideViewPr>
    <p:cSldViewPr snapToGrid="0">
      <p:cViewPr varScale="1">
        <p:scale>
          <a:sx n="78" d="100"/>
          <a:sy n="78" d="100"/>
        </p:scale>
        <p:origin x="48" y="2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6C1F11-681C-43CC-B1F8-5186555424D6}" type="datetimeFigureOut">
              <a:rPr lang="en-PK" smtClean="0"/>
              <a:t>10/04/2026</a:t>
            </a:fld>
            <a:endParaRPr lang="en-P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B8B51-A01D-40E9-9594-70BFAD0C32CB}" type="slidenum">
              <a:rPr lang="en-PK" smtClean="0"/>
              <a:t>‹#›</a:t>
            </a:fld>
            <a:endParaRPr lang="en-PK"/>
          </a:p>
        </p:txBody>
      </p:sp>
    </p:spTree>
    <p:extLst>
      <p:ext uri="{BB962C8B-B14F-4D97-AF65-F5344CB8AC3E}">
        <p14:creationId xmlns:p14="http://schemas.microsoft.com/office/powerpoint/2010/main" val="360445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0B8B51-A01D-40E9-9594-70BFAD0C32CB}" type="slidenum">
              <a:rPr lang="en-PK" smtClean="0"/>
              <a:t>2</a:t>
            </a:fld>
            <a:endParaRPr lang="en-PK"/>
          </a:p>
        </p:txBody>
      </p:sp>
    </p:spTree>
    <p:extLst>
      <p:ext uri="{BB962C8B-B14F-4D97-AF65-F5344CB8AC3E}">
        <p14:creationId xmlns:p14="http://schemas.microsoft.com/office/powerpoint/2010/main" val="2454696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11</a:t>
            </a:fld>
            <a:endParaRPr lang="en-PK"/>
          </a:p>
        </p:txBody>
      </p:sp>
    </p:spTree>
    <p:extLst>
      <p:ext uri="{BB962C8B-B14F-4D97-AF65-F5344CB8AC3E}">
        <p14:creationId xmlns:p14="http://schemas.microsoft.com/office/powerpoint/2010/main" val="537833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sacrificed 63 camels with his own hands (equating the years of his life). He told </a:t>
            </a:r>
            <a:r>
              <a:rPr lang="en-GB" sz="1800" b="0" i="0" u="none" strike="noStrike" dirty="0" err="1">
                <a:solidFill>
                  <a:srgbClr val="000000"/>
                </a:solidFill>
                <a:effectLst/>
                <a:latin typeface="Arial" panose="020B0604020202020204" pitchFamily="34" charset="0"/>
              </a:rPr>
              <a:t>ʿAlī</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to sacrifice the rest and cook a portion for them to eat. He also told the Companions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“Whoever wishes to take a portion may do so.” </a:t>
            </a:r>
          </a:p>
          <a:p>
            <a:pPr rtl="0">
              <a:buNone/>
            </a:pPr>
            <a:endParaRPr lang="en-GB" sz="1800" b="0" i="0" u="none" strike="noStrike" dirty="0">
              <a:solidFill>
                <a:srgbClr val="000000"/>
              </a:solidFill>
              <a:effectLst/>
              <a:latin typeface="Arial" panose="020B0604020202020204" pitchFamily="34" charset="0"/>
            </a:endParaRPr>
          </a:p>
          <a:p>
            <a:pPr>
              <a:lnSpc>
                <a:spcPct val="100000"/>
              </a:lnSpc>
            </a:pPr>
            <a:r>
              <a:rPr lang="en-GB" sz="1800" dirty="0"/>
              <a:t>Imagine, the Prophet </a:t>
            </a:r>
            <a:r>
              <a:rPr lang="en-US" sz="1800" dirty="0">
                <a:latin typeface="KFGQPC Arabic Symbols 01" panose="02000000000000000000" pitchFamily="2" charset="2"/>
              </a:rPr>
              <a:t>ﷺ </a:t>
            </a:r>
            <a:r>
              <a:rPr lang="en-GB" sz="1800" dirty="0"/>
              <a:t>accomplished all of this: stoning at the Jamarah, giving a speech, answering questions, assigning camping places, slaughtering 63 animals, shaving his head, changing his clothes, going to Makkah, doing </a:t>
            </a:r>
            <a:r>
              <a:rPr lang="en-GB" sz="1800" dirty="0" err="1"/>
              <a:t>ṭawāf</a:t>
            </a:r>
            <a:r>
              <a:rPr lang="en-GB" sz="1800" dirty="0"/>
              <a:t>, blessing people and then going back to </a:t>
            </a:r>
            <a:r>
              <a:rPr lang="en-GB" sz="1800" dirty="0" err="1"/>
              <a:t>Minā</a:t>
            </a:r>
            <a:r>
              <a:rPr lang="en-GB" sz="1800" dirty="0"/>
              <a:t>, all in the space of half a day. Allah blessed him and his time immensely, and he was thus able to deliver the enormous message in 23 years of his blessed life too. </a:t>
            </a:r>
            <a:r>
              <a:rPr lang="en-GB" sz="1800" i="1" dirty="0" err="1"/>
              <a:t>Ṣall</a:t>
            </a:r>
            <a:r>
              <a:rPr lang="en-GB" sz="1800" i="1" dirty="0"/>
              <a:t> </a:t>
            </a:r>
            <a:r>
              <a:rPr lang="en-GB" sz="1800" i="1" dirty="0" err="1"/>
              <a:t>Allāhu</a:t>
            </a:r>
            <a:r>
              <a:rPr lang="en-GB" sz="1800" i="1" dirty="0"/>
              <a:t> </a:t>
            </a:r>
            <a:r>
              <a:rPr lang="en-GB" sz="1800" i="1" dirty="0" err="1"/>
              <a:t>ʿalayhi</a:t>
            </a:r>
            <a:r>
              <a:rPr lang="en-GB" sz="1800" i="1" dirty="0"/>
              <a:t> </a:t>
            </a:r>
            <a:r>
              <a:rPr lang="en-GB" sz="1800" i="1" dirty="0" err="1"/>
              <a:t>wa</a:t>
            </a:r>
            <a:r>
              <a:rPr lang="en-GB" sz="1800" i="1" dirty="0"/>
              <a:t> </a:t>
            </a:r>
            <a:r>
              <a:rPr lang="en-GB" sz="1800" i="1" dirty="0" err="1"/>
              <a:t>sallam</a:t>
            </a:r>
            <a:r>
              <a:rPr lang="en-GB" sz="1800" i="1" dirty="0"/>
              <a:t>.</a:t>
            </a: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12</a:t>
            </a:fld>
            <a:endParaRPr lang="en-PK"/>
          </a:p>
        </p:txBody>
      </p:sp>
    </p:spTree>
    <p:extLst>
      <p:ext uri="{BB962C8B-B14F-4D97-AF65-F5344CB8AC3E}">
        <p14:creationId xmlns:p14="http://schemas.microsoft.com/office/powerpoint/2010/main" val="1430887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Remember that the intended outcome is </a:t>
            </a:r>
            <a:r>
              <a:rPr lang="en-US" sz="1800" b="1" i="0" u="none" strike="noStrike" dirty="0" err="1">
                <a:solidFill>
                  <a:srgbClr val="000000"/>
                </a:solidFill>
                <a:effectLst/>
                <a:latin typeface="Arial" panose="020B0604020202020204" pitchFamily="34" charset="0"/>
              </a:rPr>
              <a:t>taqwā</a:t>
            </a:r>
            <a:r>
              <a:rPr lang="en-US" sz="1800" b="1" i="0" u="none" strike="noStrike" dirty="0">
                <a:solidFill>
                  <a:srgbClr val="000000"/>
                </a:solidFill>
                <a:effectLst/>
                <a:latin typeface="Arial" panose="020B0604020202020204" pitchFamily="34" charset="0"/>
              </a:rPr>
              <a:t>.</a:t>
            </a:r>
            <a:r>
              <a:rPr lang="en-US" sz="1800" b="0" i="0" u="none" strike="noStrike" dirty="0">
                <a:solidFill>
                  <a:srgbClr val="000000"/>
                </a:solidFill>
                <a:effectLst/>
                <a:latin typeface="Arial" panose="020B0604020202020204" pitchFamily="34" charset="0"/>
              </a:rPr>
              <a:t> The ultimate aim of sacrifice is not the shedding of blood or the offering of meat. It is the cultivation of </a:t>
            </a:r>
            <a:r>
              <a:rPr lang="en-US" sz="1800" b="0" i="0" u="none" strike="noStrike" dirty="0" err="1">
                <a:solidFill>
                  <a:srgbClr val="000000"/>
                </a:solidFill>
                <a:effectLst/>
                <a:latin typeface="Arial" panose="020B0604020202020204" pitchFamily="34" charset="0"/>
              </a:rPr>
              <a:t>taqwā</a:t>
            </a:r>
            <a:r>
              <a:rPr lang="en-US" sz="1800" b="0" i="0" u="none" strike="noStrike" dirty="0">
                <a:solidFill>
                  <a:srgbClr val="000000"/>
                </a:solidFill>
                <a:effectLst/>
                <a:latin typeface="Arial" panose="020B0604020202020204" pitchFamily="34" charset="0"/>
              </a:rPr>
              <a:t>:  “Never does their meat or their blood reach Allah, but what does reach Him is your </a:t>
            </a:r>
            <a:r>
              <a:rPr lang="en-US" sz="1800" b="0" i="0" u="none" strike="noStrike" dirty="0" err="1">
                <a:solidFill>
                  <a:srgbClr val="000000"/>
                </a:solidFill>
                <a:effectLst/>
                <a:latin typeface="Arial" panose="020B0604020202020204" pitchFamily="34" charset="0"/>
              </a:rPr>
              <a:t>taqwā</a:t>
            </a:r>
            <a:r>
              <a:rPr lang="en-US" sz="1800" b="0" i="0" u="none" strike="noStrike" dirty="0">
                <a:solidFill>
                  <a:srgbClr val="000000"/>
                </a:solidFill>
                <a:effectLst/>
                <a:latin typeface="Arial" panose="020B0604020202020204" pitchFamily="34" charset="0"/>
              </a:rPr>
              <a:t> (piety)” (22:37).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Reflect: Take a moment during the Day of </a:t>
            </a:r>
            <a:r>
              <a:rPr lang="en-US" sz="1800" b="0" i="0" u="none" strike="noStrike" dirty="0" err="1">
                <a:solidFill>
                  <a:srgbClr val="000000"/>
                </a:solidFill>
                <a:effectLst/>
                <a:latin typeface="Arial" panose="020B0604020202020204" pitchFamily="34" charset="0"/>
              </a:rPr>
              <a:t>Naḥr</a:t>
            </a:r>
            <a:r>
              <a:rPr lang="en-US" sz="1800" b="0" i="0" u="none" strike="noStrike" dirty="0">
                <a:solidFill>
                  <a:srgbClr val="000000"/>
                </a:solidFill>
                <a:effectLst/>
                <a:latin typeface="Arial" panose="020B0604020202020204" pitchFamily="34" charset="0"/>
              </a:rPr>
              <a:t> and reflect on the lesson of sacrifice. Think about your life: what inclinations (ideological, physical, or emotional) do you have that are not in line with what Allah wants?</a:t>
            </a: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13</a:t>
            </a:fld>
            <a:endParaRPr lang="en-PK"/>
          </a:p>
        </p:txBody>
      </p:sp>
    </p:spTree>
    <p:extLst>
      <p:ext uri="{BB962C8B-B14F-4D97-AF65-F5344CB8AC3E}">
        <p14:creationId xmlns:p14="http://schemas.microsoft.com/office/powerpoint/2010/main" val="12477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8BBC9-AFED-1BE3-A97C-31B4F4D30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3F8236-1EF0-9126-5145-3CE51FEC86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754AD6-0D67-5F41-4B6B-9629DAAE8878}"/>
              </a:ext>
            </a:extLst>
          </p:cNvPr>
          <p:cNvSpPr>
            <a:spLocks noGrp="1"/>
          </p:cNvSpPr>
          <p:nvPr>
            <p:ph type="body" idx="1"/>
          </p:nvPr>
        </p:nvSpPr>
        <p:spPr/>
        <p:txBody>
          <a:bodyPr/>
          <a:lstStyle/>
          <a:p>
            <a:r>
              <a:rPr lang="en-US" dirty="0"/>
              <a:t>1. Thank Allah for guiding you to Islam and for giving you the ability to remember Him and to perform the rites of sacrifice: “He has subjugated them to you in this way so that you may glorify Allah for having guided you…” (22:37).</a:t>
            </a:r>
          </a:p>
          <a:p>
            <a:endParaRPr lang="en-US" dirty="0"/>
          </a:p>
          <a:p>
            <a:r>
              <a:rPr lang="en-US" dirty="0"/>
              <a:t>The sacrifice is a reminder that Allah has given you this great gift of being able to rear, slaughter and consume delicious meat. Although an alien concept to us because of our excessive consumption of meat, for many around the world, this is the only time in the year when they can consume a liberal amount of meat. </a:t>
            </a:r>
          </a:p>
          <a:p>
            <a:endParaRPr lang="en-GB" dirty="0"/>
          </a:p>
          <a:p>
            <a:pPr rtl="0" fontAlgn="base">
              <a:buFont typeface="+mj-lt"/>
              <a:buNone/>
            </a:pPr>
            <a:r>
              <a:rPr lang="en-GB" sz="1800" b="0" i="0" u="none" strike="noStrike" dirty="0">
                <a:solidFill>
                  <a:srgbClr val="000000"/>
                </a:solidFill>
                <a:effectLst/>
                <a:latin typeface="Arial" panose="020B0604020202020204" pitchFamily="34" charset="0"/>
              </a:rPr>
              <a:t>2. A portion of the slaughtered animal should go to the poor: this is their right and is a form of purification of your soul. The wisdom in a portion of the animal going to the poor is that you will choose the best animal for yourself and so the poor also receive from the best. </a:t>
            </a:r>
            <a:endParaRPr lang="en-GB" sz="1200" b="0" i="0" u="none" strike="noStrike" dirty="0">
              <a:solidFill>
                <a:schemeClr val="tx1"/>
              </a:solidFill>
              <a:effectLst/>
              <a:latin typeface="+mn-lt"/>
            </a:endParaRPr>
          </a:p>
          <a:p>
            <a:pPr rtl="0" fontAlgn="base">
              <a:buFont typeface="+mj-lt"/>
              <a:buNone/>
            </a:pPr>
            <a:endParaRPr lang="en-GB" sz="1200" b="0" i="0" u="none" strike="noStrike" dirty="0">
              <a:solidFill>
                <a:schemeClr val="tx1"/>
              </a:solidFill>
              <a:effectLst/>
              <a:latin typeface="+mn-lt"/>
            </a:endParaRPr>
          </a:p>
          <a:p>
            <a:pPr rtl="0" fontAlgn="base">
              <a:buFont typeface="+mj-lt"/>
              <a:buNone/>
            </a:pPr>
            <a:r>
              <a:rPr lang="en-GB" sz="1800" b="0" i="0" u="none" strike="noStrike" dirty="0">
                <a:solidFill>
                  <a:srgbClr val="000000"/>
                </a:solidFill>
                <a:effectLst/>
                <a:latin typeface="Arial" panose="020B0604020202020204" pitchFamily="34" charset="0"/>
              </a:rPr>
              <a:t>Reflect: When you give to those in need, do you give from </a:t>
            </a:r>
            <a:r>
              <a:rPr lang="en-GB" sz="1800" b="1" i="0" u="none" strike="noStrike" dirty="0">
                <a:solidFill>
                  <a:srgbClr val="000000"/>
                </a:solidFill>
                <a:effectLst/>
                <a:latin typeface="Arial" panose="020B0604020202020204" pitchFamily="34" charset="0"/>
              </a:rPr>
              <a:t>what you love</a:t>
            </a:r>
            <a:r>
              <a:rPr lang="en-GB" sz="1800" b="0" i="0" u="none" strike="noStrike" dirty="0">
                <a:solidFill>
                  <a:srgbClr val="000000"/>
                </a:solidFill>
                <a:effectLst/>
                <a:latin typeface="Arial" panose="020B0604020202020204" pitchFamily="34" charset="0"/>
              </a:rPr>
              <a:t>? Or do you give what’s </a:t>
            </a:r>
            <a:r>
              <a:rPr lang="en-GB" sz="1800" b="1" i="0" u="none" strike="noStrike" dirty="0">
                <a:solidFill>
                  <a:srgbClr val="000000"/>
                </a:solidFill>
                <a:effectLst/>
                <a:latin typeface="Arial" panose="020B0604020202020204" pitchFamily="34" charset="0"/>
              </a:rPr>
              <a:t>left over</a:t>
            </a:r>
            <a:r>
              <a:rPr lang="en-GB" sz="1800" b="0" i="0" u="none" strike="noStrike" dirty="0">
                <a:solidFill>
                  <a:srgbClr val="000000"/>
                </a:solidFill>
                <a:effectLst/>
                <a:latin typeface="Arial" panose="020B0604020202020204" pitchFamily="34" charset="0"/>
              </a:rPr>
              <a:t>? Allah </a:t>
            </a:r>
            <a:r>
              <a:rPr lang="ar-AE" sz="1800" b="0" i="0" u="none" strike="noStrike" dirty="0">
                <a:solidFill>
                  <a:srgbClr val="000000"/>
                </a:solidFill>
                <a:effectLst/>
                <a:latin typeface="Arial" panose="020B0604020202020204" pitchFamily="34" charset="0"/>
              </a:rPr>
              <a:t>ﷻ </a:t>
            </a:r>
            <a:r>
              <a:rPr lang="en-GB" sz="1800" b="0" i="0" u="none" strike="noStrike" dirty="0">
                <a:solidFill>
                  <a:srgbClr val="000000"/>
                </a:solidFill>
                <a:effectLst/>
                <a:latin typeface="Arial" panose="020B0604020202020204" pitchFamily="34" charset="0"/>
              </a:rPr>
              <a:t>says, “You shall never attain righteousness unless you donate some of what you love. Whatever you spend, Allah is fully aware of it” (3:92)</a:t>
            </a:r>
            <a:endParaRPr lang="en-GB" b="0" dirty="0">
              <a:effectLst/>
            </a:endParaRPr>
          </a:p>
          <a:p>
            <a:pPr>
              <a:buNone/>
            </a:pPr>
            <a:br>
              <a:rPr lang="en-GB" dirty="0"/>
            </a:br>
            <a:endParaRPr lang="en-GB" dirty="0"/>
          </a:p>
        </p:txBody>
      </p:sp>
      <p:sp>
        <p:nvSpPr>
          <p:cNvPr id="4" name="Slide Number Placeholder 3">
            <a:extLst>
              <a:ext uri="{FF2B5EF4-FFF2-40B4-BE49-F238E27FC236}">
                <a16:creationId xmlns:a16="http://schemas.microsoft.com/office/drawing/2014/main" id="{250A75B5-9317-7891-F429-C13FC163A8D5}"/>
              </a:ext>
            </a:extLst>
          </p:cNvPr>
          <p:cNvSpPr>
            <a:spLocks noGrp="1"/>
          </p:cNvSpPr>
          <p:nvPr>
            <p:ph type="sldNum" sz="quarter" idx="5"/>
          </p:nvPr>
        </p:nvSpPr>
        <p:spPr/>
        <p:txBody>
          <a:bodyPr/>
          <a:lstStyle/>
          <a:p>
            <a:fld id="{050B8B51-A01D-40E9-9594-70BFAD0C32CB}" type="slidenum">
              <a:rPr lang="en-PK" smtClean="0"/>
              <a:t>14</a:t>
            </a:fld>
            <a:endParaRPr lang="en-PK"/>
          </a:p>
        </p:txBody>
      </p:sp>
    </p:spTree>
    <p:extLst>
      <p:ext uri="{BB962C8B-B14F-4D97-AF65-F5344CB8AC3E}">
        <p14:creationId xmlns:p14="http://schemas.microsoft.com/office/powerpoint/2010/main" val="3028719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1. </a:t>
            </a:r>
            <a:r>
              <a:rPr lang="en-US" sz="1800" b="1" i="0" u="none" strike="noStrike" dirty="0" err="1">
                <a:solidFill>
                  <a:srgbClr val="000000"/>
                </a:solidFill>
                <a:effectLst/>
                <a:latin typeface="Arial" panose="020B0604020202020204" pitchFamily="34" charset="0"/>
              </a:rPr>
              <a:t>Visualise</a:t>
            </a:r>
            <a:r>
              <a:rPr lang="en-US" sz="1800" b="1" i="0" u="none" strike="noStrike" dirty="0">
                <a:solidFill>
                  <a:srgbClr val="000000"/>
                </a:solidFill>
                <a:effectLst/>
                <a:latin typeface="Arial" panose="020B0604020202020204" pitchFamily="34" charset="0"/>
              </a:rPr>
              <a:t> your sins falling away. </a:t>
            </a:r>
            <a:r>
              <a:rPr lang="en-US" sz="1800" b="0" i="0" u="none" strike="noStrike" dirty="0">
                <a:solidFill>
                  <a:srgbClr val="000000"/>
                </a:solidFill>
                <a:effectLst/>
                <a:latin typeface="Arial" panose="020B0604020202020204" pitchFamily="34" charset="0"/>
              </a:rPr>
              <a:t>For every hair that gets shaved, you get a reward and a sin gets wiped away (</a:t>
            </a:r>
            <a:r>
              <a:rPr lang="en-US" sz="1800" b="0" i="0" u="none" strike="noStrike" dirty="0" err="1">
                <a:solidFill>
                  <a:srgbClr val="000000"/>
                </a:solidFill>
                <a:effectLst/>
                <a:latin typeface="Arial" panose="020B0604020202020204" pitchFamily="34" charset="0"/>
              </a:rPr>
              <a:t>Bazzār</a:t>
            </a:r>
            <a:r>
              <a:rPr lang="en-US" sz="1800" b="0" i="0" u="none" strike="noStrike" dirty="0">
                <a:solidFill>
                  <a:srgbClr val="000000"/>
                </a:solidFill>
                <a:effectLst/>
                <a:latin typeface="Arial" panose="020B0604020202020204" pitchFamily="34" charset="0"/>
              </a:rPr>
              <a: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2. Remove your ego.</a:t>
            </a:r>
            <a:r>
              <a:rPr lang="en-US" sz="1800" b="0" i="0" u="none" strike="noStrike" dirty="0">
                <a:solidFill>
                  <a:srgbClr val="000000"/>
                </a:solidFill>
                <a:effectLst/>
                <a:latin typeface="Arial" panose="020B0604020202020204" pitchFamily="34" charset="0"/>
              </a:rPr>
              <a:t> Shaving your hair is the final act of shedding </a:t>
            </a:r>
            <a:r>
              <a:rPr lang="en-US" sz="1800" b="1" i="0" u="none" strike="noStrike" dirty="0">
                <a:solidFill>
                  <a:srgbClr val="000000"/>
                </a:solidFill>
                <a:effectLst/>
                <a:latin typeface="Arial" panose="020B0604020202020204" pitchFamily="34" charset="0"/>
              </a:rPr>
              <a:t>pride </a:t>
            </a:r>
            <a:r>
              <a:rPr lang="en-US" sz="1800" b="0" i="0" u="none" strike="noStrike" dirty="0">
                <a:solidFill>
                  <a:srgbClr val="000000"/>
                </a:solidFill>
                <a:effectLst/>
                <a:latin typeface="Arial" panose="020B0604020202020204" pitchFamily="34" charset="0"/>
              </a:rPr>
              <a:t>from your heart, removing the last trace of </a:t>
            </a:r>
            <a:r>
              <a:rPr lang="en-US" sz="1800" b="1" i="0" u="none" strike="noStrike" dirty="0">
                <a:solidFill>
                  <a:srgbClr val="000000"/>
                </a:solidFill>
                <a:effectLst/>
                <a:latin typeface="Arial" panose="020B0604020202020204" pitchFamily="34" charset="0"/>
              </a:rPr>
              <a:t>ego </a:t>
            </a:r>
            <a:r>
              <a:rPr lang="en-US" sz="1800" b="0" i="0" u="none" strike="noStrike" dirty="0">
                <a:solidFill>
                  <a:srgbClr val="000000"/>
                </a:solidFill>
                <a:effectLst/>
                <a:latin typeface="Arial" panose="020B0604020202020204" pitchFamily="34" charset="0"/>
              </a:rPr>
              <a:t>before standing in humility at the House of Allah.</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3. Get ready for a new you. </a:t>
            </a:r>
            <a:r>
              <a:rPr lang="en-US" sz="1800" b="0" i="0" u="none" strike="noStrike" dirty="0">
                <a:solidFill>
                  <a:srgbClr val="000000"/>
                </a:solidFill>
                <a:effectLst/>
                <a:latin typeface="Arial" panose="020B0604020202020204" pitchFamily="34" charset="0"/>
              </a:rPr>
              <a:t>Shaving your hair signifies a new birth, a new beginning and a new you: “Whoever performs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for the sake of Allah and refrains from intimate relations and sins will return as </a:t>
            </a:r>
            <a:r>
              <a:rPr lang="en-US" sz="1800" b="1" i="0" u="none" strike="noStrike" dirty="0">
                <a:solidFill>
                  <a:srgbClr val="000000"/>
                </a:solidFill>
                <a:effectLst/>
                <a:latin typeface="Arial" panose="020B0604020202020204" pitchFamily="34" charset="0"/>
              </a:rPr>
              <a:t>free of sin</a:t>
            </a:r>
            <a:r>
              <a:rPr lang="en-US" sz="1800" b="0" i="0" u="none" strike="noStrike" dirty="0">
                <a:solidFill>
                  <a:srgbClr val="000000"/>
                </a:solidFill>
                <a:effectLst/>
                <a:latin typeface="Arial" panose="020B0604020202020204" pitchFamily="34" charset="0"/>
              </a:rPr>
              <a:t> as the day his mother gave birth to him” (</a:t>
            </a:r>
            <a:r>
              <a:rPr lang="en-US" sz="1800" b="0" i="0" u="none" strike="noStrike" dirty="0" err="1">
                <a:solidFill>
                  <a:srgbClr val="000000"/>
                </a:solidFill>
                <a:effectLst/>
                <a:latin typeface="Arial" panose="020B0604020202020204" pitchFamily="34" charset="0"/>
              </a:rPr>
              <a:t>Bukhārī</a:t>
            </a:r>
            <a:r>
              <a:rPr lang="en-US" sz="1800" b="0" i="0" u="none" strike="noStrike" dirty="0">
                <a:solidFill>
                  <a:srgbClr val="000000"/>
                </a:solidFill>
                <a:effectLst/>
                <a:latin typeface="Arial" panose="020B0604020202020204" pitchFamily="34" charset="0"/>
              </a:rPr>
              <a:t>).</a:t>
            </a:r>
          </a:p>
          <a:p>
            <a:pPr>
              <a:buNone/>
            </a:pPr>
            <a:br>
              <a:rPr lang="en-US"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17</a:t>
            </a:fld>
            <a:endParaRPr lang="en-PK"/>
          </a:p>
        </p:txBody>
      </p:sp>
    </p:spTree>
    <p:extLst>
      <p:ext uri="{BB962C8B-B14F-4D97-AF65-F5344CB8AC3E}">
        <p14:creationId xmlns:p14="http://schemas.microsoft.com/office/powerpoint/2010/main" val="445523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C1A44-1332-85EE-62BE-61B900E69D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EDF790-2000-1D41-F5B4-82F8CC3EA8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FAE6F1-A72A-626A-103F-7A16F424C982}"/>
              </a:ext>
            </a:extLst>
          </p:cNvPr>
          <p:cNvSpPr>
            <a:spLocks noGrp="1"/>
          </p:cNvSpPr>
          <p:nvPr>
            <p:ph type="body" idx="1"/>
          </p:nvPr>
        </p:nvSpPr>
        <p:spPr/>
        <p:txBody>
          <a:bodyPr/>
          <a:lstStyle/>
          <a:p>
            <a:pPr rtl="0">
              <a:buNone/>
            </a:pPr>
            <a:r>
              <a:rPr lang="en-US" dirty="0"/>
              <a:t>Tip </a:t>
            </a:r>
            <a:r>
              <a:rPr lang="en-US" dirty="0">
                <a:sym typeface="Wingdings" panose="05000000000000000000" pitchFamily="2" charset="2"/>
              </a:rPr>
              <a:t> </a:t>
            </a:r>
            <a:endParaRPr lang="en-PK" dirty="0"/>
          </a:p>
        </p:txBody>
      </p:sp>
      <p:sp>
        <p:nvSpPr>
          <p:cNvPr id="4" name="Slide Number Placeholder 3">
            <a:extLst>
              <a:ext uri="{FF2B5EF4-FFF2-40B4-BE49-F238E27FC236}">
                <a16:creationId xmlns:a16="http://schemas.microsoft.com/office/drawing/2014/main" id="{08F5C93C-8B3D-8F20-151A-49D8CE7FCAB8}"/>
              </a:ext>
            </a:extLst>
          </p:cNvPr>
          <p:cNvSpPr>
            <a:spLocks noGrp="1"/>
          </p:cNvSpPr>
          <p:nvPr>
            <p:ph type="sldNum" sz="quarter" idx="5"/>
          </p:nvPr>
        </p:nvSpPr>
        <p:spPr/>
        <p:txBody>
          <a:bodyPr/>
          <a:lstStyle/>
          <a:p>
            <a:fld id="{050B8B51-A01D-40E9-9594-70BFAD0C32CB}" type="slidenum">
              <a:rPr lang="en-PK" smtClean="0"/>
              <a:t>18</a:t>
            </a:fld>
            <a:endParaRPr lang="en-PK"/>
          </a:p>
        </p:txBody>
      </p:sp>
    </p:spTree>
    <p:extLst>
      <p:ext uri="{BB962C8B-B14F-4D97-AF65-F5344CB8AC3E}">
        <p14:creationId xmlns:p14="http://schemas.microsoft.com/office/powerpoint/2010/main" val="17107185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US" sz="1800" b="0" i="0" u="none" strike="noStrike" dirty="0">
                <a:solidFill>
                  <a:srgbClr val="000000"/>
                </a:solidFill>
                <a:effectLst/>
                <a:latin typeface="Arial" panose="020B0604020202020204" pitchFamily="34" charset="0"/>
              </a:rPr>
              <a:t>This is it. The whole journey was meant to build you up to come to the House of Allah: the ultimate destination. </a:t>
            </a:r>
            <a:endParaRPr lang="en-US" b="0" dirty="0">
              <a:effectLst/>
            </a:endParaRPr>
          </a:p>
          <a:p>
            <a:pPr>
              <a:buNone/>
            </a:pPr>
            <a:br>
              <a:rPr lang="en-US"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19</a:t>
            </a:fld>
            <a:endParaRPr lang="en-PK"/>
          </a:p>
        </p:txBody>
      </p:sp>
    </p:spTree>
    <p:extLst>
      <p:ext uri="{BB962C8B-B14F-4D97-AF65-F5344CB8AC3E}">
        <p14:creationId xmlns:p14="http://schemas.microsoft.com/office/powerpoint/2010/main" val="29894179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68992-4E1B-D492-148C-4E1805B24C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ED8D45-935D-0B71-CE67-BD22E2A43F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2E6D77-EBC0-1D45-A535-12DBD6BDA564}"/>
              </a:ext>
            </a:extLst>
          </p:cNvPr>
          <p:cNvSpPr>
            <a:spLocks noGrp="1"/>
          </p:cNvSpPr>
          <p:nvPr>
            <p:ph type="body" idx="1"/>
          </p:nvPr>
        </p:nvSpPr>
        <p:spPr/>
        <p:txBody>
          <a:bodyPr/>
          <a:lstStyle/>
          <a:p>
            <a:pPr>
              <a:buNone/>
            </a:pPr>
            <a:endParaRPr lang="en-PK" dirty="0"/>
          </a:p>
        </p:txBody>
      </p:sp>
      <p:sp>
        <p:nvSpPr>
          <p:cNvPr id="4" name="Slide Number Placeholder 3">
            <a:extLst>
              <a:ext uri="{FF2B5EF4-FFF2-40B4-BE49-F238E27FC236}">
                <a16:creationId xmlns:a16="http://schemas.microsoft.com/office/drawing/2014/main" id="{920DC749-E72E-A804-E9B2-DB0089D2746A}"/>
              </a:ext>
            </a:extLst>
          </p:cNvPr>
          <p:cNvSpPr>
            <a:spLocks noGrp="1"/>
          </p:cNvSpPr>
          <p:nvPr>
            <p:ph type="sldNum" sz="quarter" idx="5"/>
          </p:nvPr>
        </p:nvSpPr>
        <p:spPr/>
        <p:txBody>
          <a:bodyPr/>
          <a:lstStyle/>
          <a:p>
            <a:fld id="{050B8B51-A01D-40E9-9594-70BFAD0C32CB}" type="slidenum">
              <a:rPr lang="en-PK" smtClean="0"/>
              <a:t>20</a:t>
            </a:fld>
            <a:endParaRPr lang="en-PK"/>
          </a:p>
        </p:txBody>
      </p:sp>
    </p:spTree>
    <p:extLst>
      <p:ext uri="{BB962C8B-B14F-4D97-AF65-F5344CB8AC3E}">
        <p14:creationId xmlns:p14="http://schemas.microsoft.com/office/powerpoint/2010/main" val="40598062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buFont typeface="+mj-lt"/>
              <a:buAutoNum type="arabicPeriod"/>
            </a:pPr>
            <a:r>
              <a:rPr lang="en-GB" sz="1100" b="1" i="0" u="none" strike="noStrike" dirty="0" err="1">
                <a:solidFill>
                  <a:srgbClr val="000000"/>
                </a:solidFill>
                <a:effectLst/>
                <a:latin typeface="Arial" panose="020B0604020202020204" pitchFamily="34" charset="0"/>
              </a:rPr>
              <a:t>Ifāḍah</a:t>
            </a:r>
            <a:r>
              <a:rPr lang="en-GB" sz="1100" b="1" i="0" u="none" strike="noStrike" dirty="0">
                <a:solidFill>
                  <a:srgbClr val="000000"/>
                </a:solidFill>
                <a:effectLst/>
                <a:latin typeface="Arial" panose="020B0604020202020204" pitchFamily="34" charset="0"/>
              </a:rPr>
              <a:t>: </a:t>
            </a:r>
            <a:r>
              <a:rPr lang="en-US" sz="1100" b="0" i="0" u="none" strike="noStrike" dirty="0">
                <a:solidFill>
                  <a:srgbClr val="000000"/>
                </a:solidFill>
                <a:effectLst/>
                <a:latin typeface="Arial" panose="020B0604020202020204" pitchFamily="34" charset="0"/>
              </a:rPr>
              <a:t>Go to Allah with a heart overflowing with love.</a:t>
            </a:r>
            <a:endParaRPr lang="en-GB" sz="1100" b="0" i="0" u="none" strike="noStrike" dirty="0">
              <a:solidFill>
                <a:srgbClr val="000000"/>
              </a:solidFill>
              <a:effectLst/>
              <a:latin typeface="Arial" panose="020B0604020202020204" pitchFamily="34" charset="0"/>
            </a:endParaRPr>
          </a:p>
          <a:p>
            <a:pPr rtl="0" fontAlgn="base">
              <a:buFont typeface="+mj-lt"/>
              <a:buAutoNum type="arabicPeriod"/>
            </a:pPr>
            <a:r>
              <a:rPr lang="en-GB" sz="1100" b="1" i="0" u="none" strike="noStrike" dirty="0">
                <a:solidFill>
                  <a:srgbClr val="000000"/>
                </a:solidFill>
                <a:effectLst/>
                <a:latin typeface="Arial" panose="020B0604020202020204" pitchFamily="34" charset="0"/>
              </a:rPr>
              <a:t>Liberate your heart. </a:t>
            </a:r>
            <a:r>
              <a:rPr lang="ar-AE" sz="1100" b="0" i="0" u="none" strike="noStrike" dirty="0">
                <a:solidFill>
                  <a:srgbClr val="000000"/>
                </a:solidFill>
                <a:effectLst/>
                <a:latin typeface="Arial" panose="020B0604020202020204" pitchFamily="34" charset="0"/>
              </a:rPr>
              <a:t>الْبَيْتِ الْعَتِيقِ </a:t>
            </a:r>
            <a:r>
              <a:rPr lang="en-GB" sz="1100" b="0" i="0" u="none" strike="noStrike" dirty="0">
                <a:solidFill>
                  <a:srgbClr val="000000"/>
                </a:solidFill>
                <a:effectLst/>
                <a:latin typeface="Arial" panose="020B0604020202020204" pitchFamily="34" charset="0"/>
              </a:rPr>
              <a:t>mentioned in the verse above has 3 meanings: </a:t>
            </a:r>
          </a:p>
          <a:p>
            <a:pPr marL="742950" lvl="1" indent="-285750" rtl="0" fontAlgn="base">
              <a:buFont typeface="+mj-lt"/>
              <a:buAutoNum type="arabicPeriod"/>
            </a:pPr>
            <a:r>
              <a:rPr lang="en-GB" sz="1100" b="0" i="0" u="none" strike="noStrike" dirty="0">
                <a:solidFill>
                  <a:srgbClr val="000000"/>
                </a:solidFill>
                <a:effectLst/>
                <a:latin typeface="Arial" panose="020B0604020202020204" pitchFamily="34" charset="0"/>
              </a:rPr>
              <a:t>Ancient.</a:t>
            </a:r>
          </a:p>
          <a:p>
            <a:pPr marL="742950" lvl="1" indent="-285750" rtl="0" fontAlgn="base">
              <a:buFont typeface="+mj-lt"/>
              <a:buAutoNum type="arabicPeriod"/>
            </a:pPr>
            <a:r>
              <a:rPr lang="en-GB" sz="1100" b="0" i="0" u="none" strike="noStrike" dirty="0">
                <a:solidFill>
                  <a:srgbClr val="000000"/>
                </a:solidFill>
                <a:effectLst/>
                <a:latin typeface="Arial" panose="020B0604020202020204" pitchFamily="34" charset="0"/>
              </a:rPr>
              <a:t>Free from the sovereignty and ownership of anyone.</a:t>
            </a:r>
          </a:p>
          <a:p>
            <a:pPr marL="742950" lvl="1" indent="-285750" rtl="0" fontAlgn="base">
              <a:buFont typeface="+mj-lt"/>
              <a:buAutoNum type="arabicPeriod"/>
            </a:pPr>
            <a:r>
              <a:rPr lang="en-GB" sz="1100" b="0" i="0" u="none" strike="noStrike" dirty="0">
                <a:solidFill>
                  <a:srgbClr val="000000"/>
                </a:solidFill>
                <a:effectLst/>
                <a:latin typeface="Arial" panose="020B0604020202020204" pitchFamily="34" charset="0"/>
              </a:rPr>
              <a:t>Honoured and revered.</a:t>
            </a:r>
          </a:p>
          <a:p>
            <a:pPr marL="457200" rtl="0">
              <a:buNone/>
            </a:pPr>
            <a:br>
              <a:rPr lang="en-GB" b="0" dirty="0">
                <a:effectLst/>
              </a:rPr>
            </a:br>
            <a:r>
              <a:rPr lang="en-GB" sz="1100" b="0" i="0" u="none" strike="noStrike" dirty="0">
                <a:solidFill>
                  <a:srgbClr val="000000"/>
                </a:solidFill>
                <a:effectLst/>
                <a:latin typeface="Arial" panose="020B0604020202020204" pitchFamily="34" charset="0"/>
              </a:rPr>
              <a:t>When doing </a:t>
            </a:r>
            <a:r>
              <a:rPr lang="en-GB" sz="1100" b="0" i="0" u="none" strike="noStrike" dirty="0" err="1">
                <a:solidFill>
                  <a:srgbClr val="000000"/>
                </a:solidFill>
                <a:effectLst/>
                <a:latin typeface="Arial" panose="020B0604020202020204" pitchFamily="34" charset="0"/>
              </a:rPr>
              <a:t>ṭawāf</a:t>
            </a:r>
            <a:r>
              <a:rPr lang="en-GB" sz="1100" b="0" i="0" u="none" strike="noStrike" dirty="0">
                <a:solidFill>
                  <a:srgbClr val="000000"/>
                </a:solidFill>
                <a:effectLst/>
                <a:latin typeface="Arial" panose="020B0604020202020204" pitchFamily="34" charset="0"/>
              </a:rPr>
              <a:t> of ‘al-Bayt al-</a:t>
            </a:r>
            <a:r>
              <a:rPr lang="en-GB" sz="1100" b="0" i="0" u="none" strike="noStrike" dirty="0" err="1">
                <a:solidFill>
                  <a:srgbClr val="000000"/>
                </a:solidFill>
                <a:effectLst/>
                <a:latin typeface="Arial" panose="020B0604020202020204" pitchFamily="34" charset="0"/>
              </a:rPr>
              <a:t>ʿAtīq</a:t>
            </a:r>
            <a:r>
              <a:rPr lang="en-GB" sz="1100" b="0" i="0" u="none" strike="noStrike" dirty="0">
                <a:solidFill>
                  <a:srgbClr val="000000"/>
                </a:solidFill>
                <a:effectLst/>
                <a:latin typeface="Arial" panose="020B0604020202020204" pitchFamily="34" charset="0"/>
              </a:rPr>
              <a:t>’, you are hoping that Allah will liberate your heart from all of its desires and its enslavement to </a:t>
            </a:r>
            <a:r>
              <a:rPr lang="en-GB" sz="1100" b="0" i="0" u="none" strike="noStrike" dirty="0" err="1">
                <a:solidFill>
                  <a:srgbClr val="000000"/>
                </a:solidFill>
                <a:effectLst/>
                <a:latin typeface="Arial" panose="020B0604020202020204" pitchFamily="34" charset="0"/>
              </a:rPr>
              <a:t>Shayṭān</a:t>
            </a:r>
            <a:r>
              <a:rPr lang="en-GB" sz="1100" b="0" i="0" u="none" strike="noStrike" dirty="0">
                <a:solidFill>
                  <a:srgbClr val="000000"/>
                </a:solidFill>
                <a:effectLst/>
                <a:latin typeface="Arial" panose="020B0604020202020204" pitchFamily="34" charset="0"/>
              </a:rPr>
              <a:t>. And now, </a:t>
            </a:r>
            <a:r>
              <a:rPr lang="en-GB" sz="1100" b="1" i="0" u="none" strike="noStrike" dirty="0">
                <a:solidFill>
                  <a:srgbClr val="000000"/>
                </a:solidFill>
                <a:effectLst/>
                <a:latin typeface="Arial" panose="020B0604020202020204" pitchFamily="34" charset="0"/>
              </a:rPr>
              <a:t>your heart is liberated, free to worship Allah</a:t>
            </a:r>
            <a:r>
              <a:rPr lang="en-GB" sz="1100" b="0" i="0" u="none" strike="noStrike" dirty="0">
                <a:solidFill>
                  <a:srgbClr val="000000"/>
                </a:solidFill>
                <a:effectLst/>
                <a:latin typeface="Arial" panose="020B0604020202020204" pitchFamily="34" charset="0"/>
              </a:rPr>
              <a:t>. </a:t>
            </a:r>
            <a:endParaRPr lang="en-GB" b="0" dirty="0">
              <a:effectLst/>
            </a:endParaRPr>
          </a:p>
          <a:p>
            <a:pPr marL="457200" rtl="0">
              <a:buNone/>
            </a:pPr>
            <a:br>
              <a:rPr lang="en-GB" b="0" dirty="0">
                <a:effectLst/>
              </a:rPr>
            </a:br>
            <a:r>
              <a:rPr lang="en-GB" sz="1100" b="0" i="0" u="none" strike="noStrike" dirty="0">
                <a:solidFill>
                  <a:srgbClr val="000000"/>
                </a:solidFill>
                <a:effectLst/>
                <a:latin typeface="Arial" panose="020B0604020202020204" pitchFamily="34" charset="0"/>
              </a:rPr>
              <a:t>The </a:t>
            </a:r>
            <a:r>
              <a:rPr lang="en-GB" sz="1100" b="1" i="0" u="none" strike="noStrike" dirty="0">
                <a:solidFill>
                  <a:srgbClr val="000000"/>
                </a:solidFill>
                <a:effectLst/>
                <a:latin typeface="Arial" panose="020B0604020202020204" pitchFamily="34" charset="0"/>
              </a:rPr>
              <a:t>ultimate freedom is the freedom of the heart</a:t>
            </a:r>
            <a:r>
              <a:rPr lang="en-GB" sz="1100" b="0" i="0" u="none" strike="noStrike" dirty="0">
                <a:solidFill>
                  <a:srgbClr val="000000"/>
                </a:solidFill>
                <a:effectLst/>
                <a:latin typeface="Arial" panose="020B0604020202020204" pitchFamily="34" charset="0"/>
              </a:rPr>
              <a:t>. When the heart is free from all of the shackles of the </a:t>
            </a:r>
            <a:r>
              <a:rPr lang="en-GB" sz="1100" b="0" i="0" u="none" strike="noStrike" dirty="0" err="1">
                <a:solidFill>
                  <a:srgbClr val="000000"/>
                </a:solidFill>
                <a:effectLst/>
                <a:latin typeface="Arial" panose="020B0604020202020204" pitchFamily="34" charset="0"/>
              </a:rPr>
              <a:t>dunyā</a:t>
            </a:r>
            <a:r>
              <a:rPr lang="en-GB" sz="1100" b="0" i="0" u="none" strike="noStrike" dirty="0">
                <a:solidFill>
                  <a:srgbClr val="000000"/>
                </a:solidFill>
                <a:effectLst/>
                <a:latin typeface="Arial" panose="020B0604020202020204" pitchFamily="34" charset="0"/>
              </a:rPr>
              <a:t>, it tastes a comfort and joy that cannot be matched by anything. </a:t>
            </a:r>
            <a:endParaRPr lang="en-GB" b="0" dirty="0">
              <a:effectLst/>
            </a:endParaRPr>
          </a:p>
          <a:p>
            <a:pPr>
              <a:buNone/>
            </a:pPr>
            <a:br>
              <a:rPr lang="en-GB" b="0" dirty="0">
                <a:effectLst/>
              </a:rPr>
            </a:br>
            <a:r>
              <a:rPr lang="en-GB" sz="1100" b="0" i="0" u="none" strike="noStrike" dirty="0">
                <a:solidFill>
                  <a:srgbClr val="000000"/>
                </a:solidFill>
                <a:effectLst/>
                <a:latin typeface="Arial" panose="020B0604020202020204" pitchFamily="34" charset="0"/>
              </a:rPr>
              <a:t>Reflect: Does your heart feel free? If not, what is shackling it?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21</a:t>
            </a:fld>
            <a:endParaRPr lang="en-PK"/>
          </a:p>
        </p:txBody>
      </p:sp>
    </p:spTree>
    <p:extLst>
      <p:ext uri="{BB962C8B-B14F-4D97-AF65-F5344CB8AC3E}">
        <p14:creationId xmlns:p14="http://schemas.microsoft.com/office/powerpoint/2010/main" val="12529509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After </a:t>
            </a:r>
            <a:r>
              <a:rPr lang="en-GB" sz="1800" b="0" i="0" u="none" strike="noStrike" dirty="0" err="1">
                <a:solidFill>
                  <a:srgbClr val="000000"/>
                </a:solidFill>
                <a:effectLst/>
                <a:latin typeface="Arial" panose="020B0604020202020204" pitchFamily="34" charset="0"/>
              </a:rPr>
              <a:t>ṭawāf</a:t>
            </a:r>
            <a:r>
              <a:rPr lang="en-GB" sz="1800" b="0" i="0" u="none" strike="noStrike" dirty="0">
                <a:solidFill>
                  <a:srgbClr val="000000"/>
                </a:solidFill>
                <a:effectLst/>
                <a:latin typeface="Arial" panose="020B0604020202020204" pitchFamily="34" charset="0"/>
              </a:rPr>
              <a:t>,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then went to the Zamzam well and saw people from the family of </a:t>
            </a:r>
            <a:r>
              <a:rPr lang="en-GB" sz="1800" b="0" i="0" u="none" strike="noStrike" dirty="0" err="1">
                <a:solidFill>
                  <a:srgbClr val="000000"/>
                </a:solidFill>
                <a:effectLst/>
                <a:latin typeface="Arial" panose="020B0604020202020204" pitchFamily="34" charset="0"/>
              </a:rPr>
              <a:t>ʿAbdul</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Muṭṭalib</a:t>
            </a:r>
            <a:r>
              <a:rPr lang="en-GB" sz="1800" b="0" i="0" u="none" strike="noStrike" dirty="0">
                <a:solidFill>
                  <a:srgbClr val="000000"/>
                </a:solidFill>
                <a:effectLst/>
                <a:latin typeface="Arial" panose="020B0604020202020204" pitchFamily="34" charset="0"/>
              </a:rPr>
              <a:t> working there, pulling out the water. He also commended them saying “</a:t>
            </a:r>
            <a:r>
              <a:rPr lang="en-GB" sz="1800" b="1" i="0" u="none" strike="noStrike" dirty="0">
                <a:solidFill>
                  <a:srgbClr val="000000"/>
                </a:solidFill>
                <a:effectLst/>
                <a:latin typeface="Arial" panose="020B0604020202020204" pitchFamily="34" charset="0"/>
              </a:rPr>
              <a:t>Carry on with this good work</a:t>
            </a:r>
            <a:r>
              <a:rPr lang="en-GB" sz="1800" b="0" i="0" u="none" strike="noStrike" dirty="0">
                <a:solidFill>
                  <a:srgbClr val="000000"/>
                </a:solidFill>
                <a:effectLst/>
                <a:latin typeface="Arial" panose="020B0604020202020204" pitchFamily="34" charset="0"/>
              </a:rPr>
              <a:t>”. He drank the water and said: “Had it not been for fear that you may be overwhelmed, I would have worked with you” i.e. He was fearful people may treat it as a sunnah and thus most would want to do it causing congestion.</a:t>
            </a:r>
            <a:endParaRPr lang="en-GB" b="0" dirty="0">
              <a:effectLst/>
            </a:endParaRPr>
          </a:p>
          <a:p>
            <a:pPr rtl="0">
              <a:buNone/>
            </a:pPr>
            <a:br>
              <a:rPr lang="en-GB" b="0" dirty="0">
                <a:effectLst/>
              </a:rPr>
            </a:br>
            <a:r>
              <a:rPr lang="en-GB" sz="1800" b="0" i="0" u="none" strike="noStrike" dirty="0">
                <a:solidFill>
                  <a:srgbClr val="000000"/>
                </a:solidFill>
                <a:effectLst/>
                <a:latin typeface="Arial" panose="020B0604020202020204" pitchFamily="34" charset="0"/>
              </a:rPr>
              <a:t>Act: Be in the service of people. Be giving and forgiving and not demanding and expecting.</a:t>
            </a: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22</a:t>
            </a:fld>
            <a:endParaRPr lang="en-PK"/>
          </a:p>
        </p:txBody>
      </p:sp>
    </p:spTree>
    <p:extLst>
      <p:ext uri="{BB962C8B-B14F-4D97-AF65-F5344CB8AC3E}">
        <p14:creationId xmlns:p14="http://schemas.microsoft.com/office/powerpoint/2010/main" val="872350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a:solidFill>
                  <a:srgbClr val="000000"/>
                </a:solidFill>
                <a:effectLst/>
                <a:latin typeface="Arial" panose="020B0604020202020204" pitchFamily="34" charset="0"/>
              </a:rPr>
              <a:t>The story of </a:t>
            </a:r>
            <a:r>
              <a:rPr lang="en-GB" sz="1800" b="0" i="0" u="none" strike="noStrike" err="1">
                <a:solidFill>
                  <a:srgbClr val="000000"/>
                </a:solidFill>
                <a:effectLst/>
                <a:latin typeface="Arial" panose="020B0604020202020204" pitchFamily="34" charset="0"/>
              </a:rPr>
              <a:t>Ibrāhīm</a:t>
            </a:r>
            <a:r>
              <a:rPr lang="en-GB" sz="1800" b="0" i="0" u="none" strike="noStrike">
                <a:solidFill>
                  <a:srgbClr val="000000"/>
                </a:solidFill>
                <a:effectLst/>
                <a:latin typeface="Arial" panose="020B0604020202020204" pitchFamily="34" charset="0"/>
              </a:rPr>
              <a:t> (as) is a reminder that we should be ready to sacrifice the things and people we love the most for the sake of Allah. That is where true servitude lies. </a:t>
            </a:r>
            <a:endParaRPr lang="en-GB" sz="2800" b="0">
              <a:effectLst/>
            </a:endParaRPr>
          </a:p>
          <a:p>
            <a:pPr>
              <a:buNone/>
            </a:pPr>
            <a:br>
              <a:rPr lang="en-GB" sz="2800"/>
            </a:br>
            <a:endParaRPr lang="en-PK"/>
          </a:p>
        </p:txBody>
      </p:sp>
      <p:sp>
        <p:nvSpPr>
          <p:cNvPr id="4" name="Slide Number Placeholder 3"/>
          <p:cNvSpPr>
            <a:spLocks noGrp="1"/>
          </p:cNvSpPr>
          <p:nvPr>
            <p:ph type="sldNum" sz="quarter" idx="5"/>
          </p:nvPr>
        </p:nvSpPr>
        <p:spPr/>
        <p:txBody>
          <a:bodyPr/>
          <a:lstStyle/>
          <a:p>
            <a:fld id="{050B8B51-A01D-40E9-9594-70BFAD0C32CB}" type="slidenum">
              <a:rPr lang="en-PK" smtClean="0"/>
              <a:t>3</a:t>
            </a:fld>
            <a:endParaRPr lang="en-PK"/>
          </a:p>
        </p:txBody>
      </p:sp>
    </p:spTree>
    <p:extLst>
      <p:ext uri="{BB962C8B-B14F-4D97-AF65-F5344CB8AC3E}">
        <p14:creationId xmlns:p14="http://schemas.microsoft.com/office/powerpoint/2010/main" val="3230274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47957-C1AF-62B6-9001-83F771599B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F69457-879D-32D8-76E6-4069E27CA8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F994AA-6433-0F21-1B26-74D287892A5F}"/>
              </a:ext>
            </a:extLst>
          </p:cNvPr>
          <p:cNvSpPr>
            <a:spLocks noGrp="1"/>
          </p:cNvSpPr>
          <p:nvPr>
            <p:ph type="body" idx="1"/>
          </p:nvPr>
        </p:nvSpPr>
        <p:spPr/>
        <p:txBody>
          <a:bodyPr/>
          <a:lstStyle/>
          <a:p>
            <a:pPr rtl="0">
              <a:spcBef>
                <a:spcPts val="1600"/>
              </a:spcBef>
              <a:spcAft>
                <a:spcPts val="400"/>
              </a:spcAft>
              <a:buNone/>
            </a:pPr>
            <a:r>
              <a:rPr lang="en-GB" sz="1400" b="0" i="0" u="none" strike="noStrike" dirty="0">
                <a:solidFill>
                  <a:srgbClr val="674EA7"/>
                </a:solidFill>
                <a:effectLst/>
                <a:latin typeface="Arial" panose="020B0604020202020204" pitchFamily="34" charset="0"/>
              </a:rPr>
              <a:t>The Secrets of the Day of </a:t>
            </a:r>
            <a:r>
              <a:rPr lang="en-GB" sz="1400" b="0" i="0" u="none" strike="noStrike" dirty="0" err="1">
                <a:solidFill>
                  <a:srgbClr val="674EA7"/>
                </a:solidFill>
                <a:effectLst/>
                <a:latin typeface="Arial" panose="020B0604020202020204" pitchFamily="34" charset="0"/>
              </a:rPr>
              <a:t>Naḥr</a:t>
            </a:r>
            <a:r>
              <a:rPr lang="en-GB" sz="1400" b="0" i="0" u="none" strike="noStrike" dirty="0">
                <a:solidFill>
                  <a:srgbClr val="674EA7"/>
                </a:solidFill>
                <a:effectLst/>
                <a:latin typeface="Arial" panose="020B0604020202020204" pitchFamily="34" charset="0"/>
              </a:rPr>
              <a:t>: </a:t>
            </a:r>
            <a:endParaRPr lang="en-GB" b="1" dirty="0">
              <a:effectLst/>
            </a:endParaRPr>
          </a:p>
          <a:p>
            <a:pPr rtl="0" fontAlgn="base">
              <a:buFont typeface="+mj-lt"/>
              <a:buAutoNum type="arabicPeriod"/>
            </a:pPr>
            <a:r>
              <a:rPr lang="en-GB" sz="1100" b="0" i="0" u="none" strike="noStrike" dirty="0">
                <a:solidFill>
                  <a:srgbClr val="000000"/>
                </a:solidFill>
                <a:effectLst/>
                <a:latin typeface="Arial" panose="020B0604020202020204" pitchFamily="34" charset="0"/>
              </a:rPr>
              <a:t>The Day of </a:t>
            </a:r>
            <a:r>
              <a:rPr lang="en-GB" sz="1100" b="0" i="0" u="none" strike="noStrike" dirty="0" err="1">
                <a:solidFill>
                  <a:srgbClr val="000000"/>
                </a:solidFill>
                <a:effectLst/>
                <a:latin typeface="Arial" panose="020B0604020202020204" pitchFamily="34" charset="0"/>
              </a:rPr>
              <a:t>Naḥr</a:t>
            </a:r>
            <a:r>
              <a:rPr lang="en-GB" sz="1100" b="0" i="0" u="none" strike="noStrike" dirty="0">
                <a:solidFill>
                  <a:srgbClr val="000000"/>
                </a:solidFill>
                <a:effectLst/>
                <a:latin typeface="Arial" panose="020B0604020202020204" pitchFamily="34" charset="0"/>
              </a:rPr>
              <a:t> highlights the </a:t>
            </a:r>
            <a:r>
              <a:rPr lang="en-GB" sz="1100" b="1" i="0" u="none" strike="noStrike" dirty="0">
                <a:solidFill>
                  <a:srgbClr val="000000"/>
                </a:solidFill>
                <a:effectLst/>
                <a:latin typeface="Arial" panose="020B0604020202020204" pitchFamily="34" charset="0"/>
              </a:rPr>
              <a:t>mercy </a:t>
            </a:r>
            <a:r>
              <a:rPr lang="en-GB" sz="1100" b="0" i="0" u="none" strike="noStrike" dirty="0">
                <a:solidFill>
                  <a:srgbClr val="000000"/>
                </a:solidFill>
                <a:effectLst/>
                <a:latin typeface="Arial" panose="020B0604020202020204" pitchFamily="34" charset="0"/>
              </a:rPr>
              <a:t>of Allah. Allah gave His servants flexibility in performing the rites of </a:t>
            </a:r>
            <a:r>
              <a:rPr lang="en-GB" sz="1100" b="0" i="0" u="none" strike="noStrike" dirty="0" err="1">
                <a:solidFill>
                  <a:srgbClr val="000000"/>
                </a:solidFill>
                <a:effectLst/>
                <a:latin typeface="Arial" panose="020B0604020202020204" pitchFamily="34" charset="0"/>
              </a:rPr>
              <a:t>ḥajj</a:t>
            </a:r>
            <a:r>
              <a:rPr lang="en-GB" sz="1100" b="0" i="0" u="none" strike="noStrike" dirty="0">
                <a:solidFill>
                  <a:srgbClr val="000000"/>
                </a:solidFill>
                <a:effectLst/>
                <a:latin typeface="Arial" panose="020B0604020202020204" pitchFamily="34" charset="0"/>
              </a:rPr>
              <a:t>, be it in the order of the actions on the day or between choosing shaving or trimming the hair. </a:t>
            </a:r>
          </a:p>
          <a:p>
            <a:pPr rtl="0" fontAlgn="base">
              <a:buFont typeface="+mj-lt"/>
              <a:buAutoNum type="arabicPeriod"/>
            </a:pPr>
            <a:r>
              <a:rPr lang="en-GB" sz="1100" b="0" i="0" u="none" strike="noStrike" dirty="0">
                <a:solidFill>
                  <a:srgbClr val="000000"/>
                </a:solidFill>
                <a:effectLst/>
                <a:latin typeface="Arial" panose="020B0604020202020204" pitchFamily="34" charset="0"/>
              </a:rPr>
              <a:t>The </a:t>
            </a:r>
            <a:r>
              <a:rPr lang="en-GB" sz="1100" b="1" i="0" u="none" strike="noStrike" dirty="0">
                <a:solidFill>
                  <a:srgbClr val="000000"/>
                </a:solidFill>
                <a:effectLst/>
                <a:latin typeface="Arial" panose="020B0604020202020204" pitchFamily="34" charset="0"/>
              </a:rPr>
              <a:t>mercy and compassion displayed by the Prophet</a:t>
            </a:r>
            <a:r>
              <a:rPr lang="en-GB" sz="1100" b="0" i="0" u="none" strike="noStrike" dirty="0">
                <a:solidFill>
                  <a:srgbClr val="000000"/>
                </a:solidFill>
                <a:effectLst/>
                <a:latin typeface="Arial" panose="020B0604020202020204" pitchFamily="34" charset="0"/>
              </a:rPr>
              <a:t> </a:t>
            </a:r>
            <a:r>
              <a:rPr lang="ar-AE" sz="1100" b="0" i="0" u="none" strike="noStrike" dirty="0">
                <a:solidFill>
                  <a:srgbClr val="000000"/>
                </a:solidFill>
                <a:effectLst/>
                <a:latin typeface="Arial" panose="020B0604020202020204" pitchFamily="34" charset="0"/>
              </a:rPr>
              <a:t>ﷺ </a:t>
            </a:r>
            <a:r>
              <a:rPr lang="en-GB" sz="1100" b="0" i="0" u="none" strike="noStrike" dirty="0">
                <a:solidFill>
                  <a:srgbClr val="000000"/>
                </a:solidFill>
                <a:effectLst/>
                <a:latin typeface="Arial" panose="020B0604020202020204" pitchFamily="34" charset="0"/>
              </a:rPr>
              <a:t>on the Day of al-</a:t>
            </a:r>
            <a:r>
              <a:rPr lang="en-GB" sz="1100" b="0" i="0" u="none" strike="noStrike" dirty="0" err="1">
                <a:solidFill>
                  <a:srgbClr val="000000"/>
                </a:solidFill>
                <a:effectLst/>
                <a:latin typeface="Arial" panose="020B0604020202020204" pitchFamily="34" charset="0"/>
              </a:rPr>
              <a:t>Naḥr</a:t>
            </a:r>
            <a:r>
              <a:rPr lang="en-GB" sz="1100" b="0" i="0" u="none" strike="noStrike" dirty="0">
                <a:solidFill>
                  <a:srgbClr val="000000"/>
                </a:solidFill>
                <a:effectLst/>
                <a:latin typeface="Arial" panose="020B0604020202020204" pitchFamily="34" charset="0"/>
              </a:rPr>
              <a:t>:</a:t>
            </a:r>
          </a:p>
          <a:p>
            <a:pPr marL="742950" lvl="1" indent="-285750" rtl="0" fontAlgn="base">
              <a:buFont typeface="+mj-lt"/>
              <a:buAutoNum type="arabicPeriod"/>
            </a:pPr>
            <a:r>
              <a:rPr lang="en-GB" sz="1100" b="0" i="0" u="none" strike="noStrike" dirty="0">
                <a:solidFill>
                  <a:srgbClr val="000000"/>
                </a:solidFill>
                <a:effectLst/>
                <a:latin typeface="Arial" panose="020B0604020202020204" pitchFamily="34" charset="0"/>
              </a:rPr>
              <a:t>One man asked the Prophet </a:t>
            </a:r>
            <a:r>
              <a:rPr lang="ar-AE" sz="1100" b="0" i="0" u="none" strike="noStrike" dirty="0">
                <a:solidFill>
                  <a:srgbClr val="000000"/>
                </a:solidFill>
                <a:effectLst/>
                <a:latin typeface="Arial" panose="020B0604020202020204" pitchFamily="34" charset="0"/>
              </a:rPr>
              <a:t>ﷺ: “</a:t>
            </a:r>
            <a:r>
              <a:rPr lang="en-GB" sz="1100" b="0" i="0" u="none" strike="noStrike" dirty="0">
                <a:solidFill>
                  <a:srgbClr val="000000"/>
                </a:solidFill>
                <a:effectLst/>
                <a:latin typeface="Arial" panose="020B0604020202020204" pitchFamily="34" charset="0"/>
              </a:rPr>
              <a:t>I shaved my head before stoning.” The Prophet </a:t>
            </a:r>
            <a:r>
              <a:rPr lang="ar-AE" sz="1100" b="0" i="0" u="none" strike="noStrike" dirty="0">
                <a:solidFill>
                  <a:srgbClr val="000000"/>
                </a:solidFill>
                <a:effectLst/>
                <a:latin typeface="Arial" panose="020B0604020202020204" pitchFamily="34" charset="0"/>
              </a:rPr>
              <a:t>ﷺ </a:t>
            </a:r>
            <a:r>
              <a:rPr lang="en-GB" sz="1100" b="0" i="0" u="none" strike="noStrike" dirty="0">
                <a:solidFill>
                  <a:srgbClr val="000000"/>
                </a:solidFill>
                <a:effectLst/>
                <a:latin typeface="Arial" panose="020B0604020202020204" pitchFamily="34" charset="0"/>
              </a:rPr>
              <a:t>told him: “Do the stoning now, there is no harm.” Others asked: “I performed </a:t>
            </a:r>
            <a:r>
              <a:rPr lang="en-GB" sz="1100" b="0" i="0" u="none" strike="noStrike" dirty="0" err="1">
                <a:solidFill>
                  <a:srgbClr val="000000"/>
                </a:solidFill>
                <a:effectLst/>
                <a:latin typeface="Arial" panose="020B0604020202020204" pitchFamily="34" charset="0"/>
              </a:rPr>
              <a:t>ṭawāf</a:t>
            </a:r>
            <a:r>
              <a:rPr lang="en-GB" sz="1100" b="0" i="0" u="none" strike="noStrike" dirty="0">
                <a:solidFill>
                  <a:srgbClr val="000000"/>
                </a:solidFill>
                <a:effectLst/>
                <a:latin typeface="Arial" panose="020B0604020202020204" pitchFamily="34" charset="0"/>
              </a:rPr>
              <a:t> before stoning.” He </a:t>
            </a:r>
            <a:r>
              <a:rPr lang="ar-AE" sz="1100" b="0" i="0" u="none" strike="noStrike" dirty="0">
                <a:solidFill>
                  <a:srgbClr val="000000"/>
                </a:solidFill>
                <a:effectLst/>
                <a:latin typeface="Arial" panose="020B0604020202020204" pitchFamily="34" charset="0"/>
              </a:rPr>
              <a:t>ﷺ </a:t>
            </a:r>
            <a:r>
              <a:rPr lang="en-GB" sz="1100" b="0" i="0" u="none" strike="noStrike" dirty="0">
                <a:solidFill>
                  <a:srgbClr val="000000"/>
                </a:solidFill>
                <a:effectLst/>
                <a:latin typeface="Arial" panose="020B0604020202020204" pitchFamily="34" charset="0"/>
              </a:rPr>
              <a:t>replied once again, “There is no harm.” </a:t>
            </a:r>
          </a:p>
          <a:p>
            <a:pPr marL="742950" lvl="1" indent="-285750" rtl="0" fontAlgn="base">
              <a:buFont typeface="+mj-lt"/>
              <a:buAutoNum type="arabicPeriod"/>
            </a:pPr>
            <a:r>
              <a:rPr lang="en-GB" sz="1100" b="0" i="0" u="none" strike="noStrike" dirty="0">
                <a:solidFill>
                  <a:srgbClr val="000000"/>
                </a:solidFill>
                <a:effectLst/>
                <a:latin typeface="Arial" panose="020B0604020202020204" pitchFamily="34" charset="0"/>
              </a:rPr>
              <a:t>Even when it came to shaving or trimming the hair, the Prophet </a:t>
            </a:r>
            <a:r>
              <a:rPr lang="ar-AE" sz="1100" b="0" i="0" u="none" strike="noStrike" dirty="0">
                <a:solidFill>
                  <a:srgbClr val="000000"/>
                </a:solidFill>
                <a:effectLst/>
                <a:latin typeface="Arial" panose="020B0604020202020204" pitchFamily="34" charset="0"/>
              </a:rPr>
              <a:t>ﷺ </a:t>
            </a:r>
            <a:r>
              <a:rPr lang="en-GB" sz="1100" b="0" i="0" u="none" strike="noStrike" dirty="0">
                <a:solidFill>
                  <a:srgbClr val="000000"/>
                </a:solidFill>
                <a:effectLst/>
                <a:latin typeface="Arial" panose="020B0604020202020204" pitchFamily="34" charset="0"/>
              </a:rPr>
              <a:t>made </a:t>
            </a:r>
            <a:r>
              <a:rPr lang="en-GB" sz="1100" b="0" i="0" u="none" strike="noStrike" dirty="0" err="1">
                <a:solidFill>
                  <a:srgbClr val="000000"/>
                </a:solidFill>
                <a:effectLst/>
                <a:latin typeface="Arial" panose="020B0604020202020204" pitchFamily="34" charset="0"/>
              </a:rPr>
              <a:t>duʿā</a:t>
            </a:r>
            <a:r>
              <a:rPr lang="en-GB" sz="1100" b="0" i="0" u="none" strike="noStrike" dirty="0">
                <a:solidFill>
                  <a:srgbClr val="000000"/>
                </a:solidFill>
                <a:effectLst/>
                <a:latin typeface="Arial" panose="020B0604020202020204" pitchFamily="34" charset="0"/>
              </a:rPr>
              <a:t>’ for mercy for those who trimmed , not limiting it only to those who shave, although he did pray for those who shaved three times over. </a:t>
            </a:r>
          </a:p>
          <a:p>
            <a:pPr>
              <a:buNone/>
            </a:pPr>
            <a:br>
              <a:rPr lang="en-GB" b="0" dirty="0">
                <a:effectLst/>
              </a:rPr>
            </a:br>
            <a:r>
              <a:rPr lang="en-GB" sz="1100" b="0" i="0" u="none" strike="noStrike" dirty="0">
                <a:solidFill>
                  <a:srgbClr val="000000"/>
                </a:solidFill>
                <a:effectLst/>
                <a:latin typeface="Arial" panose="020B0604020202020204" pitchFamily="34" charset="0"/>
              </a:rPr>
              <a:t>Tip: Don’t sweat the small stuff or lose your hair over the minute details of </a:t>
            </a:r>
            <a:r>
              <a:rPr lang="en-GB" sz="1100" b="0" i="0" u="none" strike="noStrike" dirty="0" err="1">
                <a:solidFill>
                  <a:srgbClr val="000000"/>
                </a:solidFill>
                <a:effectLst/>
                <a:latin typeface="Arial" panose="020B0604020202020204" pitchFamily="34" charset="0"/>
              </a:rPr>
              <a:t>ḥajj</a:t>
            </a:r>
            <a:r>
              <a:rPr lang="en-GB" sz="1100" b="0" i="0" u="none" strike="noStrike" dirty="0">
                <a:solidFill>
                  <a:srgbClr val="000000"/>
                </a:solidFill>
                <a:effectLst/>
                <a:latin typeface="Arial" panose="020B0604020202020204" pitchFamily="34" charset="0"/>
              </a:rPr>
              <a:t>. </a:t>
            </a:r>
            <a:r>
              <a:rPr lang="en-GB" sz="1100" b="1" i="0" u="none" strike="noStrike" dirty="0">
                <a:solidFill>
                  <a:srgbClr val="000000"/>
                </a:solidFill>
                <a:effectLst/>
                <a:latin typeface="Arial" panose="020B0604020202020204" pitchFamily="34" charset="0"/>
              </a:rPr>
              <a:t>Stay focused on the bigger picture. </a:t>
            </a:r>
            <a:endParaRPr lang="en-PK" dirty="0"/>
          </a:p>
        </p:txBody>
      </p:sp>
      <p:sp>
        <p:nvSpPr>
          <p:cNvPr id="4" name="Slide Number Placeholder 3">
            <a:extLst>
              <a:ext uri="{FF2B5EF4-FFF2-40B4-BE49-F238E27FC236}">
                <a16:creationId xmlns:a16="http://schemas.microsoft.com/office/drawing/2014/main" id="{649F6194-0CD4-5B62-2472-A4E67A8B6ECA}"/>
              </a:ext>
            </a:extLst>
          </p:cNvPr>
          <p:cNvSpPr>
            <a:spLocks noGrp="1"/>
          </p:cNvSpPr>
          <p:nvPr>
            <p:ph type="sldNum" sz="quarter" idx="5"/>
          </p:nvPr>
        </p:nvSpPr>
        <p:spPr/>
        <p:txBody>
          <a:bodyPr/>
          <a:lstStyle/>
          <a:p>
            <a:fld id="{050B8B51-A01D-40E9-9594-70BFAD0C32CB}" type="slidenum">
              <a:rPr lang="en-PK" smtClean="0"/>
              <a:t>23</a:t>
            </a:fld>
            <a:endParaRPr lang="en-PK"/>
          </a:p>
        </p:txBody>
      </p:sp>
    </p:spTree>
    <p:extLst>
      <p:ext uri="{BB962C8B-B14F-4D97-AF65-F5344CB8AC3E}">
        <p14:creationId xmlns:p14="http://schemas.microsoft.com/office/powerpoint/2010/main" val="31233468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Handout the strips of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to all attendees; they will then need to map it on the timeline </a:t>
            </a:r>
            <a:endParaRPr lang="en-GB" sz="2800" b="0" dirty="0">
              <a:effectLst/>
            </a:endParaRPr>
          </a:p>
          <a:p>
            <a:pPr>
              <a:buNone/>
            </a:pPr>
            <a:br>
              <a:rPr lang="en-GB" sz="2800" b="0" dirty="0">
                <a:effectLst/>
              </a:rPr>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24</a:t>
            </a:fld>
            <a:endParaRPr lang="en-PK"/>
          </a:p>
        </p:txBody>
      </p:sp>
    </p:spTree>
    <p:extLst>
      <p:ext uri="{BB962C8B-B14F-4D97-AF65-F5344CB8AC3E}">
        <p14:creationId xmlns:p14="http://schemas.microsoft.com/office/powerpoint/2010/main" val="2355921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0B8B51-A01D-40E9-9594-70BFAD0C32CB}" type="slidenum">
              <a:rPr lang="en-PK" smtClean="0"/>
              <a:t>4</a:t>
            </a:fld>
            <a:endParaRPr lang="en-PK"/>
          </a:p>
        </p:txBody>
      </p:sp>
    </p:spTree>
    <p:extLst>
      <p:ext uri="{BB962C8B-B14F-4D97-AF65-F5344CB8AC3E}">
        <p14:creationId xmlns:p14="http://schemas.microsoft.com/office/powerpoint/2010/main" val="1357537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F09EA-A3D2-D252-F51D-4CD0EFF5C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2399E-F33D-7996-4F54-D8E3057E2E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EA9B6D-48A1-643C-D418-E555113B6ED3}"/>
              </a:ext>
            </a:extLst>
          </p:cNvPr>
          <p:cNvSpPr>
            <a:spLocks noGrp="1"/>
          </p:cNvSpPr>
          <p:nvPr>
            <p:ph type="body" idx="1"/>
          </p:nvPr>
        </p:nvSpPr>
        <p:spPr/>
        <p:txBody>
          <a:bodyPr/>
          <a:lstStyle/>
          <a:p>
            <a:pPr>
              <a:buNone/>
            </a:pPr>
            <a:br>
              <a:rPr lang="en-GB" sz="2800" dirty="0"/>
            </a:br>
            <a:endParaRPr lang="en-GB" dirty="0"/>
          </a:p>
        </p:txBody>
      </p:sp>
      <p:sp>
        <p:nvSpPr>
          <p:cNvPr id="4" name="Slide Number Placeholder 3">
            <a:extLst>
              <a:ext uri="{FF2B5EF4-FFF2-40B4-BE49-F238E27FC236}">
                <a16:creationId xmlns:a16="http://schemas.microsoft.com/office/drawing/2014/main" id="{B8673DE1-42D9-F99D-F243-870E422ECC65}"/>
              </a:ext>
            </a:extLst>
          </p:cNvPr>
          <p:cNvSpPr>
            <a:spLocks noGrp="1"/>
          </p:cNvSpPr>
          <p:nvPr>
            <p:ph type="sldNum" sz="quarter" idx="5"/>
          </p:nvPr>
        </p:nvSpPr>
        <p:spPr/>
        <p:txBody>
          <a:bodyPr/>
          <a:lstStyle/>
          <a:p>
            <a:fld id="{050B8B51-A01D-40E9-9594-70BFAD0C32CB}" type="slidenum">
              <a:rPr lang="en-PK" smtClean="0"/>
              <a:t>5</a:t>
            </a:fld>
            <a:endParaRPr lang="en-PK"/>
          </a:p>
        </p:txBody>
      </p:sp>
    </p:spTree>
    <p:extLst>
      <p:ext uri="{BB962C8B-B14F-4D97-AF65-F5344CB8AC3E}">
        <p14:creationId xmlns:p14="http://schemas.microsoft.com/office/powerpoint/2010/main" val="2881890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www.youtube.com</a:t>
            </a:r>
            <a:r>
              <a:rPr lang="en-GB" dirty="0"/>
              <a:t>/shorts/LxB5fd5keOo </a:t>
            </a:r>
          </a:p>
          <a:p>
            <a:endParaRPr lang="en-GB" dirty="0"/>
          </a:p>
          <a:p>
            <a:r>
              <a:rPr lang="en-GB" dirty="0"/>
              <a:t>One of the most spiritually energising moments. Physically you are exhausted, however Allah gives you the energy to continue. Share personal anecdote. </a:t>
            </a:r>
          </a:p>
        </p:txBody>
      </p:sp>
      <p:sp>
        <p:nvSpPr>
          <p:cNvPr id="4" name="Slide Number Placeholder 3"/>
          <p:cNvSpPr>
            <a:spLocks noGrp="1"/>
          </p:cNvSpPr>
          <p:nvPr>
            <p:ph type="sldNum" sz="quarter" idx="5"/>
          </p:nvPr>
        </p:nvSpPr>
        <p:spPr/>
        <p:txBody>
          <a:bodyPr/>
          <a:lstStyle/>
          <a:p>
            <a:fld id="{050B8B51-A01D-40E9-9594-70BFAD0C32CB}" type="slidenum">
              <a:rPr lang="en-PK" smtClean="0"/>
              <a:t>6</a:t>
            </a:fld>
            <a:endParaRPr lang="en-PK"/>
          </a:p>
        </p:txBody>
      </p:sp>
    </p:spTree>
    <p:extLst>
      <p:ext uri="{BB962C8B-B14F-4D97-AF65-F5344CB8AC3E}">
        <p14:creationId xmlns:p14="http://schemas.microsoft.com/office/powerpoint/2010/main" val="908837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According to the </a:t>
            </a:r>
            <a:r>
              <a:rPr lang="en-US" sz="1800" b="0" i="0" u="none" strike="noStrike" dirty="0" err="1">
                <a:solidFill>
                  <a:srgbClr val="000000"/>
                </a:solidFill>
                <a:effectLst/>
                <a:latin typeface="Arial" panose="020B0604020202020204" pitchFamily="34" charset="0"/>
              </a:rPr>
              <a:t>ḥanafī</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madh-hab</a:t>
            </a:r>
            <a:r>
              <a:rPr lang="en-US" sz="1800" b="0" i="0" u="none" strike="noStrike" dirty="0">
                <a:solidFill>
                  <a:srgbClr val="000000"/>
                </a:solidFill>
                <a:effectLst/>
                <a:latin typeface="Arial" panose="020B0604020202020204" pitchFamily="34" charset="0"/>
              </a:rPr>
              <a:t>: </a:t>
            </a:r>
            <a:endParaRPr lang="en-GB" sz="1800" b="0" i="0" u="none" strike="noStrike" dirty="0">
              <a:solidFill>
                <a:srgbClr val="000000"/>
              </a:solidFill>
              <a:effectLst/>
              <a:latin typeface="Arial" panose="020B0604020202020204" pitchFamily="34" charset="0"/>
            </a:endParaRPr>
          </a:p>
          <a:p>
            <a:pPr rtl="0">
              <a:buNone/>
            </a:pPr>
            <a:r>
              <a:rPr lang="en-GB" sz="1800" b="0" i="0" u="none" strike="noStrike" dirty="0">
                <a:solidFill>
                  <a:srgbClr val="000000"/>
                </a:solidFill>
                <a:effectLst/>
                <a:latin typeface="Arial" panose="020B0604020202020204" pitchFamily="34" charset="0"/>
              </a:rPr>
              <a:t>10th Day Pelting timings: Before sunrise (Disliked), Sunrise-Mid-day (Sunnah), Midday-Sunset (Permissible), After sunset (Disliked unless valid excuse). Must be done by next Fajr. </a:t>
            </a: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7</a:t>
            </a:fld>
            <a:endParaRPr lang="en-PK"/>
          </a:p>
        </p:txBody>
      </p:sp>
    </p:spTree>
    <p:extLst>
      <p:ext uri="{BB962C8B-B14F-4D97-AF65-F5344CB8AC3E}">
        <p14:creationId xmlns:p14="http://schemas.microsoft.com/office/powerpoint/2010/main" val="759652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buNone/>
            </a:pPr>
            <a:r>
              <a:rPr lang="ar-AE" sz="1800" b="0" i="0" u="none" strike="noStrike" dirty="0">
                <a:solidFill>
                  <a:srgbClr val="000000"/>
                </a:solidFill>
                <a:effectLst/>
                <a:latin typeface="Arial" panose="020B0604020202020204" pitchFamily="34" charset="0"/>
              </a:rPr>
              <a:t>فَلَمَّا بَلَغَ مَعَهُ السَّعْيَ قَالَ يَا بُنَيَّ إِنِّي أَرَىٰ فِي الْمَنَامِ أَنِّي أَذْبَحُكَ فَانظُرْ مَاذَا تَرَىٰ ۚ قَالَ يَا أَبَتِ افْعَلْ مَا تُؤْمَرُ ۖ سَتَجِدُنِي إِن شَاءَ اللَّهُ مِنَ الصَّابِرِينَ</a:t>
            </a:r>
            <a:endParaRPr lang="ar-AE" b="0" dirty="0">
              <a:effectLst/>
            </a:endParaRPr>
          </a:p>
          <a:p>
            <a:pPr rtl="0">
              <a:buNone/>
            </a:pPr>
            <a:r>
              <a:rPr lang="en-GB" sz="1800" b="0" i="0" u="none" strike="noStrike" dirty="0">
                <a:solidFill>
                  <a:srgbClr val="000000"/>
                </a:solidFill>
                <a:effectLst/>
                <a:latin typeface="Arial" panose="020B0604020202020204" pitchFamily="34" charset="0"/>
              </a:rPr>
              <a:t>Then when the boy reached the age to work with him, Abraham said, “O my dear son! I have seen in a dream that I ˹must˺ sacrifice you. So tell me what you think.” He replied, “O my dear father! Do as you are commanded. Allah willing, you will find me steadfast.”</a:t>
            </a:r>
            <a:endParaRPr lang="en-GB" b="0" dirty="0">
              <a:effectLst/>
            </a:endParaRPr>
          </a:p>
          <a:p>
            <a:pPr rtl="0">
              <a:buNone/>
            </a:pPr>
            <a:br>
              <a:rPr lang="en-GB" b="0" dirty="0">
                <a:effectLst/>
              </a:rPr>
            </a:br>
            <a:r>
              <a:rPr lang="en-GB" sz="1800" b="0" i="0" u="none" strike="noStrike" dirty="0" err="1">
                <a:solidFill>
                  <a:srgbClr val="000000"/>
                </a:solidFill>
                <a:effectLst/>
                <a:latin typeface="Arial" panose="020B0604020202020204" pitchFamily="34" charset="0"/>
              </a:rPr>
              <a:t>Ibrāhīm</a:t>
            </a:r>
            <a:r>
              <a:rPr lang="en-GB" sz="1800" b="0" i="0" u="none" strike="noStrike" dirty="0">
                <a:solidFill>
                  <a:srgbClr val="000000"/>
                </a:solidFill>
                <a:effectLst/>
                <a:latin typeface="Arial" panose="020B0604020202020204" pitchFamily="34" charset="0"/>
              </a:rPr>
              <a:t> (as) loved his son </a:t>
            </a:r>
            <a:r>
              <a:rPr lang="en-GB" sz="1800" b="0" i="0" u="none" strike="noStrike" dirty="0" err="1">
                <a:solidFill>
                  <a:srgbClr val="000000"/>
                </a:solidFill>
                <a:effectLst/>
                <a:latin typeface="Arial" panose="020B0604020202020204" pitchFamily="34" charset="0"/>
              </a:rPr>
              <a:t>Ismāʿīl</a:t>
            </a:r>
            <a:r>
              <a:rPr lang="en-GB" sz="1800" b="0" i="0" u="none" strike="noStrike" dirty="0">
                <a:solidFill>
                  <a:srgbClr val="000000"/>
                </a:solidFill>
                <a:effectLst/>
                <a:latin typeface="Arial" panose="020B0604020202020204" pitchFamily="34" charset="0"/>
              </a:rPr>
              <a:t>. When </a:t>
            </a:r>
            <a:r>
              <a:rPr lang="en-GB" sz="1800" b="0" i="0" u="none" strike="noStrike" dirty="0" err="1">
                <a:solidFill>
                  <a:srgbClr val="000000"/>
                </a:solidFill>
                <a:effectLst/>
                <a:latin typeface="Arial" panose="020B0604020202020204" pitchFamily="34" charset="0"/>
              </a:rPr>
              <a:t>Ibrāhīm</a:t>
            </a:r>
            <a:r>
              <a:rPr lang="en-GB" sz="1800" b="0" i="0" u="none" strike="noStrike" dirty="0">
                <a:solidFill>
                  <a:srgbClr val="000000"/>
                </a:solidFill>
                <a:effectLst/>
                <a:latin typeface="Arial" panose="020B0604020202020204" pitchFamily="34" charset="0"/>
              </a:rPr>
              <a:t> (as) took his son to the place of slaughter, he put him down on the ground. </a:t>
            </a:r>
            <a:r>
              <a:rPr lang="en-GB" sz="1800" b="0" i="0" u="none" strike="noStrike" dirty="0" err="1">
                <a:solidFill>
                  <a:srgbClr val="000000"/>
                </a:solidFill>
                <a:effectLst/>
                <a:latin typeface="Arial" panose="020B0604020202020204" pitchFamily="34" charset="0"/>
              </a:rPr>
              <a:t>Ismāʿīl</a:t>
            </a:r>
            <a:r>
              <a:rPr lang="en-GB" sz="1800" b="0" i="0" u="none" strike="noStrike" dirty="0">
                <a:solidFill>
                  <a:srgbClr val="000000"/>
                </a:solidFill>
                <a:effectLst/>
                <a:latin typeface="Arial" panose="020B0604020202020204" pitchFamily="34" charset="0"/>
              </a:rPr>
              <a:t> said to his father to turn his face away from him (so he doesn’t have any hesitancy in undertaking the command of Allah). Upon putting the knife to </a:t>
            </a:r>
            <a:r>
              <a:rPr lang="en-GB" sz="1800" b="0" i="0" u="none" strike="noStrike" dirty="0" err="1">
                <a:solidFill>
                  <a:srgbClr val="000000"/>
                </a:solidFill>
                <a:effectLst/>
                <a:latin typeface="Arial" panose="020B0604020202020204" pitchFamily="34" charset="0"/>
              </a:rPr>
              <a:t>Ismāʿīl’s</a:t>
            </a:r>
            <a:r>
              <a:rPr lang="en-GB" sz="1800" b="0" i="0" u="none" strike="noStrike" dirty="0">
                <a:solidFill>
                  <a:srgbClr val="000000"/>
                </a:solidFill>
                <a:effectLst/>
                <a:latin typeface="Arial" panose="020B0604020202020204" pitchFamily="34" charset="0"/>
              </a:rPr>
              <a:t> neck, he begins to cut and it doesn’t cut. </a:t>
            </a:r>
            <a:r>
              <a:rPr lang="en-GB" sz="1800" b="0" i="0" u="none" strike="noStrike" dirty="0" err="1">
                <a:solidFill>
                  <a:srgbClr val="000000"/>
                </a:solidFill>
                <a:effectLst/>
                <a:latin typeface="Arial" panose="020B0604020202020204" pitchFamily="34" charset="0"/>
              </a:rPr>
              <a:t>Ibrāhīm</a:t>
            </a:r>
            <a:r>
              <a:rPr lang="en-GB" sz="1800" b="0" i="0" u="none" strike="noStrike" dirty="0">
                <a:solidFill>
                  <a:srgbClr val="000000"/>
                </a:solidFill>
                <a:effectLst/>
                <a:latin typeface="Arial" panose="020B0604020202020204" pitchFamily="34" charset="0"/>
              </a:rPr>
              <a:t> (as) doesn’t stop and give up. Instead, he tries harder and harder, until:</a:t>
            </a:r>
            <a:endParaRPr lang="en-GB" b="0" dirty="0">
              <a:effectLst/>
            </a:endParaRPr>
          </a:p>
          <a:p>
            <a:pPr algn="r" rtl="1">
              <a:buNone/>
            </a:pPr>
            <a:br>
              <a:rPr lang="en-GB" b="0" dirty="0">
                <a:effectLst/>
              </a:rPr>
            </a:br>
            <a:r>
              <a:rPr lang="ar-AE" sz="1800" b="0" i="0" u="none" strike="noStrike" dirty="0">
                <a:solidFill>
                  <a:srgbClr val="000000"/>
                </a:solidFill>
                <a:effectLst/>
                <a:latin typeface="Arial" panose="020B0604020202020204" pitchFamily="34" charset="0"/>
              </a:rPr>
              <a:t>فَلَمَّا أَسْلَمَا وَتَلَّهُ لِلْجَبِينِ ‎﴿١٠٣﴾‏ وَنَادَيْنَاهُ أَن يَا إِبْرَاهِيمُ ‎﴿١٠٤﴾‏ قَدْ صَدَّقْتَ الرُّؤْيَا ۚ إِنَّا كَذَٰلِكَ نَجْزِي الْمُحْسِنِينَ</a:t>
            </a:r>
            <a:endParaRPr lang="ar-AE" b="0" dirty="0">
              <a:effectLst/>
            </a:endParaRPr>
          </a:p>
          <a:p>
            <a:pPr rtl="0">
              <a:buNone/>
            </a:pPr>
            <a:r>
              <a:rPr lang="en-GB" sz="1800" b="0" i="0" u="none" strike="noStrike" dirty="0">
                <a:solidFill>
                  <a:srgbClr val="000000"/>
                </a:solidFill>
                <a:effectLst/>
                <a:latin typeface="Arial" panose="020B0604020202020204" pitchFamily="34" charset="0"/>
              </a:rPr>
              <a:t>Then when they submitted ˹to Allah’s Will˺, and Abraham laid him on the side of his forehead ˹for sacrifice˺, We called out to him, “O Abraham! You have already fulfilled the vision.” Indeed, this is how We reward the good-doers. </a:t>
            </a:r>
            <a:endParaRPr lang="en-GB" b="0" dirty="0">
              <a:effectLst/>
            </a:endParaRPr>
          </a:p>
          <a:p>
            <a:pPr rtl="0">
              <a:buNone/>
            </a:pPr>
            <a:br>
              <a:rPr lang="en-GB" b="0" dirty="0">
                <a:effectLst/>
              </a:rPr>
            </a:br>
            <a:r>
              <a:rPr lang="en-GB" sz="1800" b="0" i="0" u="none" strike="noStrike" dirty="0" err="1">
                <a:solidFill>
                  <a:srgbClr val="000000"/>
                </a:solidFill>
                <a:effectLst/>
                <a:latin typeface="Arial" panose="020B0604020202020204" pitchFamily="34" charset="0"/>
              </a:rPr>
              <a:t>Ibrāhīm</a:t>
            </a:r>
            <a:r>
              <a:rPr lang="en-GB" sz="1800" b="0" i="0" u="none" strike="noStrike" dirty="0">
                <a:solidFill>
                  <a:srgbClr val="000000"/>
                </a:solidFill>
                <a:effectLst/>
                <a:latin typeface="Arial" panose="020B0604020202020204" pitchFamily="34" charset="0"/>
              </a:rPr>
              <a:t> (as) trying harder and harder to cut the neck, demonstrated his full and complete submission to Allah. It is as though he was telling Allah that yes my heart loves </a:t>
            </a:r>
            <a:r>
              <a:rPr lang="en-GB" sz="1800" b="0" i="0" u="none" strike="noStrike" dirty="0" err="1">
                <a:solidFill>
                  <a:srgbClr val="000000"/>
                </a:solidFill>
                <a:effectLst/>
                <a:latin typeface="Arial" panose="020B0604020202020204" pitchFamily="34" charset="0"/>
              </a:rPr>
              <a:t>Ismāʿīl</a:t>
            </a:r>
            <a:r>
              <a:rPr lang="en-GB" sz="1800" b="0" i="0" u="none" strike="noStrike" dirty="0">
                <a:solidFill>
                  <a:srgbClr val="000000"/>
                </a:solidFill>
                <a:effectLst/>
                <a:latin typeface="Arial" panose="020B0604020202020204" pitchFamily="34" charset="0"/>
              </a:rPr>
              <a:t>, but do you know what my heart loves more? You, O Allah! </a:t>
            </a:r>
            <a:endParaRPr lang="en-GB" b="0" dirty="0">
              <a:effectLst/>
            </a:endParaRPr>
          </a:p>
          <a:p>
            <a:pPr algn="r" rtl="1">
              <a:buNone/>
            </a:pPr>
            <a:br>
              <a:rPr lang="en-GB" b="0" dirty="0">
                <a:effectLst/>
              </a:rPr>
            </a:br>
            <a:r>
              <a:rPr lang="ar-AE" sz="1800" b="0" i="0" u="none" strike="noStrike" dirty="0">
                <a:solidFill>
                  <a:srgbClr val="000000"/>
                </a:solidFill>
                <a:effectLst/>
                <a:latin typeface="Arial" panose="020B0604020202020204" pitchFamily="34" charset="0"/>
              </a:rPr>
              <a:t>إِنَّ هَٰذَا لَهُوَ الْبَلَاءُ الْمُبِينُ ‎﴿١٠٦﴾‏ وَفَدَيْنَاهُ بِذِبْحٍ عَظِيمٍ</a:t>
            </a:r>
            <a:endParaRPr lang="ar-AE" b="0" dirty="0">
              <a:effectLst/>
            </a:endParaRPr>
          </a:p>
          <a:p>
            <a:pPr rtl="0">
              <a:buNone/>
            </a:pPr>
            <a:r>
              <a:rPr lang="en-GB" sz="1800" b="0" i="0" u="none" strike="noStrike" dirty="0">
                <a:solidFill>
                  <a:srgbClr val="000000"/>
                </a:solidFill>
                <a:effectLst/>
                <a:latin typeface="Arial" panose="020B0604020202020204" pitchFamily="34" charset="0"/>
              </a:rPr>
              <a:t>That was truly a revealing test. And We ransomed his son with a great sacrifice</a:t>
            </a: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8</a:t>
            </a:fld>
            <a:endParaRPr lang="en-PK"/>
          </a:p>
        </p:txBody>
      </p:sp>
    </p:spTree>
    <p:extLst>
      <p:ext uri="{BB962C8B-B14F-4D97-AF65-F5344CB8AC3E}">
        <p14:creationId xmlns:p14="http://schemas.microsoft.com/office/powerpoint/2010/main" val="740021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then reached the </a:t>
            </a:r>
            <a:r>
              <a:rPr lang="en-GB" sz="1800" b="0" i="0" u="none" strike="noStrike" dirty="0" err="1">
                <a:solidFill>
                  <a:srgbClr val="000000"/>
                </a:solidFill>
                <a:effectLst/>
                <a:latin typeface="Arial" panose="020B0604020202020204" pitchFamily="34" charset="0"/>
              </a:rPr>
              <a:t>Jamarāt</a:t>
            </a:r>
            <a:r>
              <a:rPr lang="en-GB" sz="1800" b="0" i="0" u="none" strike="noStrike" dirty="0">
                <a:solidFill>
                  <a:srgbClr val="000000"/>
                </a:solidFill>
                <a:effectLst/>
                <a:latin typeface="Arial" panose="020B0604020202020204" pitchFamily="34" charset="0"/>
              </a:rPr>
              <a:t> with </a:t>
            </a:r>
            <a:r>
              <a:rPr lang="en-GB" sz="1800" b="0" i="0" u="none" strike="noStrike" dirty="0" err="1">
                <a:solidFill>
                  <a:srgbClr val="000000"/>
                </a:solidFill>
                <a:effectLst/>
                <a:latin typeface="Arial" panose="020B0604020202020204" pitchFamily="34" charset="0"/>
              </a:rPr>
              <a:t>Bilāl</a:t>
            </a:r>
            <a:r>
              <a:rPr lang="en-GB" sz="1800" b="0" i="0" u="none" strike="noStrike" dirty="0">
                <a:solidFill>
                  <a:srgbClr val="000000"/>
                </a:solidFill>
                <a:effectLst/>
                <a:latin typeface="Arial" panose="020B0604020202020204" pitchFamily="34" charset="0"/>
              </a:rPr>
              <a:t> and </a:t>
            </a:r>
            <a:r>
              <a:rPr lang="en-GB" sz="1800" b="0" i="0" u="none" strike="noStrike" dirty="0" err="1">
                <a:solidFill>
                  <a:srgbClr val="000000"/>
                </a:solidFill>
                <a:effectLst/>
                <a:latin typeface="Arial" panose="020B0604020202020204" pitchFamily="34" charset="0"/>
              </a:rPr>
              <a:t>Usāmah</a:t>
            </a:r>
            <a:r>
              <a:rPr lang="en-GB" sz="1800" b="0" i="0" u="none" strike="noStrike" dirty="0">
                <a:solidFill>
                  <a:srgbClr val="000000"/>
                </a:solidFill>
                <a:effectLst/>
                <a:latin typeface="Arial" panose="020B0604020202020204" pitchFamily="34" charset="0"/>
              </a:rPr>
              <a:t> b. Zayd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to his sides, one holding his she-camel and the other shading him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with his robe. Upon throwing each stone, he said, “Allahu Akbar”.</a:t>
            </a:r>
          </a:p>
          <a:p>
            <a:pPr rtl="0">
              <a:buNone/>
            </a:pPr>
            <a:endParaRPr lang="en-GB" b="0" dirty="0">
              <a:effectLst/>
            </a:endParaRPr>
          </a:p>
          <a:p>
            <a:pPr>
              <a:buNone/>
            </a:pPr>
            <a:r>
              <a:rPr lang="en-GB" b="0" dirty="0">
                <a:effectLst/>
              </a:rPr>
              <a:t>Reflect: </a:t>
            </a:r>
            <a:r>
              <a:rPr lang="en-GB" b="0" dirty="0" err="1">
                <a:effectLst/>
              </a:rPr>
              <a:t>Bilāl</a:t>
            </a:r>
            <a:r>
              <a:rPr lang="en-GB" b="0" dirty="0">
                <a:effectLst/>
              </a:rPr>
              <a:t> was a black, former slave. </a:t>
            </a:r>
            <a:r>
              <a:rPr lang="en-GB" b="0" dirty="0" err="1">
                <a:effectLst/>
              </a:rPr>
              <a:t>Usāmah</a:t>
            </a:r>
            <a:r>
              <a:rPr lang="en-GB" b="0" dirty="0">
                <a:effectLst/>
              </a:rPr>
              <a:t> was the son of former slaves. The Prophet </a:t>
            </a:r>
            <a:r>
              <a:rPr lang="ar-AE" b="0" dirty="0">
                <a:effectLst/>
              </a:rPr>
              <a:t>ﷺ </a:t>
            </a:r>
            <a:r>
              <a:rPr lang="en-GB" b="0" dirty="0">
                <a:effectLst/>
              </a:rPr>
              <a:t>chose them out of everyone, and practically demonstrated the beauty and justice of Islam.</a:t>
            </a:r>
          </a:p>
          <a:p>
            <a:pPr>
              <a:buNone/>
            </a:pPr>
            <a:endParaRPr lang="en-GB" b="0" dirty="0">
              <a:effectLst/>
            </a:endParaRPr>
          </a:p>
          <a:p>
            <a:pPr>
              <a:buNone/>
            </a:pPr>
            <a:r>
              <a:rPr lang="en-US" b="0" dirty="0">
                <a:effectLst/>
              </a:rPr>
              <a:t>On the 10th of Dhul </a:t>
            </a:r>
            <a:r>
              <a:rPr lang="en-US" b="0" dirty="0" err="1">
                <a:effectLst/>
              </a:rPr>
              <a:t>Ḥijjah</a:t>
            </a:r>
            <a:r>
              <a:rPr lang="en-US" b="0" dirty="0">
                <a:effectLst/>
              </a:rPr>
              <a:t>, the Prophet ﷺ asked </a:t>
            </a:r>
            <a:r>
              <a:rPr lang="en-US" b="0" dirty="0" err="1">
                <a:effectLst/>
              </a:rPr>
              <a:t>Jarīr</a:t>
            </a:r>
            <a:r>
              <a:rPr lang="en-US" b="0" dirty="0">
                <a:effectLst/>
              </a:rPr>
              <a:t> b. </a:t>
            </a:r>
            <a:r>
              <a:rPr lang="en-US" b="0" dirty="0" err="1">
                <a:effectLst/>
              </a:rPr>
              <a:t>ʿAbdillah</a:t>
            </a:r>
            <a:r>
              <a:rPr lang="en-US" b="0" dirty="0">
                <a:effectLst/>
              </a:rPr>
              <a:t> to gather the people so that he could address them. Mounted on his camel, in between the </a:t>
            </a:r>
            <a:r>
              <a:rPr lang="en-US" b="0" dirty="0" err="1">
                <a:effectLst/>
              </a:rPr>
              <a:t>Jamarāt</a:t>
            </a:r>
            <a:r>
              <a:rPr lang="en-US" b="0" dirty="0">
                <a:effectLst/>
              </a:rPr>
              <a:t>, he ﷺ raised his voice to give a long sermon. He ﷺ began by praising and thanking Allah, and then expanded upon the following:</a:t>
            </a:r>
            <a:endParaRPr lang="en-GB" b="0" dirty="0">
              <a:effectLst/>
            </a:endParaRPr>
          </a:p>
          <a:p>
            <a:pPr>
              <a:buNone/>
            </a:pPr>
            <a:endParaRPr lang="en-GB" b="0" dirty="0">
              <a:effectLst/>
            </a:endParaRPr>
          </a:p>
          <a:p>
            <a:pPr rtl="0" fontAlgn="base">
              <a:buFont typeface="Arial" panose="020B0604020202020204" pitchFamily="34" charset="0"/>
              <a:buChar char="•"/>
            </a:pPr>
            <a:r>
              <a:rPr lang="en-GB" sz="1800" b="0" i="0" u="none" strike="noStrike" dirty="0">
                <a:solidFill>
                  <a:srgbClr val="188038"/>
                </a:solidFill>
                <a:effectLst/>
                <a:latin typeface="Arial" panose="020B0604020202020204" pitchFamily="34" charset="0"/>
              </a:rPr>
              <a:t>Your blood, property and honour are forbidden for you (to claim unlawfully) just like the violation of the sanctity of this day in this month. </a:t>
            </a:r>
          </a:p>
          <a:p>
            <a:pPr rtl="0" fontAlgn="base">
              <a:buFont typeface="Arial" panose="020B0604020202020204" pitchFamily="34" charset="0"/>
              <a:buChar char="•"/>
            </a:pPr>
            <a:r>
              <a:rPr lang="en-GB" sz="1800" b="0" i="0" u="none" strike="noStrike" dirty="0">
                <a:solidFill>
                  <a:srgbClr val="188038"/>
                </a:solidFill>
                <a:effectLst/>
                <a:latin typeface="Arial" panose="020B0604020202020204" pitchFamily="34" charset="0"/>
              </a:rPr>
              <a:t>A true </a:t>
            </a:r>
            <a:r>
              <a:rPr lang="en-GB" sz="1800" b="0" i="0" u="none" strike="noStrike" dirty="0" err="1">
                <a:solidFill>
                  <a:srgbClr val="188038"/>
                </a:solidFill>
                <a:effectLst/>
                <a:latin typeface="Arial" panose="020B0604020202020204" pitchFamily="34" charset="0"/>
              </a:rPr>
              <a:t>muslim</a:t>
            </a:r>
            <a:r>
              <a:rPr lang="en-GB" sz="1800" b="0" i="0" u="none" strike="noStrike" dirty="0">
                <a:solidFill>
                  <a:srgbClr val="188038"/>
                </a:solidFill>
                <a:effectLst/>
                <a:latin typeface="Arial" panose="020B0604020202020204" pitchFamily="34" charset="0"/>
              </a:rPr>
              <a:t> is the one who keeps all </a:t>
            </a:r>
            <a:r>
              <a:rPr lang="en-GB" sz="1800" b="0" i="0" u="none" strike="noStrike" dirty="0" err="1">
                <a:solidFill>
                  <a:srgbClr val="188038"/>
                </a:solidFill>
                <a:effectLst/>
                <a:latin typeface="Arial" panose="020B0604020202020204" pitchFamily="34" charset="0"/>
              </a:rPr>
              <a:t>muslims</a:t>
            </a:r>
            <a:r>
              <a:rPr lang="en-GB" sz="1800" b="0" i="0" u="none" strike="noStrike" dirty="0">
                <a:solidFill>
                  <a:srgbClr val="188038"/>
                </a:solidFill>
                <a:effectLst/>
                <a:latin typeface="Arial" panose="020B0604020202020204" pitchFamily="34" charset="0"/>
              </a:rPr>
              <a:t> </a:t>
            </a:r>
            <a:r>
              <a:rPr lang="en-GB" sz="1800" b="1" i="0" u="none" strike="noStrike" dirty="0">
                <a:solidFill>
                  <a:srgbClr val="188038"/>
                </a:solidFill>
                <a:effectLst/>
                <a:latin typeface="Arial" panose="020B0604020202020204" pitchFamily="34" charset="0"/>
              </a:rPr>
              <a:t>safe from his tongue</a:t>
            </a:r>
            <a:r>
              <a:rPr lang="en-GB" sz="1800" b="0" i="0" u="none" strike="noStrike" dirty="0">
                <a:solidFill>
                  <a:srgbClr val="188038"/>
                </a:solidFill>
                <a:effectLst/>
                <a:latin typeface="Arial" panose="020B0604020202020204" pitchFamily="34" charset="0"/>
              </a:rPr>
              <a:t> and hand.</a:t>
            </a:r>
          </a:p>
          <a:p>
            <a:pPr rtl="0" fontAlgn="base">
              <a:buFont typeface="Arial" panose="020B0604020202020204" pitchFamily="34" charset="0"/>
              <a:buChar char="•"/>
            </a:pPr>
            <a:r>
              <a:rPr lang="en-GB" sz="1800" b="0" i="0" u="none" strike="noStrike" dirty="0">
                <a:solidFill>
                  <a:srgbClr val="188038"/>
                </a:solidFill>
                <a:effectLst/>
                <a:latin typeface="Arial" panose="020B0604020202020204" pitchFamily="34" charset="0"/>
              </a:rPr>
              <a:t>A true believer is the one whom people </a:t>
            </a:r>
            <a:r>
              <a:rPr lang="en-GB" sz="1800" b="1" i="0" u="none" strike="noStrike" dirty="0">
                <a:solidFill>
                  <a:srgbClr val="188038"/>
                </a:solidFill>
                <a:effectLst/>
                <a:latin typeface="Arial" panose="020B0604020202020204" pitchFamily="34" charset="0"/>
              </a:rPr>
              <a:t>trust </a:t>
            </a:r>
            <a:r>
              <a:rPr lang="en-GB" sz="1800" b="0" i="0" u="none" strike="noStrike" dirty="0">
                <a:solidFill>
                  <a:srgbClr val="188038"/>
                </a:solidFill>
                <a:effectLst/>
                <a:latin typeface="Arial" panose="020B0604020202020204" pitchFamily="34" charset="0"/>
              </a:rPr>
              <a:t>with their lives and property. </a:t>
            </a:r>
          </a:p>
          <a:p>
            <a:pPr rtl="0" fontAlgn="base">
              <a:buFont typeface="Arial" panose="020B0604020202020204" pitchFamily="34" charset="0"/>
              <a:buChar char="•"/>
            </a:pPr>
            <a:r>
              <a:rPr lang="en-GB" sz="1800" b="0" i="0" u="none" strike="noStrike" dirty="0">
                <a:solidFill>
                  <a:srgbClr val="188038"/>
                </a:solidFill>
                <a:effectLst/>
                <a:latin typeface="Arial" panose="020B0604020202020204" pitchFamily="34" charset="0"/>
              </a:rPr>
              <a:t>A </a:t>
            </a:r>
            <a:r>
              <a:rPr lang="en-GB" sz="1800" b="0" i="0" u="none" strike="noStrike" dirty="0" err="1">
                <a:solidFill>
                  <a:srgbClr val="188038"/>
                </a:solidFill>
                <a:effectLst/>
                <a:latin typeface="Arial" panose="020B0604020202020204" pitchFamily="34" charset="0"/>
              </a:rPr>
              <a:t>muhājir</a:t>
            </a:r>
            <a:r>
              <a:rPr lang="en-GB" sz="1800" b="0" i="0" u="none" strike="noStrike" dirty="0">
                <a:solidFill>
                  <a:srgbClr val="188038"/>
                </a:solidFill>
                <a:effectLst/>
                <a:latin typeface="Arial" panose="020B0604020202020204" pitchFamily="34" charset="0"/>
              </a:rPr>
              <a:t> (migrant for Allah’s sake) is the one who </a:t>
            </a:r>
            <a:r>
              <a:rPr lang="en-GB" sz="1800" b="1" i="0" u="none" strike="noStrike" dirty="0">
                <a:solidFill>
                  <a:srgbClr val="188038"/>
                </a:solidFill>
                <a:effectLst/>
                <a:latin typeface="Arial" panose="020B0604020202020204" pitchFamily="34" charset="0"/>
              </a:rPr>
              <a:t>abandons all sins</a:t>
            </a:r>
            <a:r>
              <a:rPr lang="en-GB" sz="1800" b="0" i="0" u="none" strike="noStrike" dirty="0">
                <a:solidFill>
                  <a:srgbClr val="188038"/>
                </a:solidFill>
                <a:effectLst/>
                <a:latin typeface="Arial" panose="020B0604020202020204" pitchFamily="34" charset="0"/>
              </a:rPr>
              <a:t>.</a:t>
            </a:r>
          </a:p>
          <a:p>
            <a:pPr rtl="0" fontAlgn="base">
              <a:buFont typeface="Arial" panose="020B0604020202020204" pitchFamily="34" charset="0"/>
              <a:buChar char="•"/>
            </a:pPr>
            <a:r>
              <a:rPr lang="en-GB" sz="1800" b="0" i="0" u="none" strike="noStrike" dirty="0">
                <a:solidFill>
                  <a:srgbClr val="188038"/>
                </a:solidFill>
                <a:effectLst/>
                <a:latin typeface="Arial" panose="020B0604020202020204" pitchFamily="34" charset="0"/>
              </a:rPr>
              <a:t>A </a:t>
            </a:r>
            <a:r>
              <a:rPr lang="en-GB" sz="1800" b="0" i="0" u="none" strike="noStrike" dirty="0" err="1">
                <a:solidFill>
                  <a:srgbClr val="188038"/>
                </a:solidFill>
                <a:effectLst/>
                <a:latin typeface="Arial" panose="020B0604020202020204" pitchFamily="34" charset="0"/>
              </a:rPr>
              <a:t>mujāhid</a:t>
            </a:r>
            <a:r>
              <a:rPr lang="en-GB" sz="1800" b="0" i="0" u="none" strike="noStrike" dirty="0">
                <a:solidFill>
                  <a:srgbClr val="188038"/>
                </a:solidFill>
                <a:effectLst/>
                <a:latin typeface="Arial" panose="020B0604020202020204" pitchFamily="34" charset="0"/>
              </a:rPr>
              <a:t> (</a:t>
            </a:r>
            <a:r>
              <a:rPr lang="en-GB" sz="1800" b="0" i="0" u="none" strike="noStrike" dirty="0" err="1">
                <a:solidFill>
                  <a:srgbClr val="188038"/>
                </a:solidFill>
                <a:effectLst/>
                <a:latin typeface="Arial" panose="020B0604020202020204" pitchFamily="34" charset="0"/>
              </a:rPr>
              <a:t>striver</a:t>
            </a:r>
            <a:r>
              <a:rPr lang="en-GB" sz="1800" b="0" i="0" u="none" strike="noStrike" dirty="0">
                <a:solidFill>
                  <a:srgbClr val="188038"/>
                </a:solidFill>
                <a:effectLst/>
                <a:latin typeface="Arial" panose="020B0604020202020204" pitchFamily="34" charset="0"/>
              </a:rPr>
              <a:t>) is the one who </a:t>
            </a:r>
            <a:r>
              <a:rPr lang="en-GB" sz="1800" b="1" i="0" u="none" strike="noStrike" dirty="0">
                <a:solidFill>
                  <a:srgbClr val="188038"/>
                </a:solidFill>
                <a:effectLst/>
                <a:latin typeface="Arial" panose="020B0604020202020204" pitchFamily="34" charset="0"/>
              </a:rPr>
              <a:t>strives in obedience</a:t>
            </a:r>
            <a:r>
              <a:rPr lang="en-GB" sz="1800" b="0" i="0" u="none" strike="noStrike" dirty="0">
                <a:solidFill>
                  <a:srgbClr val="188038"/>
                </a:solidFill>
                <a:effectLst/>
                <a:latin typeface="Arial" panose="020B0604020202020204" pitchFamily="34" charset="0"/>
              </a:rPr>
              <a:t> to Allah. </a:t>
            </a:r>
          </a:p>
          <a:p>
            <a:pPr rtl="0" fontAlgn="base">
              <a:buFont typeface="Arial" panose="020B0604020202020204" pitchFamily="34" charset="0"/>
              <a:buChar char="•"/>
            </a:pPr>
            <a:r>
              <a:rPr lang="en-GB" sz="1800" b="0" i="0" u="none" strike="noStrike" dirty="0">
                <a:solidFill>
                  <a:srgbClr val="188038"/>
                </a:solidFill>
                <a:effectLst/>
                <a:latin typeface="Arial" panose="020B0604020202020204" pitchFamily="34" charset="0"/>
              </a:rPr>
              <a:t>Parents should not harm their children and vice versa.</a:t>
            </a:r>
          </a:p>
          <a:p>
            <a:pPr rtl="0" fontAlgn="base">
              <a:buFont typeface="Arial" panose="020B0604020202020204" pitchFamily="34" charset="0"/>
              <a:buChar char="•"/>
            </a:pPr>
            <a:r>
              <a:rPr lang="en-GB" sz="1800" b="0" i="0" u="none" strike="noStrike" dirty="0">
                <a:solidFill>
                  <a:srgbClr val="188038"/>
                </a:solidFill>
                <a:effectLst/>
                <a:latin typeface="Arial" panose="020B0604020202020204" pitchFamily="34" charset="0"/>
              </a:rPr>
              <a:t>Protect yourself from </a:t>
            </a:r>
            <a:r>
              <a:rPr lang="en-GB" sz="1800" b="0" i="0" u="none" strike="noStrike" dirty="0" err="1">
                <a:solidFill>
                  <a:srgbClr val="188038"/>
                </a:solidFill>
                <a:effectLst/>
                <a:latin typeface="Arial" panose="020B0604020202020204" pitchFamily="34" charset="0"/>
              </a:rPr>
              <a:t>Shayṭān</a:t>
            </a:r>
            <a:r>
              <a:rPr lang="en-GB" sz="1800" b="0" i="0" u="none" strike="noStrike" dirty="0">
                <a:solidFill>
                  <a:srgbClr val="188038"/>
                </a:solidFill>
                <a:effectLst/>
                <a:latin typeface="Arial" panose="020B0604020202020204" pitchFamily="34" charset="0"/>
              </a:rPr>
              <a:t>.</a:t>
            </a:r>
          </a:p>
          <a:p>
            <a:pPr rtl="0" fontAlgn="base">
              <a:buFont typeface="Arial" panose="020B0604020202020204" pitchFamily="34" charset="0"/>
              <a:buChar char="•"/>
            </a:pPr>
            <a:r>
              <a:rPr lang="en-GB" sz="1800" b="0" i="0" u="none" strike="noStrike" dirty="0">
                <a:solidFill>
                  <a:srgbClr val="188038"/>
                </a:solidFill>
                <a:effectLst/>
                <a:latin typeface="Arial" panose="020B0604020202020204" pitchFamily="34" charset="0"/>
              </a:rPr>
              <a:t>Three vital things for a believer: </a:t>
            </a:r>
            <a:r>
              <a:rPr lang="en-GB" sz="1800" b="1" i="0" u="none" strike="noStrike" dirty="0" err="1">
                <a:solidFill>
                  <a:srgbClr val="188038"/>
                </a:solidFill>
                <a:effectLst/>
                <a:latin typeface="Arial" panose="020B0604020202020204" pitchFamily="34" charset="0"/>
              </a:rPr>
              <a:t>ikhlāṣ</a:t>
            </a:r>
            <a:r>
              <a:rPr lang="en-GB" sz="1800" b="1" i="0" u="none" strike="noStrike" dirty="0">
                <a:solidFill>
                  <a:srgbClr val="188038"/>
                </a:solidFill>
                <a:effectLst/>
                <a:latin typeface="Arial" panose="020B0604020202020204" pitchFamily="34" charset="0"/>
              </a:rPr>
              <a:t> </a:t>
            </a:r>
            <a:r>
              <a:rPr lang="en-GB" sz="1800" b="0" i="0" u="none" strike="noStrike" dirty="0">
                <a:solidFill>
                  <a:srgbClr val="188038"/>
                </a:solidFill>
                <a:effectLst/>
                <a:latin typeface="Arial" panose="020B0604020202020204" pitchFamily="34" charset="0"/>
              </a:rPr>
              <a:t>(sincerity), giving </a:t>
            </a:r>
            <a:r>
              <a:rPr lang="en-GB" sz="1800" b="1" i="0" u="none" strike="noStrike" dirty="0">
                <a:solidFill>
                  <a:srgbClr val="188038"/>
                </a:solidFill>
                <a:effectLst/>
                <a:latin typeface="Arial" panose="020B0604020202020204" pitchFamily="34" charset="0"/>
              </a:rPr>
              <a:t>sincere advice</a:t>
            </a:r>
            <a:r>
              <a:rPr lang="en-GB" sz="1800" b="0" i="0" u="none" strike="noStrike" dirty="0">
                <a:solidFill>
                  <a:srgbClr val="188038"/>
                </a:solidFill>
                <a:effectLst/>
                <a:latin typeface="Arial" panose="020B0604020202020204" pitchFamily="34" charset="0"/>
              </a:rPr>
              <a:t> to those in authority and </a:t>
            </a:r>
            <a:r>
              <a:rPr lang="en-GB" sz="1800" b="1" i="0" u="none" strike="noStrike" dirty="0">
                <a:solidFill>
                  <a:srgbClr val="188038"/>
                </a:solidFill>
                <a:effectLst/>
                <a:latin typeface="Arial" panose="020B0604020202020204" pitchFamily="34" charset="0"/>
              </a:rPr>
              <a:t>staying with the Muslim community</a:t>
            </a:r>
            <a:r>
              <a:rPr lang="en-GB" sz="1800" b="0" i="0" u="none" strike="noStrike" dirty="0">
                <a:solidFill>
                  <a:srgbClr val="188038"/>
                </a:solidFill>
                <a:effectLst/>
                <a:latin typeface="Arial" panose="020B0604020202020204" pitchFamily="34" charset="0"/>
              </a:rPr>
              <a:t>. </a:t>
            </a:r>
          </a:p>
          <a:p>
            <a:pPr rtl="0">
              <a:buNone/>
            </a:pPr>
            <a:br>
              <a:rPr lang="en-GB" b="0" dirty="0">
                <a:effectLst/>
              </a:rPr>
            </a:br>
            <a:r>
              <a:rPr lang="en-GB" sz="1800" b="0" i="0" u="none" strike="noStrike" dirty="0">
                <a:solidFill>
                  <a:srgbClr val="188038"/>
                </a:solidFill>
                <a:effectLst/>
                <a:latin typeface="Arial" panose="020B0604020202020204" pitchFamily="34" charset="0"/>
              </a:rPr>
              <a:t>The Prophet </a:t>
            </a:r>
            <a:r>
              <a:rPr lang="ar-AE" sz="1800" b="0" i="0" u="none" strike="noStrike" dirty="0">
                <a:solidFill>
                  <a:srgbClr val="188038"/>
                </a:solidFill>
                <a:effectLst/>
                <a:latin typeface="Arial" panose="020B0604020202020204" pitchFamily="34" charset="0"/>
              </a:rPr>
              <a:t>ﷺ </a:t>
            </a:r>
            <a:r>
              <a:rPr lang="en-GB" sz="1800" b="0" i="0" u="none" strike="noStrike" dirty="0">
                <a:solidFill>
                  <a:srgbClr val="188038"/>
                </a:solidFill>
                <a:effectLst/>
                <a:latin typeface="Arial" panose="020B0604020202020204" pitchFamily="34" charset="0"/>
              </a:rPr>
              <a:t>concluded with: “I do not know whether I will meet you after this day. May Allah have mercy on anyone who listens to my words, understands and conveys them to others.”</a:t>
            </a:r>
            <a:endParaRPr lang="en-GB" b="0" dirty="0">
              <a:effectLst/>
            </a:endParaRPr>
          </a:p>
          <a:p>
            <a:pPr>
              <a:buNone/>
            </a:pPr>
            <a:br>
              <a:rPr lang="en-GB" dirty="0"/>
            </a:br>
            <a:endParaRPr lang="en-GB" b="0" dirty="0">
              <a:effectLst/>
            </a:endParaRPr>
          </a:p>
        </p:txBody>
      </p:sp>
      <p:sp>
        <p:nvSpPr>
          <p:cNvPr id="4" name="Slide Number Placeholder 3"/>
          <p:cNvSpPr>
            <a:spLocks noGrp="1"/>
          </p:cNvSpPr>
          <p:nvPr>
            <p:ph type="sldNum" sz="quarter" idx="5"/>
          </p:nvPr>
        </p:nvSpPr>
        <p:spPr/>
        <p:txBody>
          <a:bodyPr/>
          <a:lstStyle/>
          <a:p>
            <a:fld id="{050B8B51-A01D-40E9-9594-70BFAD0C32CB}" type="slidenum">
              <a:rPr lang="en-PK" smtClean="0"/>
              <a:t>9</a:t>
            </a:fld>
            <a:endParaRPr lang="en-PK"/>
          </a:p>
        </p:txBody>
      </p:sp>
    </p:spTree>
    <p:extLst>
      <p:ext uri="{BB962C8B-B14F-4D97-AF65-F5344CB8AC3E}">
        <p14:creationId xmlns:p14="http://schemas.microsoft.com/office/powerpoint/2010/main" val="829709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 Know your eternal enemy. Allah </a:t>
            </a:r>
            <a:r>
              <a:rPr lang="ar-AE" dirty="0"/>
              <a:t>ﷻ </a:t>
            </a:r>
            <a:r>
              <a:rPr lang="en-GB" dirty="0"/>
              <a:t>says, “Surely </a:t>
            </a:r>
            <a:r>
              <a:rPr lang="en-GB" dirty="0" err="1"/>
              <a:t>Shayṭān</a:t>
            </a:r>
            <a:r>
              <a:rPr lang="en-GB" dirty="0"/>
              <a:t> is an enemy to you, so take him as an enemy. He only invites his followers to become inmates of the Blaze” (35:6).</a:t>
            </a:r>
          </a:p>
          <a:p>
            <a:endParaRPr lang="en-GB" dirty="0"/>
          </a:p>
          <a:p>
            <a:r>
              <a:rPr lang="en-GB" dirty="0"/>
              <a:t>2. He is notorious for distorting the truth and convincing you that the sins you’re committing are okay. Allah </a:t>
            </a:r>
            <a:r>
              <a:rPr lang="ar-AE" dirty="0"/>
              <a:t>ﷻ </a:t>
            </a:r>
            <a:r>
              <a:rPr lang="en-GB" dirty="0"/>
              <a:t>says, “O humanity! Indeed, Allah’s promise is true. So do not let the life of this world deceive you, nor let the Chief Deceiver deceive you about Allah” (35:5). </a:t>
            </a:r>
          </a:p>
          <a:p>
            <a:r>
              <a:rPr lang="en-GB" dirty="0"/>
              <a:t>Reflect: What actions do you sometimes justify by telling yourself they’re ‘not that bad’? Have you normalised a sin because it’s socially accepted, or because you’ve seen others doing it too?</a:t>
            </a:r>
          </a:p>
          <a:p>
            <a:endParaRPr lang="en-GB" dirty="0"/>
          </a:p>
          <a:p>
            <a:r>
              <a:rPr lang="en-GB" dirty="0"/>
              <a:t>3. </a:t>
            </a:r>
            <a:r>
              <a:rPr lang="en-US" dirty="0"/>
              <a:t>You can fight both human and jinn devils. </a:t>
            </a:r>
            <a:r>
              <a:rPr lang="en-US" dirty="0" err="1"/>
              <a:t>Shayṭān</a:t>
            </a:r>
            <a:r>
              <a:rPr lang="en-US" dirty="0"/>
              <a:t> is weak; he fled with just the throwing of pebbles. Thus, if your </a:t>
            </a:r>
            <a:r>
              <a:rPr lang="en-US" dirty="0" err="1"/>
              <a:t>īmān</a:t>
            </a:r>
            <a:r>
              <a:rPr lang="en-US" dirty="0"/>
              <a:t> is strong, you too can battle both human and jinn </a:t>
            </a:r>
            <a:r>
              <a:rPr lang="en-US" dirty="0" err="1"/>
              <a:t>Shayāṭīn</a:t>
            </a:r>
            <a:r>
              <a:rPr lang="en-US" dirty="0"/>
              <a:t>. Know that you can develop the faith and determination to resist those who would sway you to do what is displeasing to Allah.</a:t>
            </a:r>
            <a:endParaRPr lang="en-GB" dirty="0"/>
          </a:p>
          <a:p>
            <a:endParaRPr lang="en-GB" dirty="0"/>
          </a:p>
          <a:p>
            <a:r>
              <a:rPr lang="en-GB" dirty="0"/>
              <a:t>4. Use your weapon. The remembrance of Allah is the most powerful weapon against </a:t>
            </a:r>
            <a:r>
              <a:rPr lang="en-GB" dirty="0" err="1"/>
              <a:t>Shayṭān</a:t>
            </a:r>
            <a:r>
              <a:rPr lang="en-GB" dirty="0"/>
              <a:t>. Allah </a:t>
            </a:r>
            <a:r>
              <a:rPr lang="ar-AE" dirty="0"/>
              <a:t>ﷻ </a:t>
            </a:r>
            <a:r>
              <a:rPr lang="en-GB" dirty="0"/>
              <a:t>says, “Indeed, when </a:t>
            </a:r>
            <a:r>
              <a:rPr lang="en-GB" dirty="0" err="1"/>
              <a:t>Shayṭān</a:t>
            </a:r>
            <a:r>
              <a:rPr lang="en-GB" dirty="0"/>
              <a:t> whispers to the righteous, they remember (their Lord) then they start to see clearly” (7:201).</a:t>
            </a:r>
          </a:p>
          <a:p>
            <a:endParaRPr lang="en-GB" dirty="0"/>
          </a:p>
          <a:p>
            <a:r>
              <a:rPr lang="en-US" dirty="0"/>
              <a:t>5. When you throw these seven pebbles and say ‘</a:t>
            </a:r>
            <a:r>
              <a:rPr lang="en-US" dirty="0" err="1"/>
              <a:t>Allāhu</a:t>
            </a:r>
            <a:r>
              <a:rPr lang="en-US" dirty="0"/>
              <a:t> Akbar’:</a:t>
            </a:r>
          </a:p>
          <a:p>
            <a:r>
              <a:rPr lang="en-US" dirty="0"/>
              <a:t>You are also committing to not obey </a:t>
            </a:r>
            <a:r>
              <a:rPr lang="en-US" dirty="0" err="1"/>
              <a:t>Shayṭān</a:t>
            </a:r>
            <a:r>
              <a:rPr lang="en-US" dirty="0"/>
              <a:t>, just like </a:t>
            </a:r>
            <a:r>
              <a:rPr lang="en-US" dirty="0" err="1"/>
              <a:t>Ibrāhīm</a:t>
            </a:r>
            <a:r>
              <a:rPr lang="en-US" dirty="0"/>
              <a:t> (as) did.  You are affirming that Allah is Greater than:</a:t>
            </a:r>
          </a:p>
          <a:p>
            <a:pPr marL="171450" indent="-171450">
              <a:buFont typeface="Arial" panose="020B0604020202020204" pitchFamily="34" charset="0"/>
              <a:buChar char="•"/>
            </a:pPr>
            <a:r>
              <a:rPr lang="en-US" dirty="0"/>
              <a:t>Your servitude to </a:t>
            </a:r>
            <a:r>
              <a:rPr lang="en-US" dirty="0" err="1"/>
              <a:t>Shayṭān</a:t>
            </a:r>
            <a:r>
              <a:rPr lang="en-US" dirty="0"/>
              <a:t> </a:t>
            </a:r>
          </a:p>
          <a:p>
            <a:pPr marL="171450" indent="-171450">
              <a:buFont typeface="Arial" panose="020B0604020202020204" pitchFamily="34" charset="0"/>
              <a:buChar char="•"/>
            </a:pPr>
            <a:r>
              <a:rPr lang="en-US" dirty="0"/>
              <a:t>The desires you have been following </a:t>
            </a:r>
          </a:p>
          <a:p>
            <a:pPr marL="171450" indent="-171450">
              <a:buFont typeface="Arial" panose="020B0604020202020204" pitchFamily="34" charset="0"/>
              <a:buChar char="•"/>
            </a:pPr>
            <a:r>
              <a:rPr lang="en-US" dirty="0"/>
              <a:t>The bad habits you’ve struggled to break </a:t>
            </a:r>
          </a:p>
          <a:p>
            <a:pPr marL="171450" indent="-171450">
              <a:buFont typeface="Arial" panose="020B0604020202020204" pitchFamily="34" charset="0"/>
              <a:buChar char="•"/>
            </a:pPr>
            <a:r>
              <a:rPr lang="en-US" dirty="0"/>
              <a:t>The sins you’ve been committing </a:t>
            </a:r>
          </a:p>
          <a:p>
            <a:r>
              <a:rPr lang="en-US" dirty="0"/>
              <a:t>When you’re throwing each pebble, feel as though you’re ripping out the servitude to </a:t>
            </a:r>
            <a:r>
              <a:rPr lang="en-US" dirty="0" err="1"/>
              <a:t>Shayṭān</a:t>
            </a:r>
            <a:r>
              <a:rPr lang="en-US" dirty="0"/>
              <a:t> in your heart and throwing it away into the basin, never to return to it again. </a:t>
            </a:r>
            <a:r>
              <a:rPr lang="en-US" dirty="0" err="1"/>
              <a:t>Ḥajj</a:t>
            </a:r>
            <a:r>
              <a:rPr lang="en-US" dirty="0"/>
              <a:t> is the journey of freedom from the shackles of your </a:t>
            </a:r>
            <a:r>
              <a:rPr lang="en-US" dirty="0" err="1"/>
              <a:t>nafs</a:t>
            </a:r>
            <a:r>
              <a:rPr lang="en-US" dirty="0"/>
              <a:t> - you are throwing away your sins and servitude to </a:t>
            </a:r>
            <a:r>
              <a:rPr lang="en-US" dirty="0" err="1"/>
              <a:t>Shayṭān</a:t>
            </a:r>
            <a:r>
              <a:rPr lang="en-US" dirty="0"/>
              <a:t>. </a:t>
            </a:r>
            <a:endParaRPr lang="en-GB" dirty="0"/>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10</a:t>
            </a:fld>
            <a:endParaRPr lang="en-PK"/>
          </a:p>
        </p:txBody>
      </p:sp>
    </p:spTree>
    <p:extLst>
      <p:ext uri="{BB962C8B-B14F-4D97-AF65-F5344CB8AC3E}">
        <p14:creationId xmlns:p14="http://schemas.microsoft.com/office/powerpoint/2010/main" val="2303909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BA0D5-B870-CEC9-279B-A0B9A1942B48}"/>
              </a:ext>
            </a:extLst>
          </p:cNvPr>
          <p:cNvSpPr>
            <a:spLocks noGrp="1"/>
          </p:cNvSpPr>
          <p:nvPr>
            <p:ph type="ctrTitle" hasCustomPrompt="1"/>
          </p:nvPr>
        </p:nvSpPr>
        <p:spPr>
          <a:xfrm>
            <a:off x="1524000" y="1122363"/>
            <a:ext cx="9144000" cy="2387600"/>
          </a:xfrm>
        </p:spPr>
        <p:txBody>
          <a:bodyPr anchor="b"/>
          <a:lstStyle>
            <a:lvl1pPr algn="ctr">
              <a:defRPr sz="6000" b="1">
                <a:solidFill>
                  <a:srgbClr val="036169"/>
                </a:solidFill>
              </a:defRPr>
            </a:lvl1pPr>
          </a:lstStyle>
          <a:p>
            <a:r>
              <a:rPr lang="en-US"/>
              <a:t>CLICK TO EDIT MASTER TITLE STYLE</a:t>
            </a:r>
            <a:endParaRPr lang="en-PK"/>
          </a:p>
        </p:txBody>
      </p:sp>
      <p:sp>
        <p:nvSpPr>
          <p:cNvPr id="3" name="Subtitle 2">
            <a:extLst>
              <a:ext uri="{FF2B5EF4-FFF2-40B4-BE49-F238E27FC236}">
                <a16:creationId xmlns:a16="http://schemas.microsoft.com/office/drawing/2014/main" id="{A141E7F6-BB1A-FB13-A8EA-1AD2D5869C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K"/>
          </a:p>
        </p:txBody>
      </p:sp>
      <p:sp>
        <p:nvSpPr>
          <p:cNvPr id="7" name="Footer Placeholder 4">
            <a:extLst>
              <a:ext uri="{FF2B5EF4-FFF2-40B4-BE49-F238E27FC236}">
                <a16:creationId xmlns:a16="http://schemas.microsoft.com/office/drawing/2014/main" id="{9871E0BE-449F-55A4-5B03-35DA3DD381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4</a:t>
            </a:r>
            <a:endParaRPr lang="en-PK"/>
          </a:p>
        </p:txBody>
      </p:sp>
    </p:spTree>
    <p:extLst>
      <p:ext uri="{BB962C8B-B14F-4D97-AF65-F5344CB8AC3E}">
        <p14:creationId xmlns:p14="http://schemas.microsoft.com/office/powerpoint/2010/main" val="31968853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CC9FB-F378-CE54-6CAE-1ADF5B322B91}"/>
              </a:ext>
            </a:extLst>
          </p:cNvPr>
          <p:cNvSpPr>
            <a:spLocks noGrp="1"/>
          </p:cNvSpPr>
          <p:nvPr>
            <p:ph type="title"/>
          </p:nvPr>
        </p:nvSpPr>
        <p:spPr/>
        <p:txBody>
          <a:bodyPr/>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44880439-32ED-749E-C204-5FBEE22A02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235840F1-1B98-D685-F44C-CA02EFD50BF9}"/>
              </a:ext>
            </a:extLst>
          </p:cNvPr>
          <p:cNvSpPr>
            <a:spLocks noGrp="1"/>
          </p:cNvSpPr>
          <p:nvPr>
            <p:ph type="ftr" sz="quarter" idx="11"/>
          </p:nvPr>
        </p:nvSpPr>
        <p:spPr/>
        <p:txBody>
          <a:bodyPr/>
          <a:lstStyle/>
          <a:p>
            <a:r>
              <a:rPr lang="en-US"/>
              <a:t>SESSION 4</a:t>
            </a:r>
            <a:endParaRPr lang="en-PK"/>
          </a:p>
        </p:txBody>
      </p:sp>
    </p:spTree>
    <p:extLst>
      <p:ext uri="{BB962C8B-B14F-4D97-AF65-F5344CB8AC3E}">
        <p14:creationId xmlns:p14="http://schemas.microsoft.com/office/powerpoint/2010/main" val="4152984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BDE193-0A7D-D11A-5901-BBDE12C3295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B6BD86A8-FAC2-548C-31F1-12CD194A5B8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6BC8488E-B4F8-DE53-45C0-AE1FED2F2E75}"/>
              </a:ext>
            </a:extLst>
          </p:cNvPr>
          <p:cNvSpPr>
            <a:spLocks noGrp="1"/>
          </p:cNvSpPr>
          <p:nvPr>
            <p:ph type="ftr" sz="quarter" idx="11"/>
          </p:nvPr>
        </p:nvSpPr>
        <p:spPr/>
        <p:txBody>
          <a:bodyPr/>
          <a:lstStyle/>
          <a:p>
            <a:r>
              <a:rPr lang="en-US"/>
              <a:t>SESSION 4</a:t>
            </a:r>
            <a:endParaRPr lang="en-PK"/>
          </a:p>
        </p:txBody>
      </p:sp>
    </p:spTree>
    <p:extLst>
      <p:ext uri="{BB962C8B-B14F-4D97-AF65-F5344CB8AC3E}">
        <p14:creationId xmlns:p14="http://schemas.microsoft.com/office/powerpoint/2010/main" val="4262715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A0F7E9-E84A-058C-CB16-B993670FBCFD}"/>
              </a:ext>
            </a:extLst>
          </p:cNvPr>
          <p:cNvSpPr/>
          <p:nvPr userDrawn="1"/>
        </p:nvSpPr>
        <p:spPr>
          <a:xfrm>
            <a:off x="-34047" y="-41835"/>
            <a:ext cx="12226047" cy="6899835"/>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2" name="Title 1">
            <a:extLst>
              <a:ext uri="{FF2B5EF4-FFF2-40B4-BE49-F238E27FC236}">
                <a16:creationId xmlns:a16="http://schemas.microsoft.com/office/drawing/2014/main" id="{65C761BF-4AD0-33D5-D474-CB520456CF92}"/>
              </a:ext>
            </a:extLst>
          </p:cNvPr>
          <p:cNvSpPr>
            <a:spLocks noGrp="1"/>
          </p:cNvSpPr>
          <p:nvPr>
            <p:ph type="title" hasCustomPrompt="1"/>
          </p:nvPr>
        </p:nvSpPr>
        <p:spPr/>
        <p:txBody>
          <a:bodyPr/>
          <a:lstStyle>
            <a:lvl1pPr>
              <a:defRPr>
                <a:solidFill>
                  <a:srgbClr val="036169"/>
                </a:solidFill>
                <a:latin typeface="FF Good Pro Bold" panose="020B0804020101020102" pitchFamily="34" charset="0"/>
                <a:cs typeface="FF Good Pro Bold" panose="020B0804020101020102" pitchFamily="34" charset="0"/>
              </a:defRPr>
            </a:lvl1pPr>
          </a:lstStyle>
          <a:p>
            <a:r>
              <a:rPr lang="en-US"/>
              <a:t>CLICK TO EDIT MASTER TITLE STYLE</a:t>
            </a:r>
            <a:endParaRPr lang="en-PK"/>
          </a:p>
        </p:txBody>
      </p:sp>
      <p:sp>
        <p:nvSpPr>
          <p:cNvPr id="3" name="Content Placeholder 2">
            <a:extLst>
              <a:ext uri="{FF2B5EF4-FFF2-40B4-BE49-F238E27FC236}">
                <a16:creationId xmlns:a16="http://schemas.microsoft.com/office/drawing/2014/main" id="{37C554FF-C298-7A6A-1EAA-EFDB8A586AA8}"/>
              </a:ext>
            </a:extLst>
          </p:cNvPr>
          <p:cNvSpPr>
            <a:spLocks noGrp="1"/>
          </p:cNvSpPr>
          <p:nvPr>
            <p:ph idx="1"/>
          </p:nvPr>
        </p:nvSpPr>
        <p:spPr>
          <a:xfrm>
            <a:off x="838200" y="1475661"/>
            <a:ext cx="10515600" cy="4351338"/>
          </a:xfrm>
        </p:spPr>
        <p:txBody>
          <a:bodyPr/>
          <a:lstStyle>
            <a:lvl1pPr>
              <a:lnSpc>
                <a:spcPct val="114000"/>
              </a:lnSpc>
              <a:defRPr sz="2400" spc="-30" baseline="0"/>
            </a:lvl1pPr>
            <a:lvl2pPr>
              <a:lnSpc>
                <a:spcPct val="114000"/>
              </a:lnSpc>
              <a:defRPr sz="2000" spc="-30" baseline="0"/>
            </a:lvl2pPr>
            <a:lvl3pPr>
              <a:lnSpc>
                <a:spcPct val="114000"/>
              </a:lnSpc>
              <a:defRPr sz="1800" spc="-30" baseline="0"/>
            </a:lvl3pPr>
            <a:lvl4pPr>
              <a:lnSpc>
                <a:spcPct val="114000"/>
              </a:lnSpc>
              <a:defRPr sz="1600" spc="-30" baseline="0"/>
            </a:lvl4pPr>
            <a:lvl5pPr>
              <a:lnSpc>
                <a:spcPct val="114000"/>
              </a:lnSpc>
              <a:defRPr sz="1600" spc="-3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pic>
        <p:nvPicPr>
          <p:cNvPr id="9" name="Graphic 8">
            <a:extLst>
              <a:ext uri="{FF2B5EF4-FFF2-40B4-BE49-F238E27FC236}">
                <a16:creationId xmlns:a16="http://schemas.microsoft.com/office/drawing/2014/main" id="{80D5C482-541B-F6D3-0142-16B26B863AE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06931" y="6381286"/>
            <a:ext cx="1153988" cy="223177"/>
          </a:xfrm>
          <a:prstGeom prst="rect">
            <a:avLst/>
          </a:prstGeom>
        </p:spPr>
      </p:pic>
      <p:pic>
        <p:nvPicPr>
          <p:cNvPr id="11" name="Graphic 10">
            <a:extLst>
              <a:ext uri="{FF2B5EF4-FFF2-40B4-BE49-F238E27FC236}">
                <a16:creationId xmlns:a16="http://schemas.microsoft.com/office/drawing/2014/main" id="{77022058-0AE1-CAAD-2BDE-51B7127FB96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8200" y="6356502"/>
            <a:ext cx="965102" cy="272746"/>
          </a:xfrm>
          <a:prstGeom prst="rect">
            <a:avLst/>
          </a:prstGeom>
        </p:spPr>
      </p:pic>
      <p:sp>
        <p:nvSpPr>
          <p:cNvPr id="14" name="Footer Placeholder 4">
            <a:extLst>
              <a:ext uri="{FF2B5EF4-FFF2-40B4-BE49-F238E27FC236}">
                <a16:creationId xmlns:a16="http://schemas.microsoft.com/office/drawing/2014/main" id="{82DFD460-297D-0A9B-49AF-5C1662894C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4</a:t>
            </a:r>
            <a:endParaRPr lang="en-PK"/>
          </a:p>
        </p:txBody>
      </p:sp>
    </p:spTree>
    <p:extLst>
      <p:ext uri="{BB962C8B-B14F-4D97-AF65-F5344CB8AC3E}">
        <p14:creationId xmlns:p14="http://schemas.microsoft.com/office/powerpoint/2010/main" val="26109404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BDF14EF-733E-7E64-0868-A6DFE5C88A47}"/>
              </a:ext>
            </a:extLst>
          </p:cNvPr>
          <p:cNvSpPr/>
          <p:nvPr userDrawn="1"/>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E31B93D5-E378-1939-B56F-82E5E6FD224C}"/>
              </a:ext>
            </a:extLst>
          </p:cNvPr>
          <p:cNvSpPr>
            <a:spLocks noGrp="1"/>
          </p:cNvSpPr>
          <p:nvPr>
            <p:ph type="title" hasCustomPrompt="1"/>
          </p:nvPr>
        </p:nvSpPr>
        <p:spPr>
          <a:xfrm>
            <a:off x="831849" y="-794759"/>
            <a:ext cx="12277399" cy="2852737"/>
          </a:xfrm>
        </p:spPr>
        <p:txBody>
          <a:bodyPr anchor="b"/>
          <a:lstStyle>
            <a:lvl1pPr>
              <a:defRPr sz="6000">
                <a:solidFill>
                  <a:schemeClr val="bg1"/>
                </a:solidFill>
              </a:defRPr>
            </a:lvl1pPr>
          </a:lstStyle>
          <a:p>
            <a:r>
              <a:rPr lang="en-US"/>
              <a:t>CLICK TO EDIT MASTER TITLE STYLE</a:t>
            </a:r>
            <a:endParaRPr lang="en-PK"/>
          </a:p>
        </p:txBody>
      </p:sp>
      <p:sp>
        <p:nvSpPr>
          <p:cNvPr id="3" name="Text Placeholder 2">
            <a:extLst>
              <a:ext uri="{FF2B5EF4-FFF2-40B4-BE49-F238E27FC236}">
                <a16:creationId xmlns:a16="http://schemas.microsoft.com/office/drawing/2014/main" id="{E89ACE06-49EC-B30B-FB20-61744C40C5B7}"/>
              </a:ext>
            </a:extLst>
          </p:cNvPr>
          <p:cNvSpPr>
            <a:spLocks noGrp="1"/>
          </p:cNvSpPr>
          <p:nvPr>
            <p:ph type="body" idx="1"/>
          </p:nvPr>
        </p:nvSpPr>
        <p:spPr>
          <a:xfrm>
            <a:off x="831850" y="2084966"/>
            <a:ext cx="10515600" cy="1500187"/>
          </a:xfrm>
        </p:spPr>
        <p:txBody>
          <a:bodyPr/>
          <a:lstStyle>
            <a:lvl1pPr marL="0" indent="0">
              <a:buNone/>
              <a:defRPr sz="2400">
                <a:solidFill>
                  <a:srgbClr val="DAFBFE"/>
                </a:solidFill>
                <a:latin typeface="Mulish ExtraBold" pitchFamily="2"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DCD6A18D-08FF-1FA4-5C54-EF2665347A36}"/>
              </a:ext>
            </a:extLst>
          </p:cNvPr>
          <p:cNvSpPr>
            <a:spLocks noGrp="1"/>
          </p:cNvSpPr>
          <p:nvPr>
            <p:ph type="ftr" sz="quarter" idx="11"/>
          </p:nvPr>
        </p:nvSpPr>
        <p:spPr/>
        <p:txBody>
          <a:bodyPr/>
          <a:lstStyle/>
          <a:p>
            <a:r>
              <a:rPr lang="en-US"/>
              <a:t>SESSION 4</a:t>
            </a:r>
            <a:endParaRPr lang="en-PK"/>
          </a:p>
        </p:txBody>
      </p:sp>
    </p:spTree>
    <p:extLst>
      <p:ext uri="{BB962C8B-B14F-4D97-AF65-F5344CB8AC3E}">
        <p14:creationId xmlns:p14="http://schemas.microsoft.com/office/powerpoint/2010/main" val="2739563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2137D-B8BB-44AC-77E9-B476AF2A541D}"/>
              </a:ext>
            </a:extLst>
          </p:cNvPr>
          <p:cNvSpPr>
            <a:spLocks noGrp="1"/>
          </p:cNvSpPr>
          <p:nvPr>
            <p:ph type="title"/>
          </p:nvPr>
        </p:nvSpPr>
        <p:spPr/>
        <p:txBody>
          <a:bodyPr/>
          <a:lstStyle/>
          <a:p>
            <a:r>
              <a:rPr lang="en-US"/>
              <a:t>Click to edit Master title style</a:t>
            </a:r>
            <a:endParaRPr lang="en-PK"/>
          </a:p>
        </p:txBody>
      </p:sp>
      <p:sp>
        <p:nvSpPr>
          <p:cNvPr id="3" name="Content Placeholder 2">
            <a:extLst>
              <a:ext uri="{FF2B5EF4-FFF2-40B4-BE49-F238E27FC236}">
                <a16:creationId xmlns:a16="http://schemas.microsoft.com/office/drawing/2014/main" id="{98D48928-C83E-1351-097F-A0FD2C8BDE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Content Placeholder 3">
            <a:extLst>
              <a:ext uri="{FF2B5EF4-FFF2-40B4-BE49-F238E27FC236}">
                <a16:creationId xmlns:a16="http://schemas.microsoft.com/office/drawing/2014/main" id="{86CE55CC-453B-A2AB-6827-E6FE4C9920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a:extLst>
              <a:ext uri="{FF2B5EF4-FFF2-40B4-BE49-F238E27FC236}">
                <a16:creationId xmlns:a16="http://schemas.microsoft.com/office/drawing/2014/main" id="{62984B05-9342-732B-31F2-92BFD550E7DF}"/>
              </a:ext>
            </a:extLst>
          </p:cNvPr>
          <p:cNvSpPr>
            <a:spLocks noGrp="1"/>
          </p:cNvSpPr>
          <p:nvPr>
            <p:ph type="ftr" sz="quarter" idx="11"/>
          </p:nvPr>
        </p:nvSpPr>
        <p:spPr/>
        <p:txBody>
          <a:bodyPr/>
          <a:lstStyle/>
          <a:p>
            <a:r>
              <a:rPr lang="en-US"/>
              <a:t>SESSION 4</a:t>
            </a:r>
            <a:endParaRPr lang="en-PK"/>
          </a:p>
        </p:txBody>
      </p:sp>
    </p:spTree>
    <p:extLst>
      <p:ext uri="{BB962C8B-B14F-4D97-AF65-F5344CB8AC3E}">
        <p14:creationId xmlns:p14="http://schemas.microsoft.com/office/powerpoint/2010/main" val="2520428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27FB-7DDA-4450-FFD3-A96713E42C6C}"/>
              </a:ext>
            </a:extLst>
          </p:cNvPr>
          <p:cNvSpPr>
            <a:spLocks noGrp="1"/>
          </p:cNvSpPr>
          <p:nvPr>
            <p:ph type="title"/>
          </p:nvPr>
        </p:nvSpPr>
        <p:spPr>
          <a:xfrm>
            <a:off x="839788" y="365125"/>
            <a:ext cx="10515600" cy="1325563"/>
          </a:xfrm>
        </p:spPr>
        <p:txBody>
          <a:bodyPr/>
          <a:lstStyle/>
          <a:p>
            <a:r>
              <a:rPr lang="en-US"/>
              <a:t>Click to edit Master title style</a:t>
            </a:r>
            <a:endParaRPr lang="en-PK"/>
          </a:p>
        </p:txBody>
      </p:sp>
      <p:sp>
        <p:nvSpPr>
          <p:cNvPr id="3" name="Text Placeholder 2">
            <a:extLst>
              <a:ext uri="{FF2B5EF4-FFF2-40B4-BE49-F238E27FC236}">
                <a16:creationId xmlns:a16="http://schemas.microsoft.com/office/drawing/2014/main" id="{1BA92ACF-B361-5B48-AC97-E7D112F61E58}"/>
              </a:ext>
            </a:extLst>
          </p:cNvPr>
          <p:cNvSpPr>
            <a:spLocks noGrp="1"/>
          </p:cNvSpPr>
          <p:nvPr>
            <p:ph type="body" idx="1"/>
          </p:nvPr>
        </p:nvSpPr>
        <p:spPr>
          <a:xfrm>
            <a:off x="839788" y="1681163"/>
            <a:ext cx="5157787"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1D19E-3ABA-8B7A-0139-7B15A8E1F4F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Text Placeholder 4">
            <a:extLst>
              <a:ext uri="{FF2B5EF4-FFF2-40B4-BE49-F238E27FC236}">
                <a16:creationId xmlns:a16="http://schemas.microsoft.com/office/drawing/2014/main" id="{43A76490-21A2-44FF-22AA-5EB3C0016AB4}"/>
              </a:ext>
            </a:extLst>
          </p:cNvPr>
          <p:cNvSpPr>
            <a:spLocks noGrp="1"/>
          </p:cNvSpPr>
          <p:nvPr>
            <p:ph type="body" sz="quarter" idx="3"/>
          </p:nvPr>
        </p:nvSpPr>
        <p:spPr>
          <a:xfrm>
            <a:off x="6172200" y="1681163"/>
            <a:ext cx="5183188"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B027A7-ADA9-46A4-FE39-9A3FB1D04BE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8" name="Footer Placeholder 7">
            <a:extLst>
              <a:ext uri="{FF2B5EF4-FFF2-40B4-BE49-F238E27FC236}">
                <a16:creationId xmlns:a16="http://schemas.microsoft.com/office/drawing/2014/main" id="{5EB6FFFB-7616-378A-EE61-8C21DBE19A6E}"/>
              </a:ext>
            </a:extLst>
          </p:cNvPr>
          <p:cNvSpPr>
            <a:spLocks noGrp="1"/>
          </p:cNvSpPr>
          <p:nvPr>
            <p:ph type="ftr" sz="quarter" idx="11"/>
          </p:nvPr>
        </p:nvSpPr>
        <p:spPr/>
        <p:txBody>
          <a:bodyPr/>
          <a:lstStyle/>
          <a:p>
            <a:r>
              <a:rPr lang="en-US"/>
              <a:t>SESSION 4</a:t>
            </a:r>
            <a:endParaRPr lang="en-PK"/>
          </a:p>
        </p:txBody>
      </p:sp>
    </p:spTree>
    <p:extLst>
      <p:ext uri="{BB962C8B-B14F-4D97-AF65-F5344CB8AC3E}">
        <p14:creationId xmlns:p14="http://schemas.microsoft.com/office/powerpoint/2010/main" val="204866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BEDF7-2516-C4FE-AEBD-064DDFE4D7AF}"/>
              </a:ext>
            </a:extLst>
          </p:cNvPr>
          <p:cNvSpPr>
            <a:spLocks noGrp="1"/>
          </p:cNvSpPr>
          <p:nvPr>
            <p:ph type="title"/>
          </p:nvPr>
        </p:nvSpPr>
        <p:spPr/>
        <p:txBody>
          <a:bodyPr/>
          <a:lstStyle/>
          <a:p>
            <a:r>
              <a:rPr lang="en-US"/>
              <a:t>Click to edit Master title style</a:t>
            </a:r>
            <a:endParaRPr lang="en-PK"/>
          </a:p>
        </p:txBody>
      </p:sp>
      <p:sp>
        <p:nvSpPr>
          <p:cNvPr id="4" name="Footer Placeholder 3">
            <a:extLst>
              <a:ext uri="{FF2B5EF4-FFF2-40B4-BE49-F238E27FC236}">
                <a16:creationId xmlns:a16="http://schemas.microsoft.com/office/drawing/2014/main" id="{3DAF9C86-4503-569B-F804-9C6703B05E2F}"/>
              </a:ext>
            </a:extLst>
          </p:cNvPr>
          <p:cNvSpPr>
            <a:spLocks noGrp="1"/>
          </p:cNvSpPr>
          <p:nvPr>
            <p:ph type="ftr" sz="quarter" idx="11"/>
          </p:nvPr>
        </p:nvSpPr>
        <p:spPr/>
        <p:txBody>
          <a:bodyPr/>
          <a:lstStyle/>
          <a:p>
            <a:r>
              <a:rPr lang="en-US"/>
              <a:t>SESSION 4</a:t>
            </a:r>
            <a:endParaRPr lang="en-PK"/>
          </a:p>
        </p:txBody>
      </p:sp>
    </p:spTree>
    <p:extLst>
      <p:ext uri="{BB962C8B-B14F-4D97-AF65-F5344CB8AC3E}">
        <p14:creationId xmlns:p14="http://schemas.microsoft.com/office/powerpoint/2010/main" val="3652636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6266ED0-E324-74F3-9C05-1BBD750FF6EF}"/>
              </a:ext>
            </a:extLst>
          </p:cNvPr>
          <p:cNvSpPr>
            <a:spLocks noGrp="1"/>
          </p:cNvSpPr>
          <p:nvPr>
            <p:ph type="ftr" sz="quarter" idx="11"/>
          </p:nvPr>
        </p:nvSpPr>
        <p:spPr/>
        <p:txBody>
          <a:bodyPr/>
          <a:lstStyle/>
          <a:p>
            <a:r>
              <a:rPr lang="en-US"/>
              <a:t>SESSION 4</a:t>
            </a:r>
            <a:endParaRPr lang="en-PK"/>
          </a:p>
        </p:txBody>
      </p:sp>
    </p:spTree>
    <p:extLst>
      <p:ext uri="{BB962C8B-B14F-4D97-AF65-F5344CB8AC3E}">
        <p14:creationId xmlns:p14="http://schemas.microsoft.com/office/powerpoint/2010/main" val="3998869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2144-8B4B-A086-E53B-14C235B384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Content Placeholder 2">
            <a:extLst>
              <a:ext uri="{FF2B5EF4-FFF2-40B4-BE49-F238E27FC236}">
                <a16:creationId xmlns:a16="http://schemas.microsoft.com/office/drawing/2014/main" id="{200BFB8C-5D39-EB74-77B1-39EA2F3323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Text Placeholder 3">
            <a:extLst>
              <a:ext uri="{FF2B5EF4-FFF2-40B4-BE49-F238E27FC236}">
                <a16:creationId xmlns:a16="http://schemas.microsoft.com/office/drawing/2014/main" id="{9A487986-668A-37C1-1F23-CE957325B6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04C16992-9280-5D5D-1726-1DB9D29D013F}"/>
              </a:ext>
            </a:extLst>
          </p:cNvPr>
          <p:cNvSpPr>
            <a:spLocks noGrp="1"/>
          </p:cNvSpPr>
          <p:nvPr>
            <p:ph type="ftr" sz="quarter" idx="11"/>
          </p:nvPr>
        </p:nvSpPr>
        <p:spPr/>
        <p:txBody>
          <a:bodyPr/>
          <a:lstStyle/>
          <a:p>
            <a:r>
              <a:rPr lang="en-US"/>
              <a:t>SESSION 4</a:t>
            </a:r>
            <a:endParaRPr lang="en-PK"/>
          </a:p>
        </p:txBody>
      </p:sp>
    </p:spTree>
    <p:extLst>
      <p:ext uri="{BB962C8B-B14F-4D97-AF65-F5344CB8AC3E}">
        <p14:creationId xmlns:p14="http://schemas.microsoft.com/office/powerpoint/2010/main" val="32327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5D524-F58B-2363-0370-E00D969536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Picture Placeholder 2">
            <a:extLst>
              <a:ext uri="{FF2B5EF4-FFF2-40B4-BE49-F238E27FC236}">
                <a16:creationId xmlns:a16="http://schemas.microsoft.com/office/drawing/2014/main" id="{277003A7-BB40-87FA-4E6D-845D5A73D3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8AA21D4B-6DB5-C2AC-3A10-12C393A58B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1AFA4BA6-FA1F-3729-9F28-12C2C241FC6B}"/>
              </a:ext>
            </a:extLst>
          </p:cNvPr>
          <p:cNvSpPr>
            <a:spLocks noGrp="1"/>
          </p:cNvSpPr>
          <p:nvPr>
            <p:ph type="ftr" sz="quarter" idx="11"/>
          </p:nvPr>
        </p:nvSpPr>
        <p:spPr/>
        <p:txBody>
          <a:bodyPr/>
          <a:lstStyle/>
          <a:p>
            <a:r>
              <a:rPr lang="en-US"/>
              <a:t>SESSION 4</a:t>
            </a:r>
            <a:endParaRPr lang="en-PK"/>
          </a:p>
        </p:txBody>
      </p:sp>
    </p:spTree>
    <p:extLst>
      <p:ext uri="{BB962C8B-B14F-4D97-AF65-F5344CB8AC3E}">
        <p14:creationId xmlns:p14="http://schemas.microsoft.com/office/powerpoint/2010/main" val="2584050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CBB0F9-8DC5-64EE-6E3E-34AEB8AC91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K"/>
          </a:p>
        </p:txBody>
      </p:sp>
      <p:sp>
        <p:nvSpPr>
          <p:cNvPr id="3" name="Text Placeholder 2">
            <a:extLst>
              <a:ext uri="{FF2B5EF4-FFF2-40B4-BE49-F238E27FC236}">
                <a16:creationId xmlns:a16="http://schemas.microsoft.com/office/drawing/2014/main" id="{064F99F8-1395-A16C-99DB-52B010CA82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D152987C-7FC1-FCE8-AE5D-06F90DE7EB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4</a:t>
            </a:r>
            <a:endParaRPr lang="en-PK"/>
          </a:p>
        </p:txBody>
      </p:sp>
      <p:pic>
        <p:nvPicPr>
          <p:cNvPr id="9" name="Graphic 8">
            <a:extLst>
              <a:ext uri="{FF2B5EF4-FFF2-40B4-BE49-F238E27FC236}">
                <a16:creationId xmlns:a16="http://schemas.microsoft.com/office/drawing/2014/main" id="{AD8BFCFD-2567-F29C-2460-BBCDE5B0B627}"/>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10206931" y="6381286"/>
            <a:ext cx="1153988" cy="223177"/>
          </a:xfrm>
          <a:prstGeom prst="rect">
            <a:avLst/>
          </a:prstGeom>
        </p:spPr>
      </p:pic>
      <p:pic>
        <p:nvPicPr>
          <p:cNvPr id="10" name="Graphic 9">
            <a:extLst>
              <a:ext uri="{FF2B5EF4-FFF2-40B4-BE49-F238E27FC236}">
                <a16:creationId xmlns:a16="http://schemas.microsoft.com/office/drawing/2014/main" id="{65BB1202-6243-5D0D-3FE9-28609CD32477}"/>
              </a:ext>
            </a:extLst>
          </p:cNvPr>
          <p:cNvPicPr>
            <a:picLocks noChangeAspect="1"/>
          </p:cNvPicPr>
          <p:nvPr userDrawn="1"/>
        </p:nvPicPr>
        <p:blipFill>
          <a:blip>
            <a:extLst>
              <a:ext uri="{96DAC541-7B7A-43D3-8B79-37D633B846F1}">
                <asvg:svgBlip xmlns:asvg="http://schemas.microsoft.com/office/drawing/2016/SVG/main" r:embed="rId14"/>
              </a:ext>
            </a:extLst>
          </a:blip>
          <a:stretch>
            <a:fillRect/>
          </a:stretch>
        </p:blipFill>
        <p:spPr>
          <a:xfrm>
            <a:off x="838200" y="6356502"/>
            <a:ext cx="965102" cy="272746"/>
          </a:xfrm>
          <a:prstGeom prst="rect">
            <a:avLst/>
          </a:prstGeom>
        </p:spPr>
      </p:pic>
    </p:spTree>
    <p:extLst>
      <p:ext uri="{BB962C8B-B14F-4D97-AF65-F5344CB8AC3E}">
        <p14:creationId xmlns:p14="http://schemas.microsoft.com/office/powerpoint/2010/main" val="1522696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rgbClr val="036169"/>
          </a:solidFill>
          <a:latin typeface="FF Good Pro Bold" panose="020B0804020101020102" pitchFamily="34" charset="0"/>
          <a:ea typeface="+mj-ea"/>
          <a:cs typeface="FF Good Pro Bold" panose="020B0804020101020102"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svg"/></Relationships>
</file>

<file path=ppt/slides/_rels/slide12.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svg"/></Relationships>
</file>

<file path=ppt/slides/_rels/slide1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slideLayout" Target="../slideLayouts/slideLayout5.xml"/><Relationship Id="rId7" Type="http://schemas.openxmlformats.org/officeDocument/2006/relationships/image" Target="../media/image2.sv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image" Target="../media/image1.svg"/><Relationship Id="rId5" Type="http://schemas.openxmlformats.org/officeDocument/2006/relationships/image" Target="../media/image18.png"/><Relationship Id="rId4" Type="http://schemas.openxmlformats.org/officeDocument/2006/relationships/notesSlide" Target="../notesSlides/notesSlide12.xml"/><Relationship Id="rId9" Type="http://schemas.openxmlformats.org/officeDocument/2006/relationships/image" Target="../media/image13.sv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image" Target="../media/image15.svg"/><Relationship Id="rId5" Type="http://schemas.openxmlformats.org/officeDocument/2006/relationships/image" Target="../media/image13.sv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9.jpeg"/><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13.sv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2.svg"/><Relationship Id="rId4" Type="http://schemas.openxmlformats.org/officeDocument/2006/relationships/image" Target="../media/image1.sv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svg"/><Relationship Id="rId5" Type="http://schemas.openxmlformats.org/officeDocument/2006/relationships/image" Target="../media/image6.svg"/><Relationship Id="rId4" Type="http://schemas.openxmlformats.org/officeDocument/2006/relationships/image" Target="../media/image5.sv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2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sv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2.svg"/><Relationship Id="rId5" Type="http://schemas.openxmlformats.org/officeDocument/2006/relationships/image" Target="../media/image6.svg"/><Relationship Id="rId4" Type="http://schemas.openxmlformats.org/officeDocument/2006/relationships/image" Target="../media/image5.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0.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3.svg"/><Relationship Id="rId5" Type="http://schemas.openxmlformats.org/officeDocument/2006/relationships/image" Target="../media/image12.sv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A35F7-C76E-5C1A-C447-21FFA31B392D}"/>
              </a:ext>
            </a:extLst>
          </p:cNvPr>
          <p:cNvSpPr>
            <a:spLocks noGrp="1"/>
          </p:cNvSpPr>
          <p:nvPr>
            <p:ph type="title"/>
          </p:nvPr>
        </p:nvSpPr>
        <p:spPr/>
        <p:txBody>
          <a:bodyPr/>
          <a:lstStyle/>
          <a:p>
            <a:r>
              <a:rPr lang="en-GB"/>
              <a:t>RESOURCES NEEDED FOR THIS PRESENTATION</a:t>
            </a:r>
          </a:p>
        </p:txBody>
      </p:sp>
      <p:sp>
        <p:nvSpPr>
          <p:cNvPr id="3" name="Content Placeholder 2">
            <a:extLst>
              <a:ext uri="{FF2B5EF4-FFF2-40B4-BE49-F238E27FC236}">
                <a16:creationId xmlns:a16="http://schemas.microsoft.com/office/drawing/2014/main" id="{BA272CFF-8F90-D972-3160-47C004B1E8F6}"/>
              </a:ext>
            </a:extLst>
          </p:cNvPr>
          <p:cNvSpPr>
            <a:spLocks noGrp="1"/>
          </p:cNvSpPr>
          <p:nvPr>
            <p:ph idx="1"/>
          </p:nvPr>
        </p:nvSpPr>
        <p:spPr>
          <a:xfrm>
            <a:off x="838200" y="1690687"/>
            <a:ext cx="10515600" cy="4136311"/>
          </a:xfrm>
        </p:spPr>
        <p:txBody>
          <a:bodyPr/>
          <a:lstStyle/>
          <a:p>
            <a:r>
              <a:rPr lang="en-US" dirty="0"/>
              <a:t>Post-it notes</a:t>
            </a:r>
          </a:p>
          <a:p>
            <a:r>
              <a:rPr lang="en-US" dirty="0"/>
              <a:t>Hajj strips for the timeline  </a:t>
            </a:r>
            <a:endParaRPr lang="en-GB" dirty="0"/>
          </a:p>
        </p:txBody>
      </p:sp>
      <p:sp>
        <p:nvSpPr>
          <p:cNvPr id="4" name="Footer Placeholder 3">
            <a:extLst>
              <a:ext uri="{FF2B5EF4-FFF2-40B4-BE49-F238E27FC236}">
                <a16:creationId xmlns:a16="http://schemas.microsoft.com/office/drawing/2014/main" id="{ABC456E3-720E-4662-ECEA-B2C64B2D379D}"/>
              </a:ext>
            </a:extLst>
          </p:cNvPr>
          <p:cNvSpPr>
            <a:spLocks noGrp="1"/>
          </p:cNvSpPr>
          <p:nvPr>
            <p:ph type="ftr" sz="quarter" idx="3"/>
          </p:nvPr>
        </p:nvSpPr>
        <p:spPr/>
        <p:txBody>
          <a:bodyPr/>
          <a:lstStyle/>
          <a:p>
            <a:r>
              <a:rPr lang="en-US"/>
              <a:t>SESSION 4</a:t>
            </a:r>
            <a:endParaRPr lang="en-PK"/>
          </a:p>
        </p:txBody>
      </p:sp>
    </p:spTree>
    <p:extLst>
      <p:ext uri="{BB962C8B-B14F-4D97-AF65-F5344CB8AC3E}">
        <p14:creationId xmlns:p14="http://schemas.microsoft.com/office/powerpoint/2010/main" val="1121707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8260F-BA46-25D3-0DD6-9AB13F0367D0}"/>
              </a:ext>
            </a:extLst>
          </p:cNvPr>
          <p:cNvSpPr>
            <a:spLocks noGrp="1"/>
          </p:cNvSpPr>
          <p:nvPr>
            <p:ph type="title"/>
          </p:nvPr>
        </p:nvSpPr>
        <p:spPr/>
        <p:txBody>
          <a:bodyPr/>
          <a:lstStyle/>
          <a:p>
            <a:r>
              <a:rPr lang="en-GB"/>
              <a:t>THE SECRETS OF STONING THE JAMARAH</a:t>
            </a:r>
          </a:p>
        </p:txBody>
      </p:sp>
      <p:sp>
        <p:nvSpPr>
          <p:cNvPr id="3" name="Content Placeholder 2">
            <a:extLst>
              <a:ext uri="{FF2B5EF4-FFF2-40B4-BE49-F238E27FC236}">
                <a16:creationId xmlns:a16="http://schemas.microsoft.com/office/drawing/2014/main" id="{553FA3B2-ED0E-A492-8B1F-F0755DD8467F}"/>
              </a:ext>
            </a:extLst>
          </p:cNvPr>
          <p:cNvSpPr>
            <a:spLocks noGrp="1"/>
          </p:cNvSpPr>
          <p:nvPr>
            <p:ph idx="1"/>
          </p:nvPr>
        </p:nvSpPr>
        <p:spPr>
          <a:xfrm>
            <a:off x="838200" y="2798409"/>
            <a:ext cx="10515600" cy="3448031"/>
          </a:xfrm>
        </p:spPr>
        <p:txBody>
          <a:bodyPr/>
          <a:lstStyle/>
          <a:p>
            <a:pPr marL="457200" indent="-457200">
              <a:buFont typeface="+mj-lt"/>
              <a:buAutoNum type="arabicPeriod"/>
            </a:pPr>
            <a:r>
              <a:rPr lang="en-GB" dirty="0"/>
              <a:t>Know your enemy </a:t>
            </a:r>
          </a:p>
          <a:p>
            <a:pPr marL="457200" indent="-457200">
              <a:buFont typeface="+mj-lt"/>
              <a:buAutoNum type="arabicPeriod"/>
            </a:pPr>
            <a:r>
              <a:rPr lang="en-GB" dirty="0"/>
              <a:t>Beware of your enemy’s tricks</a:t>
            </a:r>
          </a:p>
          <a:p>
            <a:pPr marL="457200" indent="-457200">
              <a:buFont typeface="+mj-lt"/>
              <a:buAutoNum type="arabicPeriod"/>
            </a:pPr>
            <a:r>
              <a:rPr lang="en-GB" dirty="0"/>
              <a:t>Fight your enemy: human and jinn</a:t>
            </a:r>
          </a:p>
          <a:p>
            <a:pPr marL="457200" indent="-457200">
              <a:buFont typeface="+mj-lt"/>
              <a:buAutoNum type="arabicPeriod"/>
            </a:pPr>
            <a:r>
              <a:rPr lang="en-GB" dirty="0"/>
              <a:t>Use your weapon</a:t>
            </a:r>
          </a:p>
          <a:p>
            <a:pPr marL="457200" indent="-457200">
              <a:buFont typeface="+mj-lt"/>
              <a:buAutoNum type="arabicPeriod"/>
            </a:pPr>
            <a:r>
              <a:rPr lang="en-GB" dirty="0"/>
              <a:t>Don’t be a slave to </a:t>
            </a:r>
            <a:r>
              <a:rPr lang="en-GB" dirty="0" err="1"/>
              <a:t>Shayṭān</a:t>
            </a:r>
            <a:endParaRPr lang="en-GB" dirty="0"/>
          </a:p>
        </p:txBody>
      </p:sp>
      <p:sp>
        <p:nvSpPr>
          <p:cNvPr id="4" name="Footer Placeholder 3">
            <a:extLst>
              <a:ext uri="{FF2B5EF4-FFF2-40B4-BE49-F238E27FC236}">
                <a16:creationId xmlns:a16="http://schemas.microsoft.com/office/drawing/2014/main" id="{984FAD36-4978-775B-D1F6-03665B4B70CF}"/>
              </a:ext>
            </a:extLst>
          </p:cNvPr>
          <p:cNvSpPr>
            <a:spLocks noGrp="1"/>
          </p:cNvSpPr>
          <p:nvPr>
            <p:ph type="ftr" sz="quarter" idx="3"/>
          </p:nvPr>
        </p:nvSpPr>
        <p:spPr/>
        <p:txBody>
          <a:bodyPr/>
          <a:lstStyle/>
          <a:p>
            <a:r>
              <a:rPr lang="en-US"/>
              <a:t>SESSION 4</a:t>
            </a:r>
            <a:endParaRPr lang="en-PK"/>
          </a:p>
        </p:txBody>
      </p:sp>
      <p:sp>
        <p:nvSpPr>
          <p:cNvPr id="5" name="Content Placeholder 2">
            <a:extLst>
              <a:ext uri="{FF2B5EF4-FFF2-40B4-BE49-F238E27FC236}">
                <a16:creationId xmlns:a16="http://schemas.microsoft.com/office/drawing/2014/main" id="{C0330546-5FAB-9D24-2D68-F25EE97F070F}"/>
              </a:ext>
            </a:extLst>
          </p:cNvPr>
          <p:cNvSpPr txBox="1">
            <a:spLocks/>
          </p:cNvSpPr>
          <p:nvPr/>
        </p:nvSpPr>
        <p:spPr>
          <a:xfrm rot="5400000">
            <a:off x="10323282" y="1661819"/>
            <a:ext cx="336895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STONING THE JAMARAH</a:t>
            </a:r>
          </a:p>
        </p:txBody>
      </p:sp>
      <p:sp>
        <p:nvSpPr>
          <p:cNvPr id="10" name="Content Placeholder 2">
            <a:extLst>
              <a:ext uri="{FF2B5EF4-FFF2-40B4-BE49-F238E27FC236}">
                <a16:creationId xmlns:a16="http://schemas.microsoft.com/office/drawing/2014/main" id="{773F4DC9-35BB-A7B1-C08C-DB67FDE3D052}"/>
              </a:ext>
            </a:extLst>
          </p:cNvPr>
          <p:cNvSpPr txBox="1">
            <a:spLocks/>
          </p:cNvSpPr>
          <p:nvPr/>
        </p:nvSpPr>
        <p:spPr>
          <a:xfrm>
            <a:off x="838200" y="1520367"/>
            <a:ext cx="8839022"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What should you think about when stoning the Jamarah?</a:t>
            </a:r>
          </a:p>
        </p:txBody>
      </p:sp>
      <p:grpSp>
        <p:nvGrpSpPr>
          <p:cNvPr id="11" name="Group 10">
            <a:extLst>
              <a:ext uri="{FF2B5EF4-FFF2-40B4-BE49-F238E27FC236}">
                <a16:creationId xmlns:a16="http://schemas.microsoft.com/office/drawing/2014/main" id="{57D085B5-CE0F-860F-804E-765CE4C9660E}"/>
              </a:ext>
            </a:extLst>
          </p:cNvPr>
          <p:cNvGrpSpPr/>
          <p:nvPr/>
        </p:nvGrpSpPr>
        <p:grpSpPr>
          <a:xfrm>
            <a:off x="1127069" y="1691502"/>
            <a:ext cx="720000" cy="720000"/>
            <a:chOff x="6114503" y="2124758"/>
            <a:chExt cx="881765" cy="881764"/>
          </a:xfrm>
        </p:grpSpPr>
        <p:sp>
          <p:nvSpPr>
            <p:cNvPr id="12" name="Oval 11">
              <a:extLst>
                <a:ext uri="{FF2B5EF4-FFF2-40B4-BE49-F238E27FC236}">
                  <a16:creationId xmlns:a16="http://schemas.microsoft.com/office/drawing/2014/main" id="{0213D2CB-6765-817E-808A-75A3F44A9380}"/>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3" name="Graphic 12">
              <a:extLst>
                <a:ext uri="{FF2B5EF4-FFF2-40B4-BE49-F238E27FC236}">
                  <a16:creationId xmlns:a16="http://schemas.microsoft.com/office/drawing/2014/main" id="{FBEC6E1E-5EB0-CCC7-DAAB-C8BDBB5AB32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Tree>
    <p:extLst>
      <p:ext uri="{BB962C8B-B14F-4D97-AF65-F5344CB8AC3E}">
        <p14:creationId xmlns:p14="http://schemas.microsoft.com/office/powerpoint/2010/main" val="1630415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9BBA3-6127-5661-5D6C-BBC958CFC79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292315A-0DE2-48C0-454B-B318B2338A58}"/>
              </a:ext>
            </a:extLst>
          </p:cNvPr>
          <p:cNvPicPr>
            <a:picLocks noChangeAspect="1"/>
          </p:cNvPicPr>
          <p:nvPr/>
        </p:nvPicPr>
        <p:blipFill>
          <a:blip r:embed="rId3">
            <a:extLst>
              <a:ext uri="{28A0092B-C50C-407E-A947-70E740481C1C}">
                <a14:useLocalDpi xmlns:a14="http://schemas.microsoft.com/office/drawing/2010/main" val="0"/>
              </a:ext>
            </a:extLst>
          </a:blip>
          <a:srcRect t="4654" b="9986"/>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D323CD15-9941-9635-9BAE-4FC7995FD0E2}"/>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E4A107FC-DAA1-D69B-3F2E-A933C79C56A8}"/>
              </a:ext>
            </a:extLst>
          </p:cNvPr>
          <p:cNvSpPr>
            <a:spLocks noGrp="1"/>
          </p:cNvSpPr>
          <p:nvPr>
            <p:ph type="title"/>
          </p:nvPr>
        </p:nvSpPr>
        <p:spPr>
          <a:xfrm>
            <a:off x="831850" y="-706291"/>
            <a:ext cx="10515600" cy="2852737"/>
          </a:xfrm>
        </p:spPr>
        <p:txBody>
          <a:bodyPr/>
          <a:lstStyle/>
          <a:p>
            <a:r>
              <a:rPr lang="en-GB">
                <a:solidFill>
                  <a:schemeClr val="bg1"/>
                </a:solidFill>
              </a:rPr>
              <a:t>SACRIFICING AN ANIMAL</a:t>
            </a:r>
          </a:p>
        </p:txBody>
      </p:sp>
      <p:sp>
        <p:nvSpPr>
          <p:cNvPr id="3" name="Subtitle 2">
            <a:extLst>
              <a:ext uri="{FF2B5EF4-FFF2-40B4-BE49-F238E27FC236}">
                <a16:creationId xmlns:a16="http://schemas.microsoft.com/office/drawing/2014/main" id="{81CF746A-24EF-6F8E-DAB5-0C6262EE413D}"/>
              </a:ext>
            </a:extLst>
          </p:cNvPr>
          <p:cNvSpPr>
            <a:spLocks noGrp="1"/>
          </p:cNvSpPr>
          <p:nvPr>
            <p:ph type="body" idx="1"/>
          </p:nvPr>
        </p:nvSpPr>
        <p:spPr>
          <a:xfrm>
            <a:off x="831850" y="2173434"/>
            <a:ext cx="10515600" cy="1500187"/>
          </a:xfrm>
        </p:spPr>
        <p:txBody>
          <a:bodyPr/>
          <a:lstStyle/>
          <a:p>
            <a:r>
              <a:rPr lang="en-GB">
                <a:solidFill>
                  <a:srgbClr val="DAFBFE"/>
                </a:solidFill>
                <a:latin typeface="Mulish ExtraBold" pitchFamily="2" charset="0"/>
              </a:rPr>
              <a:t>Sacrifice your desires, lusts and love</a:t>
            </a:r>
          </a:p>
        </p:txBody>
      </p:sp>
      <p:sp>
        <p:nvSpPr>
          <p:cNvPr id="8" name="Footer Placeholder 7">
            <a:extLst>
              <a:ext uri="{FF2B5EF4-FFF2-40B4-BE49-F238E27FC236}">
                <a16:creationId xmlns:a16="http://schemas.microsoft.com/office/drawing/2014/main" id="{1F58DFEA-DA13-3785-C82D-16AA7B2C6D80}"/>
              </a:ext>
            </a:extLst>
          </p:cNvPr>
          <p:cNvSpPr>
            <a:spLocks noGrp="1"/>
          </p:cNvSpPr>
          <p:nvPr>
            <p:ph type="ftr" sz="quarter" idx="11"/>
          </p:nvPr>
        </p:nvSpPr>
        <p:spPr/>
        <p:txBody>
          <a:bodyPr/>
          <a:lstStyle/>
          <a:p>
            <a:r>
              <a:rPr lang="en-US">
                <a:solidFill>
                  <a:schemeClr val="bg1"/>
                </a:solidFill>
              </a:rPr>
              <a:t>SESSION 4</a:t>
            </a:r>
            <a:endParaRPr lang="en-PK">
              <a:solidFill>
                <a:schemeClr val="bg1"/>
              </a:solidFill>
            </a:endParaRPr>
          </a:p>
        </p:txBody>
      </p:sp>
      <p:pic>
        <p:nvPicPr>
          <p:cNvPr id="5" name="Graphic 4">
            <a:extLst>
              <a:ext uri="{FF2B5EF4-FFF2-40B4-BE49-F238E27FC236}">
                <a16:creationId xmlns:a16="http://schemas.microsoft.com/office/drawing/2014/main" id="{0532F7A3-5F5E-1E24-98A2-C14C52A9FE7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BAA47CBF-E674-A52D-EB7D-DB4F08362D9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3873647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5C455-DDA5-92C4-5E90-BBA7D4C63D56}"/>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BBEC9325-AA34-B602-0357-A9D71D5E53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180" b="10180"/>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54A7A9AA-C614-E986-A169-3441E9965710}"/>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C447223F-A5F6-764D-61C1-3ABD31E4065A}"/>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E00D06D6-9018-3873-D66E-7478A51A3C9A}"/>
              </a:ext>
            </a:extLst>
          </p:cNvPr>
          <p:cNvSpPr>
            <a:spLocks noGrp="1"/>
          </p:cNvSpPr>
          <p:nvPr>
            <p:ph idx="1"/>
          </p:nvPr>
        </p:nvSpPr>
        <p:spPr>
          <a:xfrm>
            <a:off x="838200" y="1475661"/>
            <a:ext cx="5406292" cy="4351338"/>
          </a:xfrm>
        </p:spPr>
        <p:txBody>
          <a:bodyPr/>
          <a:lstStyle/>
          <a:p>
            <a:pPr marL="0" indent="0">
              <a:buNone/>
            </a:pPr>
            <a:r>
              <a:rPr lang="en-GB" dirty="0"/>
              <a:t>The Prophet </a:t>
            </a:r>
            <a:r>
              <a:rPr lang="en-US" sz="2400" dirty="0">
                <a:latin typeface="KFGQPC Arabic Symbols 01" panose="02000000000000000000" pitchFamily="2" charset="2"/>
              </a:rPr>
              <a:t>g</a:t>
            </a:r>
            <a:r>
              <a:rPr lang="en-GB" dirty="0"/>
              <a:t> sacrificed 63 camels with his own hands (equating the years of his life). </a:t>
            </a:r>
          </a:p>
        </p:txBody>
      </p:sp>
      <p:sp>
        <p:nvSpPr>
          <p:cNvPr id="15" name="Footer Placeholder 4">
            <a:extLst>
              <a:ext uri="{FF2B5EF4-FFF2-40B4-BE49-F238E27FC236}">
                <a16:creationId xmlns:a16="http://schemas.microsoft.com/office/drawing/2014/main" id="{187A2F83-3B62-0A8F-4691-06B9E9B54DA3}"/>
              </a:ext>
            </a:extLst>
          </p:cNvPr>
          <p:cNvSpPr>
            <a:spLocks noGrp="1"/>
          </p:cNvSpPr>
          <p:nvPr>
            <p:ph type="ftr" sz="quarter" idx="3"/>
          </p:nvPr>
        </p:nvSpPr>
        <p:spPr>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4</a:t>
            </a:r>
            <a:endParaRPr lang="en-PK"/>
          </a:p>
        </p:txBody>
      </p:sp>
      <p:pic>
        <p:nvPicPr>
          <p:cNvPr id="10" name="Graphic 9">
            <a:extLst>
              <a:ext uri="{FF2B5EF4-FFF2-40B4-BE49-F238E27FC236}">
                <a16:creationId xmlns:a16="http://schemas.microsoft.com/office/drawing/2014/main" id="{A2373327-279C-7042-3373-1D7608E7015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FE4D5FA7-471F-360C-F221-5DC49543B2B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4" name="Content Placeholder 2">
            <a:extLst>
              <a:ext uri="{FF2B5EF4-FFF2-40B4-BE49-F238E27FC236}">
                <a16:creationId xmlns:a16="http://schemas.microsoft.com/office/drawing/2014/main" id="{DDA3FEBC-A312-5A50-6E46-ED1536F71EEE}"/>
              </a:ext>
            </a:extLst>
          </p:cNvPr>
          <p:cNvSpPr txBox="1">
            <a:spLocks/>
          </p:cNvSpPr>
          <p:nvPr/>
        </p:nvSpPr>
        <p:spPr>
          <a:xfrm rot="5400000">
            <a:off x="10275078" y="1592866"/>
            <a:ext cx="34653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SACRIFICING AN ANIMAL</a:t>
            </a:r>
          </a:p>
        </p:txBody>
      </p:sp>
      <p:sp>
        <p:nvSpPr>
          <p:cNvPr id="4" name="Content Placeholder 2">
            <a:extLst>
              <a:ext uri="{FF2B5EF4-FFF2-40B4-BE49-F238E27FC236}">
                <a16:creationId xmlns:a16="http://schemas.microsoft.com/office/drawing/2014/main" id="{8795DF6F-D3D3-011A-AB82-26FC7C1D8E8C}"/>
              </a:ext>
            </a:extLst>
          </p:cNvPr>
          <p:cNvSpPr txBox="1">
            <a:spLocks/>
          </p:cNvSpPr>
          <p:nvPr/>
        </p:nvSpPr>
        <p:spPr>
          <a:xfrm>
            <a:off x="838200" y="3258592"/>
            <a:ext cx="5406292" cy="233658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000"/>
              <a:t>Prophet </a:t>
            </a:r>
            <a:r>
              <a:rPr lang="en-US" sz="2000">
                <a:latin typeface="KFGQPC Arabic Symbols 01" panose="02000000000000000000" pitchFamily="2" charset="2"/>
              </a:rPr>
              <a:t>g</a:t>
            </a:r>
            <a:r>
              <a:rPr lang="en-GB" sz="2000"/>
              <a:t> said, “There is nothing more beloved to Allah that a slave can do on the day of </a:t>
            </a:r>
            <a:r>
              <a:rPr lang="en-GB" sz="2000" err="1"/>
              <a:t>Naḥr</a:t>
            </a:r>
            <a:r>
              <a:rPr lang="en-GB" sz="2000"/>
              <a:t> than spill blood (i.e. </a:t>
            </a:r>
            <a:r>
              <a:rPr lang="en-GB" sz="2000" err="1"/>
              <a:t>qurbānī</a:t>
            </a:r>
            <a:r>
              <a:rPr lang="en-GB" sz="2000"/>
              <a:t>).”</a:t>
            </a:r>
            <a:r>
              <a:rPr kumimoji="0" lang="en-US" sz="2000" b="0" i="0" u="none" strike="noStrike" kern="1200" cap="none" spc="-30" normalizeH="0" baseline="0" noProof="0">
                <a:ln>
                  <a:noFill/>
                </a:ln>
                <a:solidFill>
                  <a:prstClr val="black"/>
                </a:solidFill>
                <a:effectLst/>
                <a:uLnTx/>
                <a:uFillTx/>
                <a:latin typeface="Mulish"/>
                <a:ea typeface="+mn-ea"/>
                <a:cs typeface="+mn-cs"/>
              </a:rPr>
              <a:t> </a:t>
            </a:r>
          </a:p>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200" b="0" i="0" u="none" strike="noStrike" kern="1200" cap="none" spc="-30" normalizeH="0" baseline="0" noProof="0">
                <a:ln>
                  <a:noFill/>
                </a:ln>
                <a:solidFill>
                  <a:srgbClr val="036169"/>
                </a:solidFill>
                <a:effectLst/>
                <a:uLnTx/>
                <a:uFillTx/>
                <a:latin typeface="Mulish"/>
                <a:ea typeface="+mn-ea"/>
                <a:cs typeface="+mn-cs"/>
              </a:rPr>
              <a:t>(</a:t>
            </a:r>
            <a:r>
              <a:rPr kumimoji="0" lang="en-US" sz="1200" b="0" i="0" u="none" strike="noStrike" kern="1200" cap="none" spc="-30" normalizeH="0" baseline="0" noProof="0" err="1">
                <a:ln>
                  <a:noFill/>
                </a:ln>
                <a:solidFill>
                  <a:srgbClr val="036169"/>
                </a:solidFill>
                <a:effectLst/>
                <a:uLnTx/>
                <a:uFillTx/>
                <a:latin typeface="Mulish"/>
                <a:ea typeface="+mn-ea"/>
                <a:cs typeface="+mn-cs"/>
              </a:rPr>
              <a:t>Tirmidhī</a:t>
            </a:r>
            <a:r>
              <a:rPr kumimoji="0" lang="en-US" sz="1200" b="0" i="0" u="none" strike="noStrike" kern="1200" cap="none" spc="-30" normalizeH="0" baseline="0" noProof="0">
                <a:ln>
                  <a:noFill/>
                </a:ln>
                <a:solidFill>
                  <a:srgbClr val="036169"/>
                </a:solidFill>
                <a:effectLst/>
                <a:uLnTx/>
                <a:uFillTx/>
                <a:latin typeface="Mulish"/>
                <a:ea typeface="+mn-ea"/>
                <a:cs typeface="+mn-cs"/>
              </a:rPr>
              <a:t>).</a:t>
            </a:r>
            <a:endParaRPr kumimoji="0" lang="en-US" sz="2000" b="0" i="0" u="none" strike="noStrike" kern="1200" cap="none" spc="-30" normalizeH="0" baseline="0" noProof="0">
              <a:ln>
                <a:noFill/>
              </a:ln>
              <a:solidFill>
                <a:srgbClr val="036169"/>
              </a:solidFill>
              <a:effectLst/>
              <a:uLnTx/>
              <a:uFillTx/>
              <a:latin typeface="Mulish"/>
              <a:ea typeface="+mn-ea"/>
              <a:cs typeface="+mn-cs"/>
            </a:endParaRPr>
          </a:p>
        </p:txBody>
      </p:sp>
    </p:spTree>
    <p:extLst>
      <p:ext uri="{BB962C8B-B14F-4D97-AF65-F5344CB8AC3E}">
        <p14:creationId xmlns:p14="http://schemas.microsoft.com/office/powerpoint/2010/main" val="1192332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DA6FD-525B-D454-004B-C15DAE4236F9}"/>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22BA05BB-67D3-049A-F64D-7566517248C5}"/>
              </a:ext>
            </a:extLst>
          </p:cNvPr>
          <p:cNvPicPr>
            <a:picLocks noChangeAspect="1"/>
          </p:cNvPicPr>
          <p:nvPr/>
        </p:nvPicPr>
        <p:blipFill>
          <a:blip r:embed="rId5">
            <a:extLst>
              <a:ext uri="{28A0092B-C50C-407E-A947-70E740481C1C}">
                <a14:useLocalDpi xmlns:a14="http://schemas.microsoft.com/office/drawing/2010/main" val="0"/>
              </a:ext>
            </a:extLst>
          </a:blip>
          <a:srcRect l="41825" r="9727"/>
          <a:stretch/>
        </p:blipFill>
        <p:spPr>
          <a:xfrm>
            <a:off x="7232074" y="0"/>
            <a:ext cx="4998960" cy="6858000"/>
          </a:xfrm>
          <a:prstGeom prst="rect">
            <a:avLst/>
          </a:prstGeom>
        </p:spPr>
      </p:pic>
      <p:sp>
        <p:nvSpPr>
          <p:cNvPr id="23" name="Rectangle 22">
            <a:extLst>
              <a:ext uri="{FF2B5EF4-FFF2-40B4-BE49-F238E27FC236}">
                <a16:creationId xmlns:a16="http://schemas.microsoft.com/office/drawing/2014/main" id="{08B0D55C-D9AF-5219-3A9E-6D267F605725}"/>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800"/>
          </a:p>
        </p:txBody>
      </p:sp>
      <p:pic>
        <p:nvPicPr>
          <p:cNvPr id="25" name="Graphic 24">
            <a:extLst>
              <a:ext uri="{FF2B5EF4-FFF2-40B4-BE49-F238E27FC236}">
                <a16:creationId xmlns:a16="http://schemas.microsoft.com/office/drawing/2014/main" id="{4E7F5F9E-FDB7-E76A-5AFD-BD7C4558D08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B9D0DC47-1E3F-D273-8FB8-98559336CEFE}"/>
              </a:ext>
            </a:extLst>
          </p:cNvPr>
          <p:cNvSpPr>
            <a:spLocks noGrp="1"/>
          </p:cNvSpPr>
          <p:nvPr>
            <p:ph type="title"/>
          </p:nvPr>
        </p:nvSpPr>
        <p:spPr/>
        <p:txBody>
          <a:bodyPr/>
          <a:lstStyle/>
          <a:p>
            <a:r>
              <a:rPr lang="en-US"/>
              <a:t>SECRETS OF SACRIFICE</a:t>
            </a:r>
          </a:p>
        </p:txBody>
      </p:sp>
      <p:sp>
        <p:nvSpPr>
          <p:cNvPr id="16" name="Text Placeholder 15">
            <a:extLst>
              <a:ext uri="{FF2B5EF4-FFF2-40B4-BE49-F238E27FC236}">
                <a16:creationId xmlns:a16="http://schemas.microsoft.com/office/drawing/2014/main" id="{F6E985F3-12E5-1A4C-64ED-B2860A4AE2F9}"/>
              </a:ext>
            </a:extLst>
          </p:cNvPr>
          <p:cNvSpPr>
            <a:spLocks noGrp="1"/>
          </p:cNvSpPr>
          <p:nvPr>
            <p:ph type="body" idx="1"/>
          </p:nvPr>
        </p:nvSpPr>
        <p:spPr>
          <a:xfrm>
            <a:off x="839788" y="2817754"/>
            <a:ext cx="5157787" cy="823912"/>
          </a:xfrm>
        </p:spPr>
        <p:txBody>
          <a:bodyPr/>
          <a:lstStyle/>
          <a:p>
            <a:r>
              <a:rPr lang="en-GB" dirty="0"/>
              <a:t>What’s the Ultimate Purpose?</a:t>
            </a:r>
          </a:p>
        </p:txBody>
      </p:sp>
      <p:sp>
        <p:nvSpPr>
          <p:cNvPr id="30" name="Footer Placeholder 4">
            <a:extLst>
              <a:ext uri="{FF2B5EF4-FFF2-40B4-BE49-F238E27FC236}">
                <a16:creationId xmlns:a16="http://schemas.microsoft.com/office/drawing/2014/main" id="{9DEB51B3-01EA-593F-4245-3C960580AB4A}"/>
              </a:ext>
            </a:extLst>
          </p:cNvPr>
          <p:cNvSpPr>
            <a:spLocks noGrp="1"/>
          </p:cNvSpPr>
          <p:nvPr>
            <p:ph type="ftr" sz="quarter" idx="11"/>
          </p:nvPr>
        </p:nvSpPr>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4</a:t>
            </a:r>
            <a:endParaRPr lang="en-PK"/>
          </a:p>
        </p:txBody>
      </p:sp>
      <p:pic>
        <p:nvPicPr>
          <p:cNvPr id="26" name="Graphic 25">
            <a:extLst>
              <a:ext uri="{FF2B5EF4-FFF2-40B4-BE49-F238E27FC236}">
                <a16:creationId xmlns:a16="http://schemas.microsoft.com/office/drawing/2014/main" id="{F4EB9243-AB0B-AAB9-4BB5-451DAB22887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38200" y="6356502"/>
            <a:ext cx="965102" cy="272746"/>
          </a:xfrm>
          <a:prstGeom prst="rect">
            <a:avLst/>
          </a:prstGeom>
        </p:spPr>
      </p:pic>
      <p:sp>
        <p:nvSpPr>
          <p:cNvPr id="3" name="Content Placeholder 2">
            <a:extLst>
              <a:ext uri="{FF2B5EF4-FFF2-40B4-BE49-F238E27FC236}">
                <a16:creationId xmlns:a16="http://schemas.microsoft.com/office/drawing/2014/main" id="{58B3EF70-0223-8004-3FD8-29F129ABBEEF}"/>
              </a:ext>
            </a:extLst>
          </p:cNvPr>
          <p:cNvSpPr txBox="1">
            <a:spLocks/>
          </p:cNvSpPr>
          <p:nvPr/>
        </p:nvSpPr>
        <p:spPr>
          <a:xfrm>
            <a:off x="936348" y="1614683"/>
            <a:ext cx="5363489"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Why do we sacrifice?</a:t>
            </a:r>
          </a:p>
        </p:txBody>
      </p:sp>
      <p:grpSp>
        <p:nvGrpSpPr>
          <p:cNvPr id="4" name="Group 3">
            <a:extLst>
              <a:ext uri="{FF2B5EF4-FFF2-40B4-BE49-F238E27FC236}">
                <a16:creationId xmlns:a16="http://schemas.microsoft.com/office/drawing/2014/main" id="{BBB3113A-5742-023E-EC3B-8F8D86A9AF32}"/>
              </a:ext>
            </a:extLst>
          </p:cNvPr>
          <p:cNvGrpSpPr/>
          <p:nvPr/>
        </p:nvGrpSpPr>
        <p:grpSpPr>
          <a:xfrm>
            <a:off x="1225218" y="1785818"/>
            <a:ext cx="720000" cy="720000"/>
            <a:chOff x="6114503" y="2124758"/>
            <a:chExt cx="881765" cy="881764"/>
          </a:xfrm>
        </p:grpSpPr>
        <p:sp>
          <p:nvSpPr>
            <p:cNvPr id="5" name="Oval 4">
              <a:extLst>
                <a:ext uri="{FF2B5EF4-FFF2-40B4-BE49-F238E27FC236}">
                  <a16:creationId xmlns:a16="http://schemas.microsoft.com/office/drawing/2014/main" id="{7F5FFCF0-8565-DA5E-F892-749D8C484F76}"/>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6" name="Graphic 5">
              <a:extLst>
                <a:ext uri="{FF2B5EF4-FFF2-40B4-BE49-F238E27FC236}">
                  <a16:creationId xmlns:a16="http://schemas.microsoft.com/office/drawing/2014/main" id="{EBB4D0BE-BDE0-4E56-B769-C09C492DC253}"/>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6339385" y="2349640"/>
              <a:ext cx="432000" cy="431999"/>
            </a:xfrm>
            <a:prstGeom prst="rect">
              <a:avLst/>
            </a:prstGeom>
          </p:spPr>
        </p:pic>
      </p:grpSp>
      <p:sp>
        <p:nvSpPr>
          <p:cNvPr id="20" name="Content Placeholder 2">
            <a:extLst>
              <a:ext uri="{FF2B5EF4-FFF2-40B4-BE49-F238E27FC236}">
                <a16:creationId xmlns:a16="http://schemas.microsoft.com/office/drawing/2014/main" id="{61375D5E-26FA-860D-B5C2-62F47ED7E615}"/>
              </a:ext>
            </a:extLst>
          </p:cNvPr>
          <p:cNvSpPr txBox="1">
            <a:spLocks/>
          </p:cNvSpPr>
          <p:nvPr/>
        </p:nvSpPr>
        <p:spPr>
          <a:xfrm>
            <a:off x="838200" y="3592292"/>
            <a:ext cx="5461638" cy="195328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en-GB" sz="2000" b="1" err="1">
                <a:solidFill>
                  <a:srgbClr val="036169"/>
                </a:solidFill>
              </a:rPr>
              <a:t>Taqwā</a:t>
            </a:r>
            <a:r>
              <a:rPr lang="en-GB" sz="2000" b="1">
                <a:solidFill>
                  <a:srgbClr val="036169"/>
                </a:solidFill>
              </a:rPr>
              <a:t>:</a:t>
            </a:r>
            <a:br>
              <a:rPr lang="en-GB" sz="2000" b="1">
                <a:solidFill>
                  <a:srgbClr val="036169"/>
                </a:solidFill>
              </a:rPr>
            </a:br>
            <a:r>
              <a:rPr lang="en-GB" sz="2000" b="0"/>
              <a:t>“Never does their meat or their blood reach Allah, but what does reach Him is your </a:t>
            </a:r>
            <a:r>
              <a:rPr lang="en-GB" sz="2000" b="0" err="1"/>
              <a:t>taqwā</a:t>
            </a:r>
            <a:r>
              <a:rPr lang="en-GB" sz="2000" b="0"/>
              <a:t> (piety)” </a:t>
            </a:r>
            <a:r>
              <a:rPr lang="en-US" sz="1600" b="0">
                <a:solidFill>
                  <a:srgbClr val="036169"/>
                </a:solidFill>
              </a:rPr>
              <a:t>(22:37).</a:t>
            </a:r>
            <a:endParaRPr lang="en-US" sz="2000" b="0">
              <a:solidFill>
                <a:srgbClr val="036169"/>
              </a:solidFill>
            </a:endParaRPr>
          </a:p>
        </p:txBody>
      </p:sp>
      <p:pic>
        <p:nvPicPr>
          <p:cNvPr id="21" name="Hajj - Ayah 37">
            <a:hlinkClick r:id="" action="ppaction://media"/>
            <a:extLst>
              <a:ext uri="{FF2B5EF4-FFF2-40B4-BE49-F238E27FC236}">
                <a16:creationId xmlns:a16="http://schemas.microsoft.com/office/drawing/2014/main" id="{57E020CC-E772-803B-F662-EC5DFFBF0E36}"/>
              </a:ext>
            </a:extLst>
          </p:cNvPr>
          <p:cNvPicPr>
            <a:picLocks noChangeAspect="1"/>
          </p:cNvPicPr>
          <p:nvPr>
            <a:audioFile r:link="rId1"/>
            <p:extLst>
              <p:ext uri="{DAA4B4D4-6D71-4841-9C94-3DE7FCFB9230}">
                <p14:media xmlns:p14="http://schemas.microsoft.com/office/powerpoint/2010/main" r:embed="rId2">
                  <p14:trim st="400" end="7470.0553"/>
                </p14:media>
              </p:ext>
            </p:extLst>
          </p:nvPr>
        </p:nvPicPr>
        <p:blipFill>
          <a:blip>
            <a:extLst>
              <a:ext uri="{96DAC541-7B7A-43D3-8B79-37D633B846F1}">
                <asvg:svgBlip xmlns:asvg="http://schemas.microsoft.com/office/drawing/2016/SVG/main" r:embed="rId9"/>
              </a:ext>
            </a:extLst>
          </a:blip>
          <a:srcRect/>
          <a:stretch/>
        </p:blipFill>
        <p:spPr>
          <a:xfrm>
            <a:off x="3209019" y="5672906"/>
            <a:ext cx="720000" cy="720000"/>
          </a:xfrm>
          <a:prstGeom prst="rect">
            <a:avLst/>
          </a:prstGeom>
        </p:spPr>
      </p:pic>
      <p:sp>
        <p:nvSpPr>
          <p:cNvPr id="27" name="Content Placeholder 2">
            <a:extLst>
              <a:ext uri="{FF2B5EF4-FFF2-40B4-BE49-F238E27FC236}">
                <a16:creationId xmlns:a16="http://schemas.microsoft.com/office/drawing/2014/main" id="{DB2D82D4-FCD0-4AFC-DCCE-9523BCF63DD3}"/>
              </a:ext>
            </a:extLst>
          </p:cNvPr>
          <p:cNvSpPr txBox="1">
            <a:spLocks/>
          </p:cNvSpPr>
          <p:nvPr/>
        </p:nvSpPr>
        <p:spPr>
          <a:xfrm rot="5400000">
            <a:off x="10275078" y="1592866"/>
            <a:ext cx="34653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SACRIFICING AN ANIMAL</a:t>
            </a:r>
          </a:p>
        </p:txBody>
      </p:sp>
    </p:spTree>
    <p:extLst>
      <p:ext uri="{BB962C8B-B14F-4D97-AF65-F5344CB8AC3E}">
        <p14:creationId xmlns:p14="http://schemas.microsoft.com/office/powerpoint/2010/main" val="2016880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mediacall" presetSubtype="0" fill="hold" nodeType="withEffect">
                                  <p:stCondLst>
                                    <p:cond delay="0"/>
                                  </p:stCondLst>
                                  <p:childTnLst>
                                    <p:cmd type="call" cmd="playFrom(0.0)">
                                      <p:cBhvr>
                                        <p:cTn id="20" dur="9579"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21"/>
                </p:tgtEl>
              </p:cMediaNode>
            </p:audio>
          </p:childTnLst>
        </p:cTn>
      </p:par>
    </p:tnLst>
    <p:bldLst>
      <p:bldP spid="16" grpId="0" build="p"/>
      <p:bldP spid="3"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6E7AB-9492-EA8D-9B98-57DA9116CF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5866FF-10AD-AB84-B522-8049A99CEAFD}"/>
              </a:ext>
            </a:extLst>
          </p:cNvPr>
          <p:cNvSpPr>
            <a:spLocks noGrp="1"/>
          </p:cNvSpPr>
          <p:nvPr>
            <p:ph type="title"/>
          </p:nvPr>
        </p:nvSpPr>
        <p:spPr>
          <a:xfrm>
            <a:off x="839788" y="365125"/>
            <a:ext cx="10515600" cy="1325563"/>
          </a:xfrm>
        </p:spPr>
        <p:txBody>
          <a:bodyPr/>
          <a:lstStyle/>
          <a:p>
            <a:r>
              <a:rPr lang="en-GB"/>
              <a:t>GLORIFY, THANK &amp; SHARE </a:t>
            </a:r>
          </a:p>
        </p:txBody>
      </p:sp>
      <p:sp>
        <p:nvSpPr>
          <p:cNvPr id="3" name="Text Placeholder 2">
            <a:extLst>
              <a:ext uri="{FF2B5EF4-FFF2-40B4-BE49-F238E27FC236}">
                <a16:creationId xmlns:a16="http://schemas.microsoft.com/office/drawing/2014/main" id="{680046AD-4D38-A774-BA96-F96AFBA7774B}"/>
              </a:ext>
            </a:extLst>
          </p:cNvPr>
          <p:cNvSpPr>
            <a:spLocks noGrp="1"/>
          </p:cNvSpPr>
          <p:nvPr>
            <p:ph type="body" idx="1"/>
          </p:nvPr>
        </p:nvSpPr>
        <p:spPr>
          <a:xfrm>
            <a:off x="839788" y="1681163"/>
            <a:ext cx="5157787" cy="823912"/>
          </a:xfrm>
        </p:spPr>
        <p:txBody>
          <a:bodyPr/>
          <a:lstStyle/>
          <a:p>
            <a:r>
              <a:rPr lang="en-GB" dirty="0"/>
              <a:t>Have You Thanked Allah?</a:t>
            </a:r>
          </a:p>
        </p:txBody>
      </p:sp>
      <p:sp>
        <p:nvSpPr>
          <p:cNvPr id="16" name="Text Placeholder 15">
            <a:extLst>
              <a:ext uri="{FF2B5EF4-FFF2-40B4-BE49-F238E27FC236}">
                <a16:creationId xmlns:a16="http://schemas.microsoft.com/office/drawing/2014/main" id="{2380DB95-FC59-4282-3260-660F3856DA15}"/>
              </a:ext>
            </a:extLst>
          </p:cNvPr>
          <p:cNvSpPr>
            <a:spLocks noGrp="1"/>
          </p:cNvSpPr>
          <p:nvPr>
            <p:ph type="body" sz="quarter" idx="3"/>
          </p:nvPr>
        </p:nvSpPr>
        <p:spPr/>
        <p:txBody>
          <a:bodyPr/>
          <a:lstStyle/>
          <a:p>
            <a:r>
              <a:rPr lang="en-GB" dirty="0"/>
              <a:t>Share Your Wealth</a:t>
            </a:r>
          </a:p>
        </p:txBody>
      </p:sp>
      <p:sp>
        <p:nvSpPr>
          <p:cNvPr id="7" name="Footer Placeholder 6">
            <a:extLst>
              <a:ext uri="{FF2B5EF4-FFF2-40B4-BE49-F238E27FC236}">
                <a16:creationId xmlns:a16="http://schemas.microsoft.com/office/drawing/2014/main" id="{8A000B24-8790-EA93-A445-AC273D47D6A0}"/>
              </a:ext>
            </a:extLst>
          </p:cNvPr>
          <p:cNvSpPr>
            <a:spLocks noGrp="1"/>
          </p:cNvSpPr>
          <p:nvPr>
            <p:ph type="ftr" sz="quarter" idx="11"/>
          </p:nvPr>
        </p:nvSpPr>
        <p:spPr>
          <a:xfrm>
            <a:off x="4038600" y="6356350"/>
            <a:ext cx="4114800" cy="365125"/>
          </a:xfrm>
        </p:spPr>
        <p:txBody>
          <a:bodyPr/>
          <a:lstStyle/>
          <a:p>
            <a:r>
              <a:rPr lang="en-US"/>
              <a:t>SESSION 4</a:t>
            </a:r>
            <a:endParaRPr lang="en-PK"/>
          </a:p>
        </p:txBody>
      </p:sp>
      <p:sp>
        <p:nvSpPr>
          <p:cNvPr id="12" name="Content Placeholder 2">
            <a:extLst>
              <a:ext uri="{FF2B5EF4-FFF2-40B4-BE49-F238E27FC236}">
                <a16:creationId xmlns:a16="http://schemas.microsoft.com/office/drawing/2014/main" id="{FB7AAA08-B64E-8F7B-17D1-4F07DC50EB82}"/>
              </a:ext>
            </a:extLst>
          </p:cNvPr>
          <p:cNvSpPr txBox="1">
            <a:spLocks/>
          </p:cNvSpPr>
          <p:nvPr/>
        </p:nvSpPr>
        <p:spPr>
          <a:xfrm>
            <a:off x="836612" y="2895838"/>
            <a:ext cx="4224168" cy="195328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en-GB" sz="2000" b="0"/>
              <a:t>“He has subjugated them to you in this way so that you may glorify Allah for having guided you…” </a:t>
            </a:r>
            <a:r>
              <a:rPr lang="en-US" sz="1600" b="0">
                <a:solidFill>
                  <a:srgbClr val="036169"/>
                </a:solidFill>
              </a:rPr>
              <a:t>(22:37).</a:t>
            </a:r>
            <a:endParaRPr lang="en-US" sz="2000" b="0">
              <a:solidFill>
                <a:srgbClr val="036169"/>
              </a:solidFill>
            </a:endParaRPr>
          </a:p>
        </p:txBody>
      </p:sp>
      <p:pic>
        <p:nvPicPr>
          <p:cNvPr id="4" name="Hajj - Ayah 37">
            <a:hlinkClick r:id="" action="ppaction://media"/>
            <a:extLst>
              <a:ext uri="{FF2B5EF4-FFF2-40B4-BE49-F238E27FC236}">
                <a16:creationId xmlns:a16="http://schemas.microsoft.com/office/drawing/2014/main" id="{C7167DA1-AE63-5F97-9195-7353F004AB58}"/>
              </a:ext>
            </a:extLst>
          </p:cNvPr>
          <p:cNvPicPr>
            <a:picLocks noChangeAspect="1"/>
          </p:cNvPicPr>
          <p:nvPr>
            <a:audioFile r:link="rId1"/>
            <p:extLst>
              <p:ext uri="{DAA4B4D4-6D71-4841-9C94-3DE7FCFB9230}">
                <p14:media xmlns:p14="http://schemas.microsoft.com/office/powerpoint/2010/main" r:embed="rId2">
                  <p14:trim st="9700"/>
                </p14:media>
              </p:ext>
            </p:extLst>
          </p:nvPr>
        </p:nvPicPr>
        <p:blipFill>
          <a:blip>
            <a:extLst>
              <a:ext uri="{96DAC541-7B7A-43D3-8B79-37D633B846F1}">
                <asvg:svgBlip xmlns:asvg="http://schemas.microsoft.com/office/drawing/2016/SVG/main" r:embed="rId5"/>
              </a:ext>
            </a:extLst>
          </a:blip>
          <a:srcRect/>
          <a:stretch/>
        </p:blipFill>
        <p:spPr>
          <a:xfrm>
            <a:off x="2603933" y="5017888"/>
            <a:ext cx="720000" cy="720000"/>
          </a:xfrm>
          <a:prstGeom prst="rect">
            <a:avLst/>
          </a:prstGeom>
        </p:spPr>
      </p:pic>
      <p:sp>
        <p:nvSpPr>
          <p:cNvPr id="29" name="Content Placeholder 2">
            <a:extLst>
              <a:ext uri="{FF2B5EF4-FFF2-40B4-BE49-F238E27FC236}">
                <a16:creationId xmlns:a16="http://schemas.microsoft.com/office/drawing/2014/main" id="{82975739-7DBA-E819-E932-095BA55AC8C4}"/>
              </a:ext>
            </a:extLst>
          </p:cNvPr>
          <p:cNvSpPr txBox="1">
            <a:spLocks/>
          </p:cNvSpPr>
          <p:nvPr/>
        </p:nvSpPr>
        <p:spPr>
          <a:xfrm rot="5400000">
            <a:off x="10275078" y="1592866"/>
            <a:ext cx="34653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SACRIFICING AN ANIMAL</a:t>
            </a:r>
          </a:p>
        </p:txBody>
      </p:sp>
      <p:sp>
        <p:nvSpPr>
          <p:cNvPr id="30" name="Content Placeholder 2">
            <a:extLst>
              <a:ext uri="{FF2B5EF4-FFF2-40B4-BE49-F238E27FC236}">
                <a16:creationId xmlns:a16="http://schemas.microsoft.com/office/drawing/2014/main" id="{986E91AE-8817-151E-BBBA-1358F933D55A}"/>
              </a:ext>
            </a:extLst>
          </p:cNvPr>
          <p:cNvSpPr txBox="1">
            <a:spLocks/>
          </p:cNvSpPr>
          <p:nvPr/>
        </p:nvSpPr>
        <p:spPr>
          <a:xfrm>
            <a:off x="6172200" y="2895838"/>
            <a:ext cx="4224168" cy="1562525"/>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Do you give from what you love? Or your leftovers?</a:t>
            </a:r>
          </a:p>
        </p:txBody>
      </p:sp>
      <p:grpSp>
        <p:nvGrpSpPr>
          <p:cNvPr id="31" name="Group 30">
            <a:extLst>
              <a:ext uri="{FF2B5EF4-FFF2-40B4-BE49-F238E27FC236}">
                <a16:creationId xmlns:a16="http://schemas.microsoft.com/office/drawing/2014/main" id="{7E6CA520-20D1-0CFD-494C-F95BB91B486A}"/>
              </a:ext>
            </a:extLst>
          </p:cNvPr>
          <p:cNvGrpSpPr/>
          <p:nvPr/>
        </p:nvGrpSpPr>
        <p:grpSpPr>
          <a:xfrm>
            <a:off x="6468100" y="3214827"/>
            <a:ext cx="720000" cy="720000"/>
            <a:chOff x="6114503" y="2124758"/>
            <a:chExt cx="881765" cy="881764"/>
          </a:xfrm>
        </p:grpSpPr>
        <p:sp>
          <p:nvSpPr>
            <p:cNvPr id="34" name="Oval 33">
              <a:extLst>
                <a:ext uri="{FF2B5EF4-FFF2-40B4-BE49-F238E27FC236}">
                  <a16:creationId xmlns:a16="http://schemas.microsoft.com/office/drawing/2014/main" id="{C7CFC766-8057-44A0-3C3B-42C87110FF69}"/>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35" name="Graphic 34">
              <a:extLst>
                <a:ext uri="{FF2B5EF4-FFF2-40B4-BE49-F238E27FC236}">
                  <a16:creationId xmlns:a16="http://schemas.microsoft.com/office/drawing/2014/main" id="{FDC9C795-20AC-9FD9-D3FC-D7353AFA1A23}"/>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6339385" y="2349640"/>
              <a:ext cx="432000" cy="431999"/>
            </a:xfrm>
            <a:prstGeom prst="rect">
              <a:avLst/>
            </a:prstGeom>
          </p:spPr>
        </p:pic>
      </p:grpSp>
    </p:spTree>
    <p:extLst>
      <p:ext uri="{BB962C8B-B14F-4D97-AF65-F5344CB8AC3E}">
        <p14:creationId xmlns:p14="http://schemas.microsoft.com/office/powerpoint/2010/main" val="2702235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mediacall" presetSubtype="0" fill="hold" nodeType="withEffect">
                                  <p:stCondLst>
                                    <p:cond delay="0"/>
                                  </p:stCondLst>
                                  <p:childTnLst>
                                    <p:cmd type="call" cmd="playFrom(0.0)">
                                      <p:cBhvr>
                                        <p:cTn id="14" dur="7163" fill="hold"/>
                                        <p:tgtEl>
                                          <p:spTgt spid="4"/>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5" fill="hold" display="0">
                  <p:stCondLst>
                    <p:cond delay="indefinite"/>
                  </p:stCondLst>
                  <p:endCondLst>
                    <p:cond evt="onStopAudio" delay="0">
                      <p:tgtEl>
                        <p:sldTgt/>
                      </p:tgtEl>
                    </p:cond>
                  </p:endCondLst>
                </p:cTn>
                <p:tgtEl>
                  <p:spTgt spid="4"/>
                </p:tgtEl>
              </p:cMediaNode>
            </p:audio>
          </p:childTnLst>
        </p:cTn>
      </p:par>
    </p:tnLst>
    <p:bldLst>
      <p:bldP spid="3" grpId="0" build="p"/>
      <p:bldP spid="16" grpId="0" build="p"/>
      <p:bldP spid="12" grpId="0" animBg="1"/>
      <p:bldP spid="3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BDF6A-F42E-1A34-87CD-214298EDE97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5E4D5A6-E6E8-8EC5-7278-2A5D4CB39083}"/>
              </a:ext>
            </a:extLst>
          </p:cNvPr>
          <p:cNvPicPr>
            <a:picLocks noChangeAspect="1"/>
          </p:cNvPicPr>
          <p:nvPr/>
        </p:nvPicPr>
        <p:blipFill>
          <a:blip r:embed="rId2">
            <a:extLst>
              <a:ext uri="{28A0092B-C50C-407E-A947-70E740481C1C}">
                <a14:useLocalDpi xmlns:a14="http://schemas.microsoft.com/office/drawing/2010/main" val="0"/>
              </a:ext>
            </a:extLst>
          </a:blip>
          <a:srcRect t="5982" b="37283"/>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985BE00D-853E-0271-BE33-728FFD8C7747}"/>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41C85B62-AB54-09DF-7452-ED29A494A924}"/>
              </a:ext>
            </a:extLst>
          </p:cNvPr>
          <p:cNvSpPr>
            <a:spLocks noGrp="1"/>
          </p:cNvSpPr>
          <p:nvPr>
            <p:ph type="title"/>
          </p:nvPr>
        </p:nvSpPr>
        <p:spPr>
          <a:xfrm>
            <a:off x="831850" y="-706291"/>
            <a:ext cx="10515600" cy="2852737"/>
          </a:xfrm>
        </p:spPr>
        <p:txBody>
          <a:bodyPr/>
          <a:lstStyle/>
          <a:p>
            <a:r>
              <a:rPr lang="en-GB" dirty="0">
                <a:solidFill>
                  <a:schemeClr val="bg1"/>
                </a:solidFill>
              </a:rPr>
              <a:t>SHAVING/TRIMMING THE HEAD</a:t>
            </a:r>
          </a:p>
        </p:txBody>
      </p:sp>
      <p:sp>
        <p:nvSpPr>
          <p:cNvPr id="3" name="Subtitle 2">
            <a:extLst>
              <a:ext uri="{FF2B5EF4-FFF2-40B4-BE49-F238E27FC236}">
                <a16:creationId xmlns:a16="http://schemas.microsoft.com/office/drawing/2014/main" id="{E88EC14A-87F8-8557-5B7B-8C9B20F661BA}"/>
              </a:ext>
            </a:extLst>
          </p:cNvPr>
          <p:cNvSpPr>
            <a:spLocks noGrp="1"/>
          </p:cNvSpPr>
          <p:nvPr>
            <p:ph type="body" idx="1"/>
          </p:nvPr>
        </p:nvSpPr>
        <p:spPr>
          <a:xfrm>
            <a:off x="831850" y="2173434"/>
            <a:ext cx="10515600" cy="1500187"/>
          </a:xfrm>
        </p:spPr>
        <p:txBody>
          <a:bodyPr/>
          <a:lstStyle/>
          <a:p>
            <a:r>
              <a:rPr lang="en-US">
                <a:solidFill>
                  <a:srgbClr val="DAFBFE"/>
                </a:solidFill>
                <a:latin typeface="Mulish ExtraBold" pitchFamily="2" charset="0"/>
              </a:rPr>
              <a:t>Additional Secrets</a:t>
            </a:r>
          </a:p>
        </p:txBody>
      </p:sp>
      <p:sp>
        <p:nvSpPr>
          <p:cNvPr id="8" name="Footer Placeholder 7">
            <a:extLst>
              <a:ext uri="{FF2B5EF4-FFF2-40B4-BE49-F238E27FC236}">
                <a16:creationId xmlns:a16="http://schemas.microsoft.com/office/drawing/2014/main" id="{C59020B0-27DE-60AD-F460-432D1C52C9F4}"/>
              </a:ext>
            </a:extLst>
          </p:cNvPr>
          <p:cNvSpPr>
            <a:spLocks noGrp="1"/>
          </p:cNvSpPr>
          <p:nvPr>
            <p:ph type="ftr" sz="quarter" idx="11"/>
          </p:nvPr>
        </p:nvSpPr>
        <p:spPr/>
        <p:txBody>
          <a:bodyPr/>
          <a:lstStyle/>
          <a:p>
            <a:r>
              <a:rPr lang="en-US">
                <a:solidFill>
                  <a:schemeClr val="bg1"/>
                </a:solidFill>
              </a:rPr>
              <a:t>SESSION 4</a:t>
            </a:r>
            <a:endParaRPr lang="en-PK">
              <a:solidFill>
                <a:schemeClr val="bg1"/>
              </a:solidFill>
            </a:endParaRPr>
          </a:p>
        </p:txBody>
      </p:sp>
      <p:pic>
        <p:nvPicPr>
          <p:cNvPr id="5" name="Graphic 4">
            <a:extLst>
              <a:ext uri="{FF2B5EF4-FFF2-40B4-BE49-F238E27FC236}">
                <a16:creationId xmlns:a16="http://schemas.microsoft.com/office/drawing/2014/main" id="{10367384-6C62-DD07-B9C9-CC0BDD562E9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ED433663-9B60-18DF-0002-9F9332FC8BB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3976949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2A288-0210-9405-4F5A-7EE337674D77}"/>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7B4D84F1-524E-C1B2-F28A-543A707144DA}"/>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a:t>
            </a:r>
            <a:endParaRPr lang="en-PK" sz="100"/>
          </a:p>
        </p:txBody>
      </p:sp>
      <p:sp>
        <p:nvSpPr>
          <p:cNvPr id="6" name="Pattern">
            <a:extLst>
              <a:ext uri="{FF2B5EF4-FFF2-40B4-BE49-F238E27FC236}">
                <a16:creationId xmlns:a16="http://schemas.microsoft.com/office/drawing/2014/main" id="{C10A8805-7167-1ACE-5AB7-57BC1AC00AE6}"/>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a:p>
        </p:txBody>
      </p:sp>
      <p:sp>
        <p:nvSpPr>
          <p:cNvPr id="9" name="Content Placeholder 2">
            <a:extLst>
              <a:ext uri="{FF2B5EF4-FFF2-40B4-BE49-F238E27FC236}">
                <a16:creationId xmlns:a16="http://schemas.microsoft.com/office/drawing/2014/main" id="{BE99E2EE-8C98-E389-52C8-50BD2D1ACE9C}"/>
              </a:ext>
            </a:extLst>
          </p:cNvPr>
          <p:cNvSpPr txBox="1">
            <a:spLocks/>
          </p:cNvSpPr>
          <p:nvPr/>
        </p:nvSpPr>
        <p:spPr>
          <a:xfrm>
            <a:off x="849664" y="3686754"/>
            <a:ext cx="10605558" cy="1684155"/>
          </a:xfrm>
          <a:prstGeom prst="roundRect">
            <a:avLst>
              <a:gd name="adj" fmla="val 12245"/>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720000" rIns="360000" bIns="180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8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4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Men: Shave the head or trim</a:t>
            </a:r>
          </a:p>
          <a:p>
            <a:r>
              <a:rPr lang="en-US" sz="1600" dirty="0"/>
              <a:t>Women: trim the hair</a:t>
            </a:r>
          </a:p>
        </p:txBody>
      </p:sp>
      <p:sp>
        <p:nvSpPr>
          <p:cNvPr id="10" name="Background frame">
            <a:extLst>
              <a:ext uri="{FF2B5EF4-FFF2-40B4-BE49-F238E27FC236}">
                <a16:creationId xmlns:a16="http://schemas.microsoft.com/office/drawing/2014/main" id="{68298C61-9313-8437-2348-82B731799ECC}"/>
              </a:ext>
            </a:extLst>
          </p:cNvPr>
          <p:cNvSpPr/>
          <p:nvPr/>
        </p:nvSpPr>
        <p:spPr>
          <a:xfrm>
            <a:off x="849663" y="707060"/>
            <a:ext cx="10605559" cy="3236394"/>
          </a:xfrm>
          <a:prstGeom prst="roundRect">
            <a:avLst>
              <a:gd name="adj" fmla="val 7899"/>
            </a:avLst>
          </a:prstGeom>
          <a:solidFill>
            <a:schemeClr val="bg1"/>
          </a:solidFill>
          <a:ln>
            <a:noFill/>
          </a:ln>
          <a:effectLst>
            <a:outerShdw blurRad="952500" dist="38100" dir="2700000" algn="tl" rotWithShape="0">
              <a:srgbClr val="036169">
                <a:alpha val="5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2" name="Arabic Dua">
            <a:extLst>
              <a:ext uri="{FF2B5EF4-FFF2-40B4-BE49-F238E27FC236}">
                <a16:creationId xmlns:a16="http://schemas.microsoft.com/office/drawing/2014/main" id="{CB5A98EF-F777-7EAC-23C3-DCCAD028A204}"/>
              </a:ext>
            </a:extLst>
          </p:cNvPr>
          <p:cNvSpPr txBox="1"/>
          <p:nvPr/>
        </p:nvSpPr>
        <p:spPr>
          <a:xfrm>
            <a:off x="1294726" y="1321603"/>
            <a:ext cx="9637613" cy="769441"/>
          </a:xfrm>
          <a:prstGeom prst="rect">
            <a:avLst/>
          </a:prstGeom>
          <a:noFill/>
        </p:spPr>
        <p:txBody>
          <a:bodyPr wrap="square" rtlCol="0">
            <a:spAutoFit/>
          </a:bodyPr>
          <a:lstStyle/>
          <a:p>
            <a:pPr algn="ctr" rtl="1">
              <a:lnSpc>
                <a:spcPct val="150000"/>
              </a:lnSpc>
            </a:pPr>
            <a:r>
              <a:rPr lang="ar-SA" sz="3200" i="0" u="none" strike="noStrike" dirty="0">
                <a:solidFill>
                  <a:srgbClr val="036169"/>
                </a:solidFill>
                <a:effectLst/>
                <a:latin typeface="KFGQP_ Uthman_Taha_Naskh" panose="02000000000000000000" pitchFamily="2" charset="-78"/>
                <a:cs typeface="KFGQP_ Uthman_Taha_Naskh" panose="02000000000000000000" pitchFamily="2" charset="-78"/>
              </a:rPr>
              <a:t>ثُمَّ لْيَقْضُوا تَفَثَهُمْ وَلْيُوفُوا نُذُورَهُمْ وَلْيَطَّوَّفُوا بِالْبَيْتِ الْعَتِيقِ ‎﴿٢٩﴾</a:t>
            </a:r>
            <a:endParaRPr lang="en-PK" sz="3200" dirty="0">
              <a:solidFill>
                <a:srgbClr val="036169"/>
              </a:solidFill>
              <a:latin typeface="KFGQP_ Uthman_Taha_Naskh" panose="02000000000000000000" pitchFamily="2" charset="-78"/>
              <a:cs typeface="KFGQP_ Uthman_Taha_Naskh" panose="02000000000000000000" pitchFamily="2" charset="-78"/>
            </a:endParaRPr>
          </a:p>
        </p:txBody>
      </p:sp>
      <p:sp>
        <p:nvSpPr>
          <p:cNvPr id="13" name="Content Placeholder 2">
            <a:extLst>
              <a:ext uri="{FF2B5EF4-FFF2-40B4-BE49-F238E27FC236}">
                <a16:creationId xmlns:a16="http://schemas.microsoft.com/office/drawing/2014/main" id="{2E8E0630-8AB0-57B2-DBAE-4C99C341374D}"/>
              </a:ext>
            </a:extLst>
          </p:cNvPr>
          <p:cNvSpPr>
            <a:spLocks noGrp="1"/>
          </p:cNvSpPr>
          <p:nvPr>
            <p:ph idx="1"/>
          </p:nvPr>
        </p:nvSpPr>
        <p:spPr>
          <a:xfrm>
            <a:off x="1294726" y="2340717"/>
            <a:ext cx="9637613" cy="1346360"/>
          </a:xfrm>
        </p:spPr>
        <p:txBody>
          <a:bodyPr>
            <a:normAutofit/>
          </a:bodyPr>
          <a:lstStyle/>
          <a:p>
            <a:pPr marL="0" indent="0">
              <a:buNone/>
            </a:pPr>
            <a:r>
              <a:rPr lang="en-US" sz="2000"/>
              <a:t>“</a:t>
            </a:r>
            <a:r>
              <a:rPr lang="en-GB" sz="2000"/>
              <a:t>Then, they must remove their dirt, and </a:t>
            </a:r>
            <a:r>
              <a:rPr lang="en-GB" sz="2000" err="1"/>
              <a:t>fulfill</a:t>
            </a:r>
            <a:r>
              <a:rPr lang="en-GB" sz="2000"/>
              <a:t> their vows, and make </a:t>
            </a:r>
            <a:r>
              <a:rPr lang="en-GB" sz="2000" err="1"/>
              <a:t>ṭawāf</a:t>
            </a:r>
            <a:r>
              <a:rPr lang="en-GB" sz="2000"/>
              <a:t> of the Ancient House</a:t>
            </a:r>
            <a:r>
              <a:rPr lang="en-US" sz="2000"/>
              <a:t>” </a:t>
            </a:r>
            <a:r>
              <a:rPr lang="en-US" sz="1600">
                <a:solidFill>
                  <a:srgbClr val="036169"/>
                </a:solidFill>
              </a:rPr>
              <a:t>(22:29).</a:t>
            </a:r>
            <a:endParaRPr lang="en-PK" sz="2000">
              <a:solidFill>
                <a:srgbClr val="036169"/>
              </a:solidFill>
            </a:endParaRPr>
          </a:p>
        </p:txBody>
      </p:sp>
      <p:sp>
        <p:nvSpPr>
          <p:cNvPr id="15" name="Content Placeholder 2">
            <a:extLst>
              <a:ext uri="{FF2B5EF4-FFF2-40B4-BE49-F238E27FC236}">
                <a16:creationId xmlns:a16="http://schemas.microsoft.com/office/drawing/2014/main" id="{9A73FC68-B516-0C38-7FA1-AD4534001F3A}"/>
              </a:ext>
            </a:extLst>
          </p:cNvPr>
          <p:cNvSpPr txBox="1">
            <a:spLocks/>
          </p:cNvSpPr>
          <p:nvPr/>
        </p:nvSpPr>
        <p:spPr>
          <a:xfrm rot="5400000">
            <a:off x="10570017" y="1302311"/>
            <a:ext cx="2875483"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SHAVING THE HEAD</a:t>
            </a:r>
          </a:p>
        </p:txBody>
      </p:sp>
      <p:pic>
        <p:nvPicPr>
          <p:cNvPr id="16" name="Hajj - Ayah 29">
            <a:hlinkClick r:id="" action="ppaction://media"/>
            <a:extLst>
              <a:ext uri="{FF2B5EF4-FFF2-40B4-BE49-F238E27FC236}">
                <a16:creationId xmlns:a16="http://schemas.microsoft.com/office/drawing/2014/main" id="{8CDF8AAB-2EA3-8994-84D5-33BB086B527C}"/>
              </a:ext>
            </a:extLst>
          </p:cNvPr>
          <p:cNvPicPr>
            <a:picLocks noChangeAspect="1"/>
          </p:cNvPicPr>
          <p:nvPr>
            <a:audioFile r:link="rId2"/>
            <p:extLst>
              <p:ext uri="{DAA4B4D4-6D71-4841-9C94-3DE7FCFB9230}">
                <p14:media xmlns:p14="http://schemas.microsoft.com/office/powerpoint/2010/main" r:embed="rId1"/>
              </p:ext>
            </p:extLst>
          </p:nvPr>
        </p:nvPicPr>
        <p:blipFill>
          <a:blip>
            <a:extLst>
              <a:ext uri="{96DAC541-7B7A-43D3-8B79-37D633B846F1}">
                <asvg:svgBlip xmlns:asvg="http://schemas.microsoft.com/office/drawing/2016/SVG/main" r:embed="rId4"/>
              </a:ext>
            </a:extLst>
          </a:blip>
          <a:srcRect/>
          <a:stretch/>
        </p:blipFill>
        <p:spPr>
          <a:xfrm>
            <a:off x="5669586" y="5749084"/>
            <a:ext cx="889200" cy="889200"/>
          </a:xfrm>
          <a:prstGeom prst="rect">
            <a:avLst/>
          </a:prstGeom>
        </p:spPr>
      </p:pic>
    </p:spTree>
    <p:extLst>
      <p:ext uri="{BB962C8B-B14F-4D97-AF65-F5344CB8AC3E}">
        <p14:creationId xmlns:p14="http://schemas.microsoft.com/office/powerpoint/2010/main" val="133460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568"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16"/>
                </p:tgtEl>
              </p:cMediaNode>
            </p:audio>
          </p:childTnLst>
        </p:cTn>
      </p:par>
    </p:tnLst>
    <p:bldLst>
      <p:bldP spid="9"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A8667-0667-73DE-F198-E8CFE0BED9B7}"/>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F2817477-15A5-A0A1-E181-D7A40041C2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754" r="26754"/>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62450A9-0915-9864-5007-3CEB93933706}"/>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5EFFED8F-3411-CDB7-7185-C5728355CB0B}"/>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2" name="Title 1">
            <a:extLst>
              <a:ext uri="{FF2B5EF4-FFF2-40B4-BE49-F238E27FC236}">
                <a16:creationId xmlns:a16="http://schemas.microsoft.com/office/drawing/2014/main" id="{DD4AC2EF-731B-FE54-05A5-50DD1E0695FA}"/>
              </a:ext>
            </a:extLst>
          </p:cNvPr>
          <p:cNvSpPr>
            <a:spLocks noGrp="1"/>
          </p:cNvSpPr>
          <p:nvPr>
            <p:ph type="title"/>
          </p:nvPr>
        </p:nvSpPr>
        <p:spPr/>
        <p:txBody>
          <a:bodyPr>
            <a:normAutofit/>
          </a:bodyPr>
          <a:lstStyle/>
          <a:p>
            <a:r>
              <a:rPr lang="en-US" sz="4800">
                <a:solidFill>
                  <a:schemeClr val="bg1"/>
                </a:solidFill>
              </a:rPr>
              <a:t>SECRETS OF SHAVING/TRIMMING</a:t>
            </a:r>
          </a:p>
        </p:txBody>
      </p:sp>
      <p:pic>
        <p:nvPicPr>
          <p:cNvPr id="10" name="Graphic 9">
            <a:extLst>
              <a:ext uri="{FF2B5EF4-FFF2-40B4-BE49-F238E27FC236}">
                <a16:creationId xmlns:a16="http://schemas.microsoft.com/office/drawing/2014/main" id="{A34A7FEE-BA18-BC3F-C4D3-7ED96E9D6F5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85484F1A-45DB-2707-273E-EB10508363A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9246106D-5956-0566-CB1F-B780F0609B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4</a:t>
            </a:r>
            <a:endParaRPr lang="en-PK"/>
          </a:p>
        </p:txBody>
      </p:sp>
      <p:sp>
        <p:nvSpPr>
          <p:cNvPr id="5" name="Content Placeholder 4">
            <a:extLst>
              <a:ext uri="{FF2B5EF4-FFF2-40B4-BE49-F238E27FC236}">
                <a16:creationId xmlns:a16="http://schemas.microsoft.com/office/drawing/2014/main" id="{D1F1ACCF-9AEB-CE7C-F3C3-D20B413C4B19}"/>
              </a:ext>
            </a:extLst>
          </p:cNvPr>
          <p:cNvSpPr>
            <a:spLocks noGrp="1"/>
          </p:cNvSpPr>
          <p:nvPr>
            <p:ph idx="1"/>
          </p:nvPr>
        </p:nvSpPr>
        <p:spPr/>
        <p:txBody>
          <a:bodyPr/>
          <a:lstStyle/>
          <a:p>
            <a:pPr marL="457200" indent="-457200">
              <a:buFont typeface="+mj-lt"/>
              <a:buAutoNum type="arabicPeriod"/>
            </a:pPr>
            <a:r>
              <a:rPr lang="en-GB" dirty="0"/>
              <a:t>Visualise sins falling away </a:t>
            </a:r>
          </a:p>
          <a:p>
            <a:pPr marL="457200" indent="-457200">
              <a:buFont typeface="+mj-lt"/>
              <a:buAutoNum type="arabicPeriod"/>
            </a:pPr>
            <a:r>
              <a:rPr lang="en-GB" dirty="0"/>
              <a:t>Remove your ego </a:t>
            </a:r>
          </a:p>
          <a:p>
            <a:pPr marL="457200" indent="-457200">
              <a:buFont typeface="+mj-lt"/>
              <a:buAutoNum type="arabicPeriod"/>
            </a:pPr>
            <a:r>
              <a:rPr lang="en-GB" dirty="0"/>
              <a:t>Get ready for a NEW you! </a:t>
            </a:r>
          </a:p>
        </p:txBody>
      </p:sp>
      <p:sp>
        <p:nvSpPr>
          <p:cNvPr id="3" name="Content Placeholder 2">
            <a:extLst>
              <a:ext uri="{FF2B5EF4-FFF2-40B4-BE49-F238E27FC236}">
                <a16:creationId xmlns:a16="http://schemas.microsoft.com/office/drawing/2014/main" id="{90C49991-F735-3E03-CB9E-B0BE2B6E9A38}"/>
              </a:ext>
            </a:extLst>
          </p:cNvPr>
          <p:cNvSpPr txBox="1">
            <a:spLocks/>
          </p:cNvSpPr>
          <p:nvPr/>
        </p:nvSpPr>
        <p:spPr>
          <a:xfrm>
            <a:off x="838200" y="3254789"/>
            <a:ext cx="5549076" cy="2734814"/>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You have had your sins forgiven, you have slaughtered your </a:t>
            </a:r>
            <a:r>
              <a:rPr lang="en-GB" sz="2000" err="1">
                <a:solidFill>
                  <a:srgbClr val="C44759"/>
                </a:solidFill>
              </a:rPr>
              <a:t>nafs</a:t>
            </a:r>
            <a:r>
              <a:rPr lang="en-GB" sz="2000">
                <a:solidFill>
                  <a:srgbClr val="C44759"/>
                </a:solidFill>
              </a:rPr>
              <a:t> and you have removed any trace of arrogance. You have gone through the process. Now, you are ready to go to Allah’s House.</a:t>
            </a:r>
            <a:endParaRPr lang="en-US" sz="2000">
              <a:solidFill>
                <a:srgbClr val="C44759"/>
              </a:solidFill>
            </a:endParaRPr>
          </a:p>
        </p:txBody>
      </p:sp>
      <p:grpSp>
        <p:nvGrpSpPr>
          <p:cNvPr id="4" name="Group 3">
            <a:extLst>
              <a:ext uri="{FF2B5EF4-FFF2-40B4-BE49-F238E27FC236}">
                <a16:creationId xmlns:a16="http://schemas.microsoft.com/office/drawing/2014/main" id="{DBE3290F-8C4B-BA0F-7A4F-DF41AB9EDAAF}"/>
              </a:ext>
            </a:extLst>
          </p:cNvPr>
          <p:cNvGrpSpPr/>
          <p:nvPr/>
        </p:nvGrpSpPr>
        <p:grpSpPr>
          <a:xfrm>
            <a:off x="1156328" y="3573713"/>
            <a:ext cx="720000" cy="720000"/>
            <a:chOff x="6114503" y="2124758"/>
            <a:chExt cx="881765" cy="881764"/>
          </a:xfrm>
        </p:grpSpPr>
        <p:sp>
          <p:nvSpPr>
            <p:cNvPr id="6" name="Oval 5">
              <a:extLst>
                <a:ext uri="{FF2B5EF4-FFF2-40B4-BE49-F238E27FC236}">
                  <a16:creationId xmlns:a16="http://schemas.microsoft.com/office/drawing/2014/main" id="{E4767861-3219-0E90-CC45-C8150BB7EBD7}"/>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9" name="Graphic 18">
              <a:extLst>
                <a:ext uri="{FF2B5EF4-FFF2-40B4-BE49-F238E27FC236}">
                  <a16:creationId xmlns:a16="http://schemas.microsoft.com/office/drawing/2014/main" id="{7831EAFF-3C53-60DB-6C69-0DFB6EF2BFBC}"/>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6339385" y="2349640"/>
              <a:ext cx="432000" cy="431999"/>
            </a:xfrm>
            <a:prstGeom prst="rect">
              <a:avLst/>
            </a:prstGeom>
          </p:spPr>
        </p:pic>
      </p:grpSp>
      <p:sp>
        <p:nvSpPr>
          <p:cNvPr id="20" name="Content Placeholder 2">
            <a:extLst>
              <a:ext uri="{FF2B5EF4-FFF2-40B4-BE49-F238E27FC236}">
                <a16:creationId xmlns:a16="http://schemas.microsoft.com/office/drawing/2014/main" id="{675C6EC1-71D7-9EB5-9BB6-B7171A20B6BE}"/>
              </a:ext>
            </a:extLst>
          </p:cNvPr>
          <p:cNvSpPr txBox="1">
            <a:spLocks/>
          </p:cNvSpPr>
          <p:nvPr/>
        </p:nvSpPr>
        <p:spPr>
          <a:xfrm rot="5400000">
            <a:off x="10570017" y="1302311"/>
            <a:ext cx="2875483"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SHAVING THE HEAD</a:t>
            </a:r>
          </a:p>
        </p:txBody>
      </p:sp>
    </p:spTree>
    <p:extLst>
      <p:ext uri="{BB962C8B-B14F-4D97-AF65-F5344CB8AC3E}">
        <p14:creationId xmlns:p14="http://schemas.microsoft.com/office/powerpoint/2010/main" val="403544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965A9-A89E-D104-B338-40DC82BE1B03}"/>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17C5713-EAA9-4C41-2619-55ECBF6DAE76}"/>
              </a:ext>
            </a:extLst>
          </p:cNvPr>
          <p:cNvPicPr>
            <a:picLocks noChangeAspect="1"/>
          </p:cNvPicPr>
          <p:nvPr/>
        </p:nvPicPr>
        <p:blipFill>
          <a:blip r:embed="rId3">
            <a:extLst>
              <a:ext uri="{28A0092B-C50C-407E-A947-70E740481C1C}">
                <a14:useLocalDpi xmlns:a14="http://schemas.microsoft.com/office/drawing/2010/main" val="0"/>
              </a:ext>
            </a:extLst>
          </a:blip>
          <a:srcRect t="7023" b="7023"/>
          <a:stretch/>
        </p:blipFill>
        <p:spPr>
          <a:xfrm>
            <a:off x="0" y="-1"/>
            <a:ext cx="12192000" cy="6987256"/>
          </a:xfrm>
          <a:prstGeom prst="rect">
            <a:avLst/>
          </a:prstGeom>
        </p:spPr>
      </p:pic>
      <p:sp>
        <p:nvSpPr>
          <p:cNvPr id="9" name="Rectangle 8">
            <a:extLst>
              <a:ext uri="{FF2B5EF4-FFF2-40B4-BE49-F238E27FC236}">
                <a16:creationId xmlns:a16="http://schemas.microsoft.com/office/drawing/2014/main" id="{7DBE47B1-2DBA-06A8-E3AB-341871720431}"/>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22092603-C18D-43A8-021A-AC8236FF7E3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BC22408F-215C-C487-D88E-3E9772B273E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4" name="Footer Placeholder 3">
            <a:extLst>
              <a:ext uri="{FF2B5EF4-FFF2-40B4-BE49-F238E27FC236}">
                <a16:creationId xmlns:a16="http://schemas.microsoft.com/office/drawing/2014/main" id="{7BFC87F7-5960-35F7-4DDE-B9E4EA804E76}"/>
              </a:ext>
            </a:extLst>
          </p:cNvPr>
          <p:cNvSpPr>
            <a:spLocks noGrp="1"/>
          </p:cNvSpPr>
          <p:nvPr>
            <p:ph type="ftr" sz="quarter" idx="3"/>
          </p:nvPr>
        </p:nvSpPr>
        <p:spPr/>
        <p:txBody>
          <a:bodyPr/>
          <a:lstStyle/>
          <a:p>
            <a:r>
              <a:rPr lang="en-US">
                <a:solidFill>
                  <a:schemeClr val="bg1"/>
                </a:solidFill>
              </a:rPr>
              <a:t>SESSION 4</a:t>
            </a:r>
            <a:endParaRPr lang="en-PK">
              <a:solidFill>
                <a:schemeClr val="bg1"/>
              </a:solidFill>
            </a:endParaRPr>
          </a:p>
        </p:txBody>
      </p:sp>
      <p:sp>
        <p:nvSpPr>
          <p:cNvPr id="12" name="Content Placeholder 2">
            <a:extLst>
              <a:ext uri="{FF2B5EF4-FFF2-40B4-BE49-F238E27FC236}">
                <a16:creationId xmlns:a16="http://schemas.microsoft.com/office/drawing/2014/main" id="{0A24F9C4-269E-7A26-6C2A-8FC99C9063CB}"/>
              </a:ext>
            </a:extLst>
          </p:cNvPr>
          <p:cNvSpPr txBox="1">
            <a:spLocks/>
          </p:cNvSpPr>
          <p:nvPr/>
        </p:nvSpPr>
        <p:spPr>
          <a:xfrm>
            <a:off x="453638" y="506669"/>
            <a:ext cx="4759296" cy="3516340"/>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Pack lightly but take one nice thobe/abaya and perfume which you can wear just before going to the house of Allah for the </a:t>
            </a:r>
            <a:r>
              <a:rPr lang="en-GB" sz="2000" dirty="0" err="1">
                <a:solidFill>
                  <a:srgbClr val="C44759"/>
                </a:solidFill>
              </a:rPr>
              <a:t>ṭawāf</a:t>
            </a:r>
            <a:r>
              <a:rPr lang="en-GB" sz="2000" dirty="0">
                <a:solidFill>
                  <a:srgbClr val="C44759"/>
                </a:solidFill>
              </a:rPr>
              <a:t>. You will want to look nice and present yourself in the best way.</a:t>
            </a:r>
          </a:p>
        </p:txBody>
      </p:sp>
      <p:grpSp>
        <p:nvGrpSpPr>
          <p:cNvPr id="13" name="Group 12">
            <a:extLst>
              <a:ext uri="{FF2B5EF4-FFF2-40B4-BE49-F238E27FC236}">
                <a16:creationId xmlns:a16="http://schemas.microsoft.com/office/drawing/2014/main" id="{5778324E-D6F3-FB90-46CA-138A00FDCF2A}"/>
              </a:ext>
            </a:extLst>
          </p:cNvPr>
          <p:cNvGrpSpPr>
            <a:grpSpLocks noChangeAspect="1"/>
          </p:cNvGrpSpPr>
          <p:nvPr/>
        </p:nvGrpSpPr>
        <p:grpSpPr>
          <a:xfrm>
            <a:off x="749539" y="825658"/>
            <a:ext cx="720001" cy="720000"/>
            <a:chOff x="6114503" y="4349759"/>
            <a:chExt cx="881765" cy="881764"/>
          </a:xfrm>
        </p:grpSpPr>
        <p:sp>
          <p:nvSpPr>
            <p:cNvPr id="14" name="Oval 13">
              <a:extLst>
                <a:ext uri="{FF2B5EF4-FFF2-40B4-BE49-F238E27FC236}">
                  <a16:creationId xmlns:a16="http://schemas.microsoft.com/office/drawing/2014/main" id="{56686740-E8B8-A2DB-2FDF-CC1D2CE31F37}"/>
                </a:ext>
              </a:extLst>
            </p:cNvPr>
            <p:cNvSpPr/>
            <p:nvPr/>
          </p:nvSpPr>
          <p:spPr>
            <a:xfrm>
              <a:off x="6114503" y="4349759"/>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5" name="Graphic 14">
              <a:extLst>
                <a:ext uri="{FF2B5EF4-FFF2-40B4-BE49-F238E27FC236}">
                  <a16:creationId xmlns:a16="http://schemas.microsoft.com/office/drawing/2014/main" id="{1F701C12-8B27-B6C1-EE44-18A6C8FA6F3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303385" y="4538641"/>
              <a:ext cx="504000" cy="504000"/>
            </a:xfrm>
            <a:prstGeom prst="rect">
              <a:avLst/>
            </a:prstGeom>
          </p:spPr>
        </p:pic>
      </p:grpSp>
    </p:spTree>
    <p:extLst>
      <p:ext uri="{BB962C8B-B14F-4D97-AF65-F5344CB8AC3E}">
        <p14:creationId xmlns:p14="http://schemas.microsoft.com/office/powerpoint/2010/main" val="54011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F4413-C711-6584-22B8-BCE81C55B2C5}"/>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28DA23C-6291-B017-9093-9CD363867A13}"/>
              </a:ext>
            </a:extLst>
          </p:cNvPr>
          <p:cNvPicPr>
            <a:picLocks noChangeAspect="1"/>
          </p:cNvPicPr>
          <p:nvPr/>
        </p:nvPicPr>
        <p:blipFill>
          <a:blip r:embed="rId3">
            <a:extLst>
              <a:ext uri="{28A0092B-C50C-407E-A947-70E740481C1C}">
                <a14:useLocalDpi xmlns:a14="http://schemas.microsoft.com/office/drawing/2010/main" val="0"/>
              </a:ext>
            </a:extLst>
          </a:blip>
          <a:srcRect t="-8995" b="23814"/>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6B4C2CDB-D268-4211-38A4-1D5EF8267AE2}"/>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D269983D-D332-53C5-B2BE-A504DC9F6FEE}"/>
              </a:ext>
            </a:extLst>
          </p:cNvPr>
          <p:cNvSpPr>
            <a:spLocks noGrp="1"/>
          </p:cNvSpPr>
          <p:nvPr>
            <p:ph type="title"/>
          </p:nvPr>
        </p:nvSpPr>
        <p:spPr>
          <a:xfrm>
            <a:off x="831850" y="-706291"/>
            <a:ext cx="10515600" cy="2852737"/>
          </a:xfrm>
        </p:spPr>
        <p:txBody>
          <a:bodyPr/>
          <a:lstStyle/>
          <a:p>
            <a:r>
              <a:rPr lang="en-GB">
                <a:solidFill>
                  <a:schemeClr val="bg1"/>
                </a:solidFill>
              </a:rPr>
              <a:t>TAWAF AL-IFADAH</a:t>
            </a:r>
          </a:p>
        </p:txBody>
      </p:sp>
      <p:sp>
        <p:nvSpPr>
          <p:cNvPr id="3" name="Subtitle 2">
            <a:extLst>
              <a:ext uri="{FF2B5EF4-FFF2-40B4-BE49-F238E27FC236}">
                <a16:creationId xmlns:a16="http://schemas.microsoft.com/office/drawing/2014/main" id="{C0091590-E292-24FE-2451-2A9AF45F11BF}"/>
              </a:ext>
            </a:extLst>
          </p:cNvPr>
          <p:cNvSpPr>
            <a:spLocks noGrp="1"/>
          </p:cNvSpPr>
          <p:nvPr>
            <p:ph type="body" idx="1"/>
          </p:nvPr>
        </p:nvSpPr>
        <p:spPr>
          <a:xfrm>
            <a:off x="831850" y="2173434"/>
            <a:ext cx="10515600" cy="1500187"/>
          </a:xfrm>
        </p:spPr>
        <p:txBody>
          <a:bodyPr/>
          <a:lstStyle/>
          <a:p>
            <a:r>
              <a:rPr lang="en-US">
                <a:solidFill>
                  <a:srgbClr val="DAFBFE"/>
                </a:solidFill>
                <a:latin typeface="Mulish ExtraBold" pitchFamily="2" charset="0"/>
              </a:rPr>
              <a:t>Additional Secrets</a:t>
            </a:r>
          </a:p>
        </p:txBody>
      </p:sp>
      <p:sp>
        <p:nvSpPr>
          <p:cNvPr id="8" name="Footer Placeholder 7">
            <a:extLst>
              <a:ext uri="{FF2B5EF4-FFF2-40B4-BE49-F238E27FC236}">
                <a16:creationId xmlns:a16="http://schemas.microsoft.com/office/drawing/2014/main" id="{087E6E9E-87F9-8F2B-054D-B14CB00FE92F}"/>
              </a:ext>
            </a:extLst>
          </p:cNvPr>
          <p:cNvSpPr>
            <a:spLocks noGrp="1"/>
          </p:cNvSpPr>
          <p:nvPr>
            <p:ph type="ftr" sz="quarter" idx="11"/>
          </p:nvPr>
        </p:nvSpPr>
        <p:spPr/>
        <p:txBody>
          <a:bodyPr/>
          <a:lstStyle/>
          <a:p>
            <a:r>
              <a:rPr lang="en-US">
                <a:solidFill>
                  <a:schemeClr val="bg1"/>
                </a:solidFill>
              </a:rPr>
              <a:t>SESSION 4</a:t>
            </a:r>
            <a:endParaRPr lang="en-PK">
              <a:solidFill>
                <a:schemeClr val="bg1"/>
              </a:solidFill>
            </a:endParaRPr>
          </a:p>
        </p:txBody>
      </p:sp>
      <p:pic>
        <p:nvPicPr>
          <p:cNvPr id="5" name="Graphic 4">
            <a:extLst>
              <a:ext uri="{FF2B5EF4-FFF2-40B4-BE49-F238E27FC236}">
                <a16:creationId xmlns:a16="http://schemas.microsoft.com/office/drawing/2014/main" id="{27E0EF21-F4D9-A18D-460E-ECCCE8EE7C3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4D7089B0-3031-28F4-D0E9-F0BE4C33D1B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4231865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FD4504-1185-29D2-6643-95B7DD95130A}"/>
              </a:ext>
            </a:extLst>
          </p:cNvPr>
          <p:cNvPicPr>
            <a:picLocks noChangeAspect="1"/>
          </p:cNvPicPr>
          <p:nvPr/>
        </p:nvPicPr>
        <p:blipFill>
          <a:blip r:embed="rId3">
            <a:extLst>
              <a:ext uri="{28A0092B-C50C-407E-A947-70E740481C1C}">
                <a14:useLocalDpi xmlns:a14="http://schemas.microsoft.com/office/drawing/2010/main" val="0"/>
              </a:ext>
            </a:extLst>
          </a:blip>
          <a:srcRect l="3462" r="20969"/>
          <a:stretch/>
        </p:blipFill>
        <p:spPr>
          <a:xfrm>
            <a:off x="4422197" y="0"/>
            <a:ext cx="7769803" cy="6858000"/>
          </a:xfrm>
          <a:prstGeom prst="rect">
            <a:avLst/>
          </a:prstGeom>
        </p:spPr>
      </p:pic>
      <p:sp>
        <p:nvSpPr>
          <p:cNvPr id="6" name="Rectangle 5">
            <a:extLst>
              <a:ext uri="{FF2B5EF4-FFF2-40B4-BE49-F238E27FC236}">
                <a16:creationId xmlns:a16="http://schemas.microsoft.com/office/drawing/2014/main" id="{DAD8386D-4278-5FE2-7182-A5809951529C}"/>
              </a:ext>
            </a:extLst>
          </p:cNvPr>
          <p:cNvSpPr/>
          <p:nvPr/>
        </p:nvSpPr>
        <p:spPr>
          <a:xfrm>
            <a:off x="0" y="0"/>
            <a:ext cx="12192000" cy="6858000"/>
          </a:xfrm>
          <a:prstGeom prst="rect">
            <a:avLst/>
          </a:prstGeom>
          <a:gradFill>
            <a:gsLst>
              <a:gs pos="17628">
                <a:srgbClr val="1D7279"/>
              </a:gs>
              <a:gs pos="76000">
                <a:srgbClr val="3D868D">
                  <a:alpha val="0"/>
                </a:srgbClr>
              </a:gs>
              <a:gs pos="100000">
                <a:srgbClr val="3D868D">
                  <a:alpha val="0"/>
                </a:srgbClr>
              </a:gs>
              <a:gs pos="50000">
                <a:srgbClr val="3D868D"/>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9" name="Freeform: Shape 18">
            <a:extLst>
              <a:ext uri="{FF2B5EF4-FFF2-40B4-BE49-F238E27FC236}">
                <a16:creationId xmlns:a16="http://schemas.microsoft.com/office/drawing/2014/main" id="{6E058AB2-C265-6C5D-4257-F3443FFA3712}"/>
              </a:ext>
            </a:extLst>
          </p:cNvPr>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a:p>
        </p:txBody>
      </p:sp>
      <p:sp>
        <p:nvSpPr>
          <p:cNvPr id="16" name="Rectangle 15">
            <a:extLst>
              <a:ext uri="{FF2B5EF4-FFF2-40B4-BE49-F238E27FC236}">
                <a16:creationId xmlns:a16="http://schemas.microsoft.com/office/drawing/2014/main" id="{E6B0BE7F-6235-BAA8-6CC4-C9FBD0E5AEFD}"/>
              </a:ext>
            </a:extLst>
          </p:cNvPr>
          <p:cNvSpPr/>
          <p:nvPr/>
        </p:nvSpPr>
        <p:spPr>
          <a:xfrm rot="16200000">
            <a:off x="4112395" y="-1115396"/>
            <a:ext cx="3990257" cy="12215045"/>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sp>
        <p:nvSpPr>
          <p:cNvPr id="2" name="Title 1">
            <a:extLst>
              <a:ext uri="{FF2B5EF4-FFF2-40B4-BE49-F238E27FC236}">
                <a16:creationId xmlns:a16="http://schemas.microsoft.com/office/drawing/2014/main" id="{51402C27-E6E6-A833-3067-A767C4896516}"/>
              </a:ext>
            </a:extLst>
          </p:cNvPr>
          <p:cNvSpPr>
            <a:spLocks noGrp="1"/>
          </p:cNvSpPr>
          <p:nvPr>
            <p:ph type="ctrTitle"/>
          </p:nvPr>
        </p:nvSpPr>
        <p:spPr>
          <a:xfrm>
            <a:off x="834867" y="1558152"/>
            <a:ext cx="5799015" cy="2810596"/>
          </a:xfrm>
        </p:spPr>
        <p:txBody>
          <a:bodyPr>
            <a:normAutofit fontScale="90000"/>
          </a:bodyPr>
          <a:lstStyle/>
          <a:p>
            <a:pPr algn="l"/>
            <a:r>
              <a:rPr lang="en-US" sz="8000" b="0" i="0" u="none" strike="noStrike" dirty="0">
                <a:solidFill>
                  <a:schemeClr val="bg1"/>
                </a:solidFill>
                <a:effectLst/>
                <a:latin typeface="Lust Fine Italic" panose="02000505090000020004" pitchFamily="50" charset="0"/>
              </a:rPr>
              <a:t> </a:t>
            </a:r>
            <a:br>
              <a:rPr lang="en-US" sz="8000" b="0" i="0" u="none" strike="noStrike" dirty="0">
                <a:solidFill>
                  <a:schemeClr val="bg1"/>
                </a:solidFill>
                <a:effectLst/>
              </a:rPr>
            </a:br>
            <a:r>
              <a:rPr lang="en-US" sz="7200" b="0" i="0" u="none" strike="noStrike" dirty="0">
                <a:solidFill>
                  <a:schemeClr val="bg1"/>
                </a:solidFill>
                <a:effectLst/>
                <a:latin typeface="FF Good Pro Bold" panose="020B0804020101020102" pitchFamily="34" charset="0"/>
                <a:cs typeface="FF Good Pro Bold" panose="020B0804020101020102" pitchFamily="34" charset="0"/>
              </a:rPr>
              <a:t>THE GREATEST DAY</a:t>
            </a:r>
            <a:br>
              <a:rPr lang="en-GB" sz="2800" dirty="0">
                <a:solidFill>
                  <a:srgbClr val="DAFBFE"/>
                </a:solidFill>
                <a:latin typeface="Mulish ExtraBold" pitchFamily="2" charset="0"/>
              </a:rPr>
            </a:br>
            <a:br>
              <a:rPr lang="en-GB" sz="2800" dirty="0">
                <a:solidFill>
                  <a:srgbClr val="DAFBFE"/>
                </a:solidFill>
                <a:latin typeface="Mulish ExtraBold" pitchFamily="2" charset="0"/>
              </a:rPr>
            </a:br>
            <a:r>
              <a:rPr lang="en-GB" sz="2800" dirty="0">
                <a:solidFill>
                  <a:srgbClr val="DAFBFE"/>
                </a:solidFill>
                <a:latin typeface="Mulish ExtraBold" pitchFamily="2" charset="0"/>
              </a:rPr>
              <a:t>10th of Dhul </a:t>
            </a:r>
            <a:r>
              <a:rPr lang="en-GB" sz="2800" dirty="0" err="1">
                <a:solidFill>
                  <a:srgbClr val="DAFBFE"/>
                </a:solidFill>
                <a:latin typeface="Mulish ExtraBold" pitchFamily="2" charset="0"/>
              </a:rPr>
              <a:t>Hijjah</a:t>
            </a:r>
            <a:r>
              <a:rPr lang="en-GB" sz="2800" dirty="0">
                <a:solidFill>
                  <a:srgbClr val="DAFBFE"/>
                </a:solidFill>
                <a:latin typeface="Mulish ExtraBold" pitchFamily="2" charset="0"/>
              </a:rPr>
              <a:t>: Day of Sacrifice</a:t>
            </a:r>
            <a:endParaRPr lang="en-PK" sz="8000">
              <a:solidFill>
                <a:schemeClr val="bg1"/>
              </a:solidFill>
              <a:latin typeface="FF Good Pro Bold" panose="020B0804020101020102" pitchFamily="34" charset="0"/>
              <a:cs typeface="FF Good Pro Bold" panose="020B0804020101020102" pitchFamily="34" charset="0"/>
            </a:endParaRPr>
          </a:p>
        </p:txBody>
      </p:sp>
      <p:sp>
        <p:nvSpPr>
          <p:cNvPr id="7" name="Rectangle: Rounded Corners 6">
            <a:extLst>
              <a:ext uri="{FF2B5EF4-FFF2-40B4-BE49-F238E27FC236}">
                <a16:creationId xmlns:a16="http://schemas.microsoft.com/office/drawing/2014/main" id="{08FB4393-4CDB-6162-AFD4-A1934D28D4EB}"/>
              </a:ext>
            </a:extLst>
          </p:cNvPr>
          <p:cNvSpPr/>
          <p:nvPr/>
        </p:nvSpPr>
        <p:spPr>
          <a:xfrm>
            <a:off x="918166" y="4627262"/>
            <a:ext cx="1889295" cy="448681"/>
          </a:xfrm>
          <a:prstGeom prst="roundRect">
            <a:avLst>
              <a:gd name="adj" fmla="val 50000"/>
            </a:avLst>
          </a:prstGeom>
          <a:solidFill>
            <a:srgbClr val="DAFB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600"/>
          </a:p>
        </p:txBody>
      </p:sp>
      <p:sp>
        <p:nvSpPr>
          <p:cNvPr id="3" name="Subtitle 2">
            <a:extLst>
              <a:ext uri="{FF2B5EF4-FFF2-40B4-BE49-F238E27FC236}">
                <a16:creationId xmlns:a16="http://schemas.microsoft.com/office/drawing/2014/main" id="{D2C0A5BB-CFA6-4FC3-1418-4078B39458D7}"/>
              </a:ext>
            </a:extLst>
          </p:cNvPr>
          <p:cNvSpPr>
            <a:spLocks noGrp="1"/>
          </p:cNvSpPr>
          <p:nvPr>
            <p:ph type="subTitle" idx="1"/>
          </p:nvPr>
        </p:nvSpPr>
        <p:spPr>
          <a:xfrm>
            <a:off x="1031713" y="4722863"/>
            <a:ext cx="1662201" cy="341367"/>
          </a:xfrm>
        </p:spPr>
        <p:txBody>
          <a:bodyPr>
            <a:normAutofit lnSpcReduction="10000"/>
          </a:bodyPr>
          <a:lstStyle/>
          <a:p>
            <a:r>
              <a:rPr lang="en-US" sz="2000">
                <a:solidFill>
                  <a:srgbClr val="036169"/>
                </a:solidFill>
                <a:latin typeface="Mulish ExtraBold" pitchFamily="2" charset="0"/>
              </a:rPr>
              <a:t>SESSION 4</a:t>
            </a:r>
            <a:endParaRPr lang="en-PK" sz="2000">
              <a:solidFill>
                <a:srgbClr val="036169"/>
              </a:solidFill>
              <a:latin typeface="Mulish ExtraBold" pitchFamily="2" charset="0"/>
            </a:endParaRPr>
          </a:p>
        </p:txBody>
      </p:sp>
      <p:pic>
        <p:nvPicPr>
          <p:cNvPr id="15" name="Graphic 14">
            <a:extLst>
              <a:ext uri="{FF2B5EF4-FFF2-40B4-BE49-F238E27FC236}">
                <a16:creationId xmlns:a16="http://schemas.microsoft.com/office/drawing/2014/main" id="{A8BB2124-AFC8-9FD8-3B47-516838B6258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1081" y="5984162"/>
            <a:ext cx="1497495" cy="423205"/>
          </a:xfrm>
          <a:prstGeom prst="rect">
            <a:avLst/>
          </a:prstGeom>
        </p:spPr>
      </p:pic>
      <p:pic>
        <p:nvPicPr>
          <p:cNvPr id="18" name="Graphic 17">
            <a:extLst>
              <a:ext uri="{FF2B5EF4-FFF2-40B4-BE49-F238E27FC236}">
                <a16:creationId xmlns:a16="http://schemas.microsoft.com/office/drawing/2014/main" id="{070CF42F-D4CB-9061-2EC1-92E7286605B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629619" y="6072540"/>
            <a:ext cx="1731300" cy="334827"/>
          </a:xfrm>
          <a:prstGeom prst="rect">
            <a:avLst/>
          </a:prstGeom>
        </p:spPr>
      </p:pic>
      <p:sp>
        <p:nvSpPr>
          <p:cNvPr id="4" name="Subtitle 2">
            <a:extLst>
              <a:ext uri="{FF2B5EF4-FFF2-40B4-BE49-F238E27FC236}">
                <a16:creationId xmlns:a16="http://schemas.microsoft.com/office/drawing/2014/main" id="{EDAA5BA1-CA9B-E8E4-9CB6-74025DABC368}"/>
              </a:ext>
            </a:extLst>
          </p:cNvPr>
          <p:cNvSpPr txBox="1">
            <a:spLocks/>
          </p:cNvSpPr>
          <p:nvPr/>
        </p:nvSpPr>
        <p:spPr>
          <a:xfrm>
            <a:off x="831850" y="5248023"/>
            <a:ext cx="10515600" cy="150018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GB">
              <a:solidFill>
                <a:srgbClr val="DAFBFE"/>
              </a:solidFill>
              <a:latin typeface="Mulish ExtraBold" pitchFamily="2" charset="0"/>
            </a:endParaRPr>
          </a:p>
        </p:txBody>
      </p:sp>
    </p:spTree>
    <p:extLst>
      <p:ext uri="{BB962C8B-B14F-4D97-AF65-F5344CB8AC3E}">
        <p14:creationId xmlns:p14="http://schemas.microsoft.com/office/powerpoint/2010/main" val="34514589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F0289-4A34-AF0E-99F0-05178F6F93C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320D468-F310-132F-B6C4-CF7354B42B4E}"/>
              </a:ext>
            </a:extLst>
          </p:cNvPr>
          <p:cNvPicPr>
            <a:picLocks noChangeAspect="1"/>
          </p:cNvPicPr>
          <p:nvPr/>
        </p:nvPicPr>
        <p:blipFill>
          <a:blip r:embed="rId3">
            <a:extLst>
              <a:ext uri="{28A0092B-C50C-407E-A947-70E740481C1C}">
                <a14:useLocalDpi xmlns:a14="http://schemas.microsoft.com/office/drawing/2010/main" val="0"/>
              </a:ext>
            </a:extLst>
          </a:blip>
          <a:srcRect t="827" b="19002"/>
          <a:stretch/>
        </p:blipFill>
        <p:spPr>
          <a:xfrm>
            <a:off x="0" y="-1"/>
            <a:ext cx="12192000" cy="6987256"/>
          </a:xfrm>
          <a:prstGeom prst="rect">
            <a:avLst/>
          </a:prstGeom>
        </p:spPr>
      </p:pic>
      <p:sp>
        <p:nvSpPr>
          <p:cNvPr id="2" name="Title 1">
            <a:extLst>
              <a:ext uri="{FF2B5EF4-FFF2-40B4-BE49-F238E27FC236}">
                <a16:creationId xmlns:a16="http://schemas.microsoft.com/office/drawing/2014/main" id="{5D074F10-D357-82F9-9D94-97D87D9D9DDB}"/>
              </a:ext>
            </a:extLst>
          </p:cNvPr>
          <p:cNvSpPr>
            <a:spLocks noGrp="1"/>
          </p:cNvSpPr>
          <p:nvPr>
            <p:ph type="title"/>
          </p:nvPr>
        </p:nvSpPr>
        <p:spPr/>
        <p:txBody>
          <a:bodyPr/>
          <a:lstStyle/>
          <a:p>
            <a:r>
              <a:rPr lang="en-US">
                <a:solidFill>
                  <a:srgbClr val="DAFBFE"/>
                </a:solidFill>
                <a:latin typeface="FF Good Pro Bold" panose="020B0804020101020102" pitchFamily="34" charset="0"/>
                <a:cs typeface="FF Good Pro Bold" panose="020B0804020101020102" pitchFamily="34" charset="0"/>
              </a:rPr>
              <a:t>GET SOME TEAM POINTS! </a:t>
            </a:r>
          </a:p>
        </p:txBody>
      </p:sp>
      <p:sp>
        <p:nvSpPr>
          <p:cNvPr id="9" name="Rectangle 8">
            <a:extLst>
              <a:ext uri="{FF2B5EF4-FFF2-40B4-BE49-F238E27FC236}">
                <a16:creationId xmlns:a16="http://schemas.microsoft.com/office/drawing/2014/main" id="{64A6DA78-3421-1420-BF36-1972F0C509A6}"/>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C7EB3572-AE5A-8B42-CE16-3D4310B28BC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ACAA20F3-D807-A83D-3637-D7F0401240E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4" name="Footer Placeholder 3">
            <a:extLst>
              <a:ext uri="{FF2B5EF4-FFF2-40B4-BE49-F238E27FC236}">
                <a16:creationId xmlns:a16="http://schemas.microsoft.com/office/drawing/2014/main" id="{FF2B3EC1-F0C3-A9F1-CA71-EF1652BA24D3}"/>
              </a:ext>
            </a:extLst>
          </p:cNvPr>
          <p:cNvSpPr>
            <a:spLocks noGrp="1"/>
          </p:cNvSpPr>
          <p:nvPr>
            <p:ph type="ftr" sz="quarter" idx="3"/>
          </p:nvPr>
        </p:nvSpPr>
        <p:spPr/>
        <p:txBody>
          <a:bodyPr/>
          <a:lstStyle/>
          <a:p>
            <a:r>
              <a:rPr lang="en-US">
                <a:solidFill>
                  <a:schemeClr val="bg1"/>
                </a:solidFill>
              </a:rPr>
              <a:t>SESSION 4</a:t>
            </a:r>
            <a:endParaRPr lang="en-PK">
              <a:solidFill>
                <a:schemeClr val="bg1"/>
              </a:solidFill>
            </a:endParaRPr>
          </a:p>
        </p:txBody>
      </p:sp>
      <p:sp>
        <p:nvSpPr>
          <p:cNvPr id="8" name="Content Placeholder 2">
            <a:extLst>
              <a:ext uri="{FF2B5EF4-FFF2-40B4-BE49-F238E27FC236}">
                <a16:creationId xmlns:a16="http://schemas.microsoft.com/office/drawing/2014/main" id="{8418652F-C938-3B89-0139-00D24D6B18A1}"/>
              </a:ext>
            </a:extLst>
          </p:cNvPr>
          <p:cNvSpPr txBox="1">
            <a:spLocks/>
          </p:cNvSpPr>
          <p:nvPr/>
        </p:nvSpPr>
        <p:spPr>
          <a:xfrm>
            <a:off x="838200" y="2402598"/>
            <a:ext cx="5870249"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360000" tIns="288000" rIns="360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Quick fire: What are the secrets of </a:t>
            </a:r>
            <a:r>
              <a:rPr lang="en-GB" sz="2000" dirty="0" err="1">
                <a:solidFill>
                  <a:srgbClr val="C44759"/>
                </a:solidFill>
              </a:rPr>
              <a:t>ṭawāf</a:t>
            </a:r>
            <a:r>
              <a:rPr lang="en-GB" sz="2000" dirty="0">
                <a:solidFill>
                  <a:srgbClr val="C44759"/>
                </a:solidFill>
              </a:rPr>
              <a:t>?</a:t>
            </a:r>
          </a:p>
        </p:txBody>
      </p:sp>
      <p:sp>
        <p:nvSpPr>
          <p:cNvPr id="3" name="Content Placeholder 2">
            <a:extLst>
              <a:ext uri="{FF2B5EF4-FFF2-40B4-BE49-F238E27FC236}">
                <a16:creationId xmlns:a16="http://schemas.microsoft.com/office/drawing/2014/main" id="{6D6C108E-6A58-571A-5C7B-3B9DF48D0964}"/>
              </a:ext>
            </a:extLst>
          </p:cNvPr>
          <p:cNvSpPr txBox="1">
            <a:spLocks/>
          </p:cNvSpPr>
          <p:nvPr/>
        </p:nvSpPr>
        <p:spPr>
          <a:xfrm rot="5400000">
            <a:off x="10616587" y="1302311"/>
            <a:ext cx="278234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TAWAF AL-IFADAH</a:t>
            </a:r>
          </a:p>
        </p:txBody>
      </p:sp>
    </p:spTree>
    <p:extLst>
      <p:ext uri="{BB962C8B-B14F-4D97-AF65-F5344CB8AC3E}">
        <p14:creationId xmlns:p14="http://schemas.microsoft.com/office/powerpoint/2010/main" val="533606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90C70-9175-0086-A967-C1A3A8D8DA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DC8F86-A82A-8706-4E22-C9820117D563}"/>
              </a:ext>
            </a:extLst>
          </p:cNvPr>
          <p:cNvSpPr>
            <a:spLocks noGrp="1"/>
          </p:cNvSpPr>
          <p:nvPr>
            <p:ph type="title"/>
          </p:nvPr>
        </p:nvSpPr>
        <p:spPr/>
        <p:txBody>
          <a:bodyPr/>
          <a:lstStyle/>
          <a:p>
            <a:r>
              <a:rPr lang="en-GB" dirty="0"/>
              <a:t>BONUS SECRETS OF TAWAF AL-IFADAH </a:t>
            </a:r>
          </a:p>
        </p:txBody>
      </p:sp>
      <p:sp>
        <p:nvSpPr>
          <p:cNvPr id="3" name="Content Placeholder 2">
            <a:extLst>
              <a:ext uri="{FF2B5EF4-FFF2-40B4-BE49-F238E27FC236}">
                <a16:creationId xmlns:a16="http://schemas.microsoft.com/office/drawing/2014/main" id="{32D2CDFE-C453-A3BE-3680-BAFB37A17EAD}"/>
              </a:ext>
            </a:extLst>
          </p:cNvPr>
          <p:cNvSpPr>
            <a:spLocks noGrp="1"/>
          </p:cNvSpPr>
          <p:nvPr>
            <p:ph idx="1"/>
          </p:nvPr>
        </p:nvSpPr>
        <p:spPr/>
        <p:txBody>
          <a:bodyPr>
            <a:normAutofit/>
          </a:bodyPr>
          <a:lstStyle/>
          <a:p>
            <a:pPr marL="457200" indent="-457200">
              <a:buFont typeface="+mj-lt"/>
              <a:buAutoNum type="arabicPeriod"/>
            </a:pPr>
            <a:r>
              <a:rPr lang="en-GB" dirty="0" err="1"/>
              <a:t>Ifāḍah</a:t>
            </a:r>
            <a:r>
              <a:rPr lang="en-GB" dirty="0"/>
              <a:t> comes from the word </a:t>
            </a:r>
            <a:r>
              <a:rPr lang="en-GB" dirty="0" err="1"/>
              <a:t>fayḍān</a:t>
            </a:r>
            <a:r>
              <a:rPr lang="en-GB" dirty="0"/>
              <a:t> which means a flood/burst. Go to Allah with your heart bursting with love. </a:t>
            </a:r>
          </a:p>
          <a:p>
            <a:pPr marL="457200" indent="-457200">
              <a:buFont typeface="+mj-lt"/>
              <a:buAutoNum type="arabicPeriod"/>
            </a:pPr>
            <a:r>
              <a:rPr lang="en-GB" dirty="0"/>
              <a:t>Liberate your heart. </a:t>
            </a:r>
            <a:r>
              <a:rPr lang="ar-AE" dirty="0">
                <a:latin typeface="KFGQP_ Uthman_Taha_Naskh" panose="02000000000000000000" pitchFamily="2" charset="-78"/>
                <a:cs typeface="KFGQP_ Uthman_Taha_Naskh" panose="02000000000000000000" pitchFamily="2" charset="-78"/>
              </a:rPr>
              <a:t>الْبَيْتِ الْعَتِيقِ </a:t>
            </a:r>
            <a:r>
              <a:rPr lang="en-GB" dirty="0"/>
              <a:t> mentioned in the verse has 3 meanings.</a:t>
            </a:r>
          </a:p>
        </p:txBody>
      </p:sp>
      <p:sp>
        <p:nvSpPr>
          <p:cNvPr id="4" name="Footer Placeholder 3">
            <a:extLst>
              <a:ext uri="{FF2B5EF4-FFF2-40B4-BE49-F238E27FC236}">
                <a16:creationId xmlns:a16="http://schemas.microsoft.com/office/drawing/2014/main" id="{3A87DA33-6BB9-F316-5445-D14A7CBA6A30}"/>
              </a:ext>
            </a:extLst>
          </p:cNvPr>
          <p:cNvSpPr>
            <a:spLocks noGrp="1"/>
          </p:cNvSpPr>
          <p:nvPr>
            <p:ph type="ftr" sz="quarter" idx="3"/>
          </p:nvPr>
        </p:nvSpPr>
        <p:spPr/>
        <p:txBody>
          <a:bodyPr/>
          <a:lstStyle/>
          <a:p>
            <a:r>
              <a:rPr lang="en-US"/>
              <a:t>SESSION 4</a:t>
            </a:r>
            <a:endParaRPr lang="en-PK"/>
          </a:p>
        </p:txBody>
      </p:sp>
      <p:sp>
        <p:nvSpPr>
          <p:cNvPr id="5" name="Content Placeholder 2">
            <a:extLst>
              <a:ext uri="{FF2B5EF4-FFF2-40B4-BE49-F238E27FC236}">
                <a16:creationId xmlns:a16="http://schemas.microsoft.com/office/drawing/2014/main" id="{94744C6D-5096-D7F3-2593-7AB927225FF0}"/>
              </a:ext>
            </a:extLst>
          </p:cNvPr>
          <p:cNvSpPr txBox="1">
            <a:spLocks/>
          </p:cNvSpPr>
          <p:nvPr/>
        </p:nvSpPr>
        <p:spPr>
          <a:xfrm rot="5400000">
            <a:off x="10616587" y="1302311"/>
            <a:ext cx="278234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TAWAF AL-IFADAH</a:t>
            </a:r>
          </a:p>
        </p:txBody>
      </p:sp>
      <p:sp>
        <p:nvSpPr>
          <p:cNvPr id="6" name="Content Placeholder 2">
            <a:extLst>
              <a:ext uri="{FF2B5EF4-FFF2-40B4-BE49-F238E27FC236}">
                <a16:creationId xmlns:a16="http://schemas.microsoft.com/office/drawing/2014/main" id="{A46E0A91-C192-F298-FF8F-704C24112210}"/>
              </a:ext>
            </a:extLst>
          </p:cNvPr>
          <p:cNvSpPr txBox="1">
            <a:spLocks/>
          </p:cNvSpPr>
          <p:nvPr/>
        </p:nvSpPr>
        <p:spPr>
          <a:xfrm>
            <a:off x="838200" y="4041689"/>
            <a:ext cx="10226730"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How does your heart feel? Does it feel free? Or shackled? </a:t>
            </a:r>
          </a:p>
        </p:txBody>
      </p:sp>
      <p:grpSp>
        <p:nvGrpSpPr>
          <p:cNvPr id="7" name="Group 6">
            <a:extLst>
              <a:ext uri="{FF2B5EF4-FFF2-40B4-BE49-F238E27FC236}">
                <a16:creationId xmlns:a16="http://schemas.microsoft.com/office/drawing/2014/main" id="{D8D82125-26BC-5E9B-EA83-F9584C364061}"/>
              </a:ext>
            </a:extLst>
          </p:cNvPr>
          <p:cNvGrpSpPr/>
          <p:nvPr/>
        </p:nvGrpSpPr>
        <p:grpSpPr>
          <a:xfrm>
            <a:off x="1127070" y="4212824"/>
            <a:ext cx="720000" cy="720000"/>
            <a:chOff x="6114503" y="2124758"/>
            <a:chExt cx="881765" cy="881764"/>
          </a:xfrm>
        </p:grpSpPr>
        <p:sp>
          <p:nvSpPr>
            <p:cNvPr id="8" name="Oval 7">
              <a:extLst>
                <a:ext uri="{FF2B5EF4-FFF2-40B4-BE49-F238E27FC236}">
                  <a16:creationId xmlns:a16="http://schemas.microsoft.com/office/drawing/2014/main" id="{9B73F00B-E82F-849C-CB58-B97576D5356B}"/>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9" name="Graphic 8">
              <a:extLst>
                <a:ext uri="{FF2B5EF4-FFF2-40B4-BE49-F238E27FC236}">
                  <a16:creationId xmlns:a16="http://schemas.microsoft.com/office/drawing/2014/main" id="{08785853-D1C7-65A3-7F11-AA69813A0034}"/>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Tree>
    <p:extLst>
      <p:ext uri="{BB962C8B-B14F-4D97-AF65-F5344CB8AC3E}">
        <p14:creationId xmlns:p14="http://schemas.microsoft.com/office/powerpoint/2010/main" val="29788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B1936-3B14-3662-6071-110F5D199E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F8EF56A-50A1-7126-1A42-22DA87C4F224}"/>
              </a:ext>
            </a:extLst>
          </p:cNvPr>
          <p:cNvPicPr>
            <a:picLocks noChangeAspect="1"/>
          </p:cNvPicPr>
          <p:nvPr/>
        </p:nvPicPr>
        <p:blipFill>
          <a:blip r:embed="rId3">
            <a:extLst>
              <a:ext uri="{28A0092B-C50C-407E-A947-70E740481C1C}">
                <a14:useLocalDpi xmlns:a14="http://schemas.microsoft.com/office/drawing/2010/main" val="0"/>
              </a:ext>
            </a:extLst>
          </a:blip>
          <a:srcRect t="-2306" b="17188"/>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39FD0462-24C3-364C-FD16-47E421D26A6A}"/>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5192B66C-C48B-D4C9-54D5-515142BFA3FC}"/>
              </a:ext>
            </a:extLst>
          </p:cNvPr>
          <p:cNvSpPr>
            <a:spLocks noGrp="1"/>
          </p:cNvSpPr>
          <p:nvPr>
            <p:ph type="title"/>
          </p:nvPr>
        </p:nvSpPr>
        <p:spPr>
          <a:xfrm>
            <a:off x="831850" y="-706291"/>
            <a:ext cx="10515600" cy="2852737"/>
          </a:xfrm>
        </p:spPr>
        <p:txBody>
          <a:bodyPr/>
          <a:lstStyle/>
          <a:p>
            <a:r>
              <a:rPr lang="en-GB" err="1">
                <a:solidFill>
                  <a:schemeClr val="bg1"/>
                </a:solidFill>
              </a:rPr>
              <a:t>SAʿY</a:t>
            </a:r>
            <a:endParaRPr lang="en-GB">
              <a:solidFill>
                <a:schemeClr val="bg1"/>
              </a:solidFill>
            </a:endParaRPr>
          </a:p>
        </p:txBody>
      </p:sp>
      <p:sp>
        <p:nvSpPr>
          <p:cNvPr id="8" name="Footer Placeholder 7">
            <a:extLst>
              <a:ext uri="{FF2B5EF4-FFF2-40B4-BE49-F238E27FC236}">
                <a16:creationId xmlns:a16="http://schemas.microsoft.com/office/drawing/2014/main" id="{0EB55746-AC26-0EDE-F98D-61FE0BC79766}"/>
              </a:ext>
            </a:extLst>
          </p:cNvPr>
          <p:cNvSpPr>
            <a:spLocks noGrp="1"/>
          </p:cNvSpPr>
          <p:nvPr>
            <p:ph type="ftr" sz="quarter" idx="11"/>
          </p:nvPr>
        </p:nvSpPr>
        <p:spPr/>
        <p:txBody>
          <a:bodyPr/>
          <a:lstStyle/>
          <a:p>
            <a:r>
              <a:rPr lang="en-US">
                <a:solidFill>
                  <a:schemeClr val="bg1"/>
                </a:solidFill>
              </a:rPr>
              <a:t>SESSION 4</a:t>
            </a:r>
            <a:endParaRPr lang="en-PK">
              <a:solidFill>
                <a:schemeClr val="bg1"/>
              </a:solidFill>
            </a:endParaRPr>
          </a:p>
        </p:txBody>
      </p:sp>
      <p:pic>
        <p:nvPicPr>
          <p:cNvPr id="5" name="Graphic 4">
            <a:extLst>
              <a:ext uri="{FF2B5EF4-FFF2-40B4-BE49-F238E27FC236}">
                <a16:creationId xmlns:a16="http://schemas.microsoft.com/office/drawing/2014/main" id="{D661BCDC-373F-9501-AA2C-BA0A2770253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7247B6AF-9717-FEB2-10C0-699C0580332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9" name="Content Placeholder 2">
            <a:extLst>
              <a:ext uri="{FF2B5EF4-FFF2-40B4-BE49-F238E27FC236}">
                <a16:creationId xmlns:a16="http://schemas.microsoft.com/office/drawing/2014/main" id="{D9B4F754-4828-A38F-84FA-BC39382C1A99}"/>
              </a:ext>
            </a:extLst>
          </p:cNvPr>
          <p:cNvSpPr txBox="1">
            <a:spLocks/>
          </p:cNvSpPr>
          <p:nvPr/>
        </p:nvSpPr>
        <p:spPr>
          <a:xfrm>
            <a:off x="831850" y="2657916"/>
            <a:ext cx="6853015"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360000" tIns="288000" rIns="360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On a </a:t>
            </a:r>
            <a:r>
              <a:rPr lang="en-GB" sz="2000" err="1">
                <a:solidFill>
                  <a:srgbClr val="C44759"/>
                </a:solidFill>
              </a:rPr>
              <a:t>post-it</a:t>
            </a:r>
            <a:r>
              <a:rPr lang="en-GB" sz="2000">
                <a:solidFill>
                  <a:srgbClr val="C44759"/>
                </a:solidFill>
              </a:rPr>
              <a:t> note, write down your top secret of </a:t>
            </a:r>
            <a:r>
              <a:rPr lang="en-GB" sz="2000" err="1">
                <a:solidFill>
                  <a:srgbClr val="C44759"/>
                </a:solidFill>
              </a:rPr>
              <a:t>saʿy</a:t>
            </a:r>
            <a:endParaRPr lang="en-GB" sz="2000">
              <a:solidFill>
                <a:srgbClr val="C44759"/>
              </a:solidFill>
            </a:endParaRPr>
          </a:p>
        </p:txBody>
      </p:sp>
    </p:spTree>
    <p:extLst>
      <p:ext uri="{BB962C8B-B14F-4D97-AF65-F5344CB8AC3E}">
        <p14:creationId xmlns:p14="http://schemas.microsoft.com/office/powerpoint/2010/main" val="321223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9A439-31B3-FB6D-FF19-FDA87B5708B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5F726101-9053-48E1-AA91-00EE9D737CA3}"/>
              </a:ext>
            </a:extLst>
          </p:cNvPr>
          <p:cNvPicPr>
            <a:picLocks noChangeAspect="1"/>
          </p:cNvPicPr>
          <p:nvPr/>
        </p:nvPicPr>
        <p:blipFill>
          <a:blip r:embed="rId3">
            <a:extLst>
              <a:ext uri="{28A0092B-C50C-407E-A947-70E740481C1C}">
                <a14:useLocalDpi xmlns:a14="http://schemas.microsoft.com/office/drawing/2010/main" val="0"/>
              </a:ext>
            </a:extLst>
          </a:blip>
          <a:srcRect t="805" b="13209"/>
          <a:stretch/>
        </p:blipFill>
        <p:spPr>
          <a:xfrm>
            <a:off x="0" y="-1"/>
            <a:ext cx="12192000" cy="6987256"/>
          </a:xfrm>
          <a:prstGeom prst="rect">
            <a:avLst/>
          </a:prstGeom>
        </p:spPr>
      </p:pic>
      <p:sp>
        <p:nvSpPr>
          <p:cNvPr id="9" name="Rectangle 8">
            <a:extLst>
              <a:ext uri="{FF2B5EF4-FFF2-40B4-BE49-F238E27FC236}">
                <a16:creationId xmlns:a16="http://schemas.microsoft.com/office/drawing/2014/main" id="{496D6152-F574-5C47-4CD1-F408D00D7F0D}"/>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A477CA72-8F27-E13E-905F-224CDC53B7A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126E3EBB-1293-6A2B-7209-623DF07E4C3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4" name="Footer Placeholder 3">
            <a:extLst>
              <a:ext uri="{FF2B5EF4-FFF2-40B4-BE49-F238E27FC236}">
                <a16:creationId xmlns:a16="http://schemas.microsoft.com/office/drawing/2014/main" id="{53F4BD71-347D-2C6F-F11E-5417B5C9E5A2}"/>
              </a:ext>
            </a:extLst>
          </p:cNvPr>
          <p:cNvSpPr>
            <a:spLocks noGrp="1"/>
          </p:cNvSpPr>
          <p:nvPr>
            <p:ph type="ftr" sz="quarter" idx="3"/>
          </p:nvPr>
        </p:nvSpPr>
        <p:spPr/>
        <p:txBody>
          <a:bodyPr/>
          <a:lstStyle/>
          <a:p>
            <a:r>
              <a:rPr lang="en-US">
                <a:solidFill>
                  <a:schemeClr val="bg1"/>
                </a:solidFill>
              </a:rPr>
              <a:t>SESSION 4</a:t>
            </a:r>
            <a:endParaRPr lang="en-PK">
              <a:solidFill>
                <a:schemeClr val="bg1"/>
              </a:solidFill>
            </a:endParaRPr>
          </a:p>
        </p:txBody>
      </p:sp>
      <p:sp>
        <p:nvSpPr>
          <p:cNvPr id="12" name="Content Placeholder 2">
            <a:extLst>
              <a:ext uri="{FF2B5EF4-FFF2-40B4-BE49-F238E27FC236}">
                <a16:creationId xmlns:a16="http://schemas.microsoft.com/office/drawing/2014/main" id="{1A3E2A3E-8B87-7574-8416-82BF77BB39AE}"/>
              </a:ext>
            </a:extLst>
          </p:cNvPr>
          <p:cNvSpPr txBox="1">
            <a:spLocks/>
          </p:cNvSpPr>
          <p:nvPr/>
        </p:nvSpPr>
        <p:spPr>
          <a:xfrm>
            <a:off x="838201" y="2737121"/>
            <a:ext cx="5545507" cy="1953288"/>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Don’t sweat the small stuff or lose your hair over the minute details of </a:t>
            </a:r>
            <a:r>
              <a:rPr lang="en-GB" sz="2000" dirty="0" err="1">
                <a:solidFill>
                  <a:srgbClr val="C44759"/>
                </a:solidFill>
              </a:rPr>
              <a:t>ḥajj</a:t>
            </a:r>
            <a:r>
              <a:rPr lang="en-GB" sz="2000" dirty="0">
                <a:solidFill>
                  <a:srgbClr val="C44759"/>
                </a:solidFill>
              </a:rPr>
              <a:t>. Stay focused on the bigger picture.</a:t>
            </a:r>
          </a:p>
        </p:txBody>
      </p:sp>
      <p:grpSp>
        <p:nvGrpSpPr>
          <p:cNvPr id="13" name="Group 12">
            <a:extLst>
              <a:ext uri="{FF2B5EF4-FFF2-40B4-BE49-F238E27FC236}">
                <a16:creationId xmlns:a16="http://schemas.microsoft.com/office/drawing/2014/main" id="{C3955224-EBE7-04D9-7E39-04ECA2C4E2F7}"/>
              </a:ext>
            </a:extLst>
          </p:cNvPr>
          <p:cNvGrpSpPr>
            <a:grpSpLocks noChangeAspect="1"/>
          </p:cNvGrpSpPr>
          <p:nvPr/>
        </p:nvGrpSpPr>
        <p:grpSpPr>
          <a:xfrm>
            <a:off x="1134100" y="3056110"/>
            <a:ext cx="720001" cy="720000"/>
            <a:chOff x="6114503" y="4349759"/>
            <a:chExt cx="881765" cy="881764"/>
          </a:xfrm>
        </p:grpSpPr>
        <p:sp>
          <p:nvSpPr>
            <p:cNvPr id="14" name="Oval 13">
              <a:extLst>
                <a:ext uri="{FF2B5EF4-FFF2-40B4-BE49-F238E27FC236}">
                  <a16:creationId xmlns:a16="http://schemas.microsoft.com/office/drawing/2014/main" id="{4198B5B2-0FB9-E9C1-8DBB-487A27D729AA}"/>
                </a:ext>
              </a:extLst>
            </p:cNvPr>
            <p:cNvSpPr/>
            <p:nvPr/>
          </p:nvSpPr>
          <p:spPr>
            <a:xfrm>
              <a:off x="6114503" y="4349759"/>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5" name="Graphic 14">
              <a:extLst>
                <a:ext uri="{FF2B5EF4-FFF2-40B4-BE49-F238E27FC236}">
                  <a16:creationId xmlns:a16="http://schemas.microsoft.com/office/drawing/2014/main" id="{648CE2F3-D78F-7A99-B0AD-FD1EF44BCC3C}"/>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303385" y="4538641"/>
              <a:ext cx="504000" cy="504000"/>
            </a:xfrm>
            <a:prstGeom prst="rect">
              <a:avLst/>
            </a:prstGeom>
          </p:spPr>
        </p:pic>
      </p:grpSp>
    </p:spTree>
    <p:extLst>
      <p:ext uri="{BB962C8B-B14F-4D97-AF65-F5344CB8AC3E}">
        <p14:creationId xmlns:p14="http://schemas.microsoft.com/office/powerpoint/2010/main" val="530356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78AFE-598A-8FDE-5C54-38D4C6603A5B}"/>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F431F166-84AA-B51F-2233-AE2B77BA29DC}"/>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a:t>
            </a:r>
            <a:endParaRPr lang="en-PK" sz="100"/>
          </a:p>
        </p:txBody>
      </p:sp>
      <p:sp>
        <p:nvSpPr>
          <p:cNvPr id="6" name="Pattern">
            <a:extLst>
              <a:ext uri="{FF2B5EF4-FFF2-40B4-BE49-F238E27FC236}">
                <a16:creationId xmlns:a16="http://schemas.microsoft.com/office/drawing/2014/main" id="{4D15C788-E6CA-120B-BCBF-4B2AC7ED3E12}"/>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a:p>
        </p:txBody>
      </p:sp>
      <p:sp>
        <p:nvSpPr>
          <p:cNvPr id="5" name="Content Placeholder 2">
            <a:extLst>
              <a:ext uri="{FF2B5EF4-FFF2-40B4-BE49-F238E27FC236}">
                <a16:creationId xmlns:a16="http://schemas.microsoft.com/office/drawing/2014/main" id="{631137F3-3283-EEED-6C0B-13CF2584A5DF}"/>
              </a:ext>
            </a:extLst>
          </p:cNvPr>
          <p:cNvSpPr txBox="1">
            <a:spLocks/>
          </p:cNvSpPr>
          <p:nvPr/>
        </p:nvSpPr>
        <p:spPr>
          <a:xfrm>
            <a:off x="1035195" y="2280888"/>
            <a:ext cx="6750024" cy="2296224"/>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3600" dirty="0">
                <a:solidFill>
                  <a:srgbClr val="036169"/>
                </a:solidFill>
                <a:latin typeface="FF Good Pro Bold" panose="020B0804020101020102" pitchFamily="34" charset="0"/>
                <a:cs typeface="FF Good Pro Bold" panose="020B0804020101020102" pitchFamily="34" charset="0"/>
              </a:rPr>
              <a:t>PLENARY – HAJJ TIMELINE</a:t>
            </a:r>
          </a:p>
          <a:p>
            <a:pPr marL="0" indent="0">
              <a:lnSpc>
                <a:spcPct val="120000"/>
              </a:lnSpc>
              <a:buFont typeface="Arial" panose="020B0604020202020204" pitchFamily="34" charset="0"/>
              <a:buNone/>
            </a:pPr>
            <a:r>
              <a:rPr lang="en-GB" dirty="0"/>
              <a:t>You will be given a slip or two. </a:t>
            </a:r>
          </a:p>
          <a:p>
            <a:pPr marL="0" indent="0">
              <a:lnSpc>
                <a:spcPct val="120000"/>
              </a:lnSpc>
              <a:buFont typeface="Arial" panose="020B0604020202020204" pitchFamily="34" charset="0"/>
              <a:buNone/>
            </a:pPr>
            <a:r>
              <a:rPr lang="en-GB" dirty="0"/>
              <a:t>Map it onto the timeline on the wall. </a:t>
            </a:r>
          </a:p>
        </p:txBody>
      </p:sp>
      <p:sp>
        <p:nvSpPr>
          <p:cNvPr id="9" name="Footer Placeholder 4">
            <a:extLst>
              <a:ext uri="{FF2B5EF4-FFF2-40B4-BE49-F238E27FC236}">
                <a16:creationId xmlns:a16="http://schemas.microsoft.com/office/drawing/2014/main" id="{AB7B29EC-0123-C69B-6556-1184A791D2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4</a:t>
            </a:r>
            <a:endParaRPr lang="en-PK"/>
          </a:p>
        </p:txBody>
      </p:sp>
    </p:spTree>
    <p:extLst>
      <p:ext uri="{BB962C8B-B14F-4D97-AF65-F5344CB8AC3E}">
        <p14:creationId xmlns:p14="http://schemas.microsoft.com/office/powerpoint/2010/main" val="3408845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2AFC5B-367E-2110-5266-9C6084B5BC17}"/>
              </a:ext>
            </a:extLst>
          </p:cNvPr>
          <p:cNvPicPr>
            <a:picLocks noChangeAspect="1"/>
          </p:cNvPicPr>
          <p:nvPr/>
        </p:nvPicPr>
        <p:blipFill>
          <a:blip r:embed="rId3">
            <a:extLst>
              <a:ext uri="{28A0092B-C50C-407E-A947-70E740481C1C}">
                <a14:useLocalDpi xmlns:a14="http://schemas.microsoft.com/office/drawing/2010/main" val="0"/>
              </a:ext>
            </a:extLst>
          </a:blip>
          <a:srcRect t="296" b="13603"/>
          <a:stretch/>
        </p:blipFill>
        <p:spPr>
          <a:xfrm>
            <a:off x="0" y="-1"/>
            <a:ext cx="12192000" cy="6987256"/>
          </a:xfrm>
          <a:prstGeom prst="rect">
            <a:avLst/>
          </a:prstGeom>
        </p:spPr>
      </p:pic>
      <p:sp>
        <p:nvSpPr>
          <p:cNvPr id="2" name="Title 1">
            <a:extLst>
              <a:ext uri="{FF2B5EF4-FFF2-40B4-BE49-F238E27FC236}">
                <a16:creationId xmlns:a16="http://schemas.microsoft.com/office/drawing/2014/main" id="{BB9B8286-EA4A-E0B1-8F5A-9A00543C1D19}"/>
              </a:ext>
            </a:extLst>
          </p:cNvPr>
          <p:cNvSpPr>
            <a:spLocks noGrp="1"/>
          </p:cNvSpPr>
          <p:nvPr>
            <p:ph type="title"/>
          </p:nvPr>
        </p:nvSpPr>
        <p:spPr/>
        <p:txBody>
          <a:bodyPr/>
          <a:lstStyle/>
          <a:p>
            <a:r>
              <a:rPr lang="en-US">
                <a:solidFill>
                  <a:srgbClr val="DAFBFE"/>
                </a:solidFill>
                <a:latin typeface="FF Good Pro Bold" panose="020B0804020101020102" pitchFamily="34" charset="0"/>
                <a:cs typeface="FF Good Pro Bold" panose="020B0804020101020102" pitchFamily="34" charset="0"/>
              </a:rPr>
              <a:t>STARTER</a:t>
            </a:r>
            <a:endParaRPr lang="en-PK">
              <a:solidFill>
                <a:srgbClr val="DAFBFE"/>
              </a:solidFill>
              <a:latin typeface="FF Good Pro Bold" panose="020B0804020101020102" pitchFamily="34" charset="0"/>
              <a:cs typeface="FF Good Pro Bold" panose="020B0804020101020102" pitchFamily="34" charset="0"/>
            </a:endParaRPr>
          </a:p>
        </p:txBody>
      </p:sp>
      <p:sp>
        <p:nvSpPr>
          <p:cNvPr id="9" name="Rectangle 8">
            <a:extLst>
              <a:ext uri="{FF2B5EF4-FFF2-40B4-BE49-F238E27FC236}">
                <a16:creationId xmlns:a16="http://schemas.microsoft.com/office/drawing/2014/main" id="{2D3A3FF5-7203-9B32-7847-18D44AACD54B}"/>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51D1D524-FE32-348B-D15F-E8BFB92E3EF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C3D31321-05ED-B088-D581-59C2279EA42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4" name="Footer Placeholder 3">
            <a:extLst>
              <a:ext uri="{FF2B5EF4-FFF2-40B4-BE49-F238E27FC236}">
                <a16:creationId xmlns:a16="http://schemas.microsoft.com/office/drawing/2014/main" id="{2353B933-38D4-3F14-9E99-246547552AEF}"/>
              </a:ext>
            </a:extLst>
          </p:cNvPr>
          <p:cNvSpPr>
            <a:spLocks noGrp="1"/>
          </p:cNvSpPr>
          <p:nvPr>
            <p:ph type="ftr" sz="quarter" idx="3"/>
          </p:nvPr>
        </p:nvSpPr>
        <p:spPr/>
        <p:txBody>
          <a:bodyPr/>
          <a:lstStyle/>
          <a:p>
            <a:r>
              <a:rPr lang="en-US">
                <a:solidFill>
                  <a:schemeClr val="bg1"/>
                </a:solidFill>
              </a:rPr>
              <a:t>SESSION 4</a:t>
            </a:r>
            <a:endParaRPr lang="en-PK">
              <a:solidFill>
                <a:schemeClr val="bg1"/>
              </a:solidFill>
            </a:endParaRPr>
          </a:p>
        </p:txBody>
      </p:sp>
      <p:sp>
        <p:nvSpPr>
          <p:cNvPr id="8" name="Content Placeholder 2">
            <a:extLst>
              <a:ext uri="{FF2B5EF4-FFF2-40B4-BE49-F238E27FC236}">
                <a16:creationId xmlns:a16="http://schemas.microsoft.com/office/drawing/2014/main" id="{2E58DC7E-1462-12A6-B68E-FCA7F5674ABF}"/>
              </a:ext>
            </a:extLst>
          </p:cNvPr>
          <p:cNvSpPr txBox="1">
            <a:spLocks/>
          </p:cNvSpPr>
          <p:nvPr/>
        </p:nvSpPr>
        <p:spPr>
          <a:xfrm>
            <a:off x="838200" y="2402598"/>
            <a:ext cx="6895353" cy="221140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360000" tIns="288000" rIns="360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On a </a:t>
            </a:r>
            <a:r>
              <a:rPr lang="en-GB" sz="2000" err="1">
                <a:solidFill>
                  <a:srgbClr val="C44759"/>
                </a:solidFill>
              </a:rPr>
              <a:t>post-it</a:t>
            </a:r>
            <a:r>
              <a:rPr lang="en-GB" sz="2000">
                <a:solidFill>
                  <a:srgbClr val="C44759"/>
                </a:solidFill>
              </a:rPr>
              <a:t> note, write down the following:</a:t>
            </a:r>
          </a:p>
          <a:p>
            <a:pPr>
              <a:lnSpc>
                <a:spcPct val="120000"/>
              </a:lnSpc>
            </a:pPr>
            <a:r>
              <a:rPr lang="en-GB" sz="2000">
                <a:solidFill>
                  <a:srgbClr val="C44759"/>
                </a:solidFill>
              </a:rPr>
              <a:t>What do you love the most?</a:t>
            </a:r>
          </a:p>
          <a:p>
            <a:pPr>
              <a:lnSpc>
                <a:spcPct val="120000"/>
              </a:lnSpc>
            </a:pPr>
            <a:r>
              <a:rPr lang="en-GB" sz="2000">
                <a:solidFill>
                  <a:srgbClr val="C44759"/>
                </a:solidFill>
              </a:rPr>
              <a:t>Who do you love the most?</a:t>
            </a:r>
          </a:p>
        </p:txBody>
      </p:sp>
    </p:spTree>
    <p:extLst>
      <p:ext uri="{BB962C8B-B14F-4D97-AF65-F5344CB8AC3E}">
        <p14:creationId xmlns:p14="http://schemas.microsoft.com/office/powerpoint/2010/main" val="208893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F80492-B4B1-3F25-CE18-A9EB3A466F85}"/>
              </a:ext>
            </a:extLst>
          </p:cNvPr>
          <p:cNvPicPr>
            <a:picLocks noChangeAspect="1"/>
          </p:cNvPicPr>
          <p:nvPr/>
        </p:nvPicPr>
        <p:blipFill>
          <a:blip r:embed="rId3">
            <a:extLst>
              <a:ext uri="{28A0092B-C50C-407E-A947-70E740481C1C}">
                <a14:useLocalDpi xmlns:a14="http://schemas.microsoft.com/office/drawing/2010/main" val="0"/>
              </a:ext>
            </a:extLst>
          </a:blip>
          <a:srcRect t="11828" b="11828"/>
          <a:stretch/>
        </p:blipFill>
        <p:spPr>
          <a:xfrm>
            <a:off x="7155809" y="-1"/>
            <a:ext cx="5052969" cy="6858001"/>
          </a:xfrm>
          <a:prstGeom prst="rect">
            <a:avLst/>
          </a:prstGeom>
        </p:spPr>
      </p:pic>
      <p:sp>
        <p:nvSpPr>
          <p:cNvPr id="2" name="Title 1">
            <a:extLst>
              <a:ext uri="{FF2B5EF4-FFF2-40B4-BE49-F238E27FC236}">
                <a16:creationId xmlns:a16="http://schemas.microsoft.com/office/drawing/2014/main" id="{6FC05143-175C-F5AF-E63F-E331F6EEE263}"/>
              </a:ext>
            </a:extLst>
          </p:cNvPr>
          <p:cNvSpPr>
            <a:spLocks noGrp="1"/>
          </p:cNvSpPr>
          <p:nvPr>
            <p:ph type="title"/>
          </p:nvPr>
        </p:nvSpPr>
        <p:spPr>
          <a:xfrm>
            <a:off x="838200" y="1006679"/>
            <a:ext cx="10515600" cy="684009"/>
          </a:xfrm>
        </p:spPr>
        <p:txBody>
          <a:bodyPr>
            <a:normAutofit fontScale="90000"/>
          </a:bodyPr>
          <a:lstStyle/>
          <a:p>
            <a:r>
              <a:rPr lang="en-US"/>
              <a:t>LEARNING OBJECTIVES</a:t>
            </a:r>
            <a:endParaRPr lang="en-PK"/>
          </a:p>
        </p:txBody>
      </p:sp>
      <p:sp>
        <p:nvSpPr>
          <p:cNvPr id="3" name="Content Placeholder 2">
            <a:extLst>
              <a:ext uri="{FF2B5EF4-FFF2-40B4-BE49-F238E27FC236}">
                <a16:creationId xmlns:a16="http://schemas.microsoft.com/office/drawing/2014/main" id="{45A7EB77-CAAC-E279-6FB0-864A5587048D}"/>
              </a:ext>
            </a:extLst>
          </p:cNvPr>
          <p:cNvSpPr>
            <a:spLocks noGrp="1"/>
          </p:cNvSpPr>
          <p:nvPr>
            <p:ph idx="1"/>
          </p:nvPr>
        </p:nvSpPr>
        <p:spPr>
          <a:xfrm>
            <a:off x="838200" y="1825625"/>
            <a:ext cx="5612934" cy="3778221"/>
          </a:xfrm>
        </p:spPr>
        <p:txBody>
          <a:bodyPr/>
          <a:lstStyle/>
          <a:p>
            <a:pPr marL="457200" indent="-457200">
              <a:buFont typeface="+mj-lt"/>
              <a:buAutoNum type="arabicPeriod"/>
            </a:pPr>
            <a:r>
              <a:rPr lang="en-GB" dirty="0"/>
              <a:t>Recall the key actions of </a:t>
            </a:r>
            <a:r>
              <a:rPr lang="en-GB" dirty="0" err="1"/>
              <a:t>ḥajj</a:t>
            </a:r>
            <a:r>
              <a:rPr lang="en-GB" dirty="0"/>
              <a:t> </a:t>
            </a:r>
          </a:p>
          <a:p>
            <a:pPr marL="457200" indent="-457200">
              <a:buFont typeface="+mj-lt"/>
              <a:buAutoNum type="arabicPeriod"/>
            </a:pPr>
            <a:r>
              <a:rPr lang="en-GB" dirty="0"/>
              <a:t>Explain the 4 key actions to perform on the 10th of Dhul </a:t>
            </a:r>
            <a:r>
              <a:rPr lang="en-GB" dirty="0" err="1"/>
              <a:t>Hijjah</a:t>
            </a:r>
            <a:r>
              <a:rPr lang="en-GB" dirty="0"/>
              <a:t> </a:t>
            </a:r>
          </a:p>
          <a:p>
            <a:pPr marL="457200" indent="-457200">
              <a:buFont typeface="+mj-lt"/>
              <a:buAutoNum type="arabicPeriod"/>
            </a:pPr>
            <a:r>
              <a:rPr lang="en-GB" dirty="0"/>
              <a:t>Explore the secrets behind these actions</a:t>
            </a:r>
          </a:p>
        </p:txBody>
      </p:sp>
      <p:sp>
        <p:nvSpPr>
          <p:cNvPr id="7" name="Footer Placeholder 4">
            <a:extLst>
              <a:ext uri="{FF2B5EF4-FFF2-40B4-BE49-F238E27FC236}">
                <a16:creationId xmlns:a16="http://schemas.microsoft.com/office/drawing/2014/main" id="{2522D881-4471-C060-7359-F150D239D4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4</a:t>
            </a:r>
            <a:endParaRPr lang="en-PK"/>
          </a:p>
        </p:txBody>
      </p:sp>
      <p:pic>
        <p:nvPicPr>
          <p:cNvPr id="4" name="Graphic 3">
            <a:extLst>
              <a:ext uri="{FF2B5EF4-FFF2-40B4-BE49-F238E27FC236}">
                <a16:creationId xmlns:a16="http://schemas.microsoft.com/office/drawing/2014/main" id="{60A63F52-C265-D723-4F57-D7C2A8FEFEE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Tree>
    <p:extLst>
      <p:ext uri="{BB962C8B-B14F-4D97-AF65-F5344CB8AC3E}">
        <p14:creationId xmlns:p14="http://schemas.microsoft.com/office/powerpoint/2010/main" val="36828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C9D92-EBE9-0C92-5895-628EBB0817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422D27-0583-ADF9-926C-E85AB4706150}"/>
              </a:ext>
            </a:extLst>
          </p:cNvPr>
          <p:cNvSpPr>
            <a:spLocks noGrp="1"/>
          </p:cNvSpPr>
          <p:nvPr>
            <p:ph type="title"/>
          </p:nvPr>
        </p:nvSpPr>
        <p:spPr/>
        <p:txBody>
          <a:bodyPr/>
          <a:lstStyle/>
          <a:p>
            <a:r>
              <a:rPr lang="en-GB" dirty="0"/>
              <a:t>OVERVIEW OF THE 10TH OF DHUL HIJJAH </a:t>
            </a:r>
          </a:p>
        </p:txBody>
      </p:sp>
      <p:sp>
        <p:nvSpPr>
          <p:cNvPr id="7" name="Footer Placeholder 4">
            <a:extLst>
              <a:ext uri="{FF2B5EF4-FFF2-40B4-BE49-F238E27FC236}">
                <a16:creationId xmlns:a16="http://schemas.microsoft.com/office/drawing/2014/main" id="{BCDDE12B-681F-7963-E17A-00D1A7859F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4</a:t>
            </a:r>
            <a:endParaRPr lang="en-PK"/>
          </a:p>
        </p:txBody>
      </p:sp>
      <p:pic>
        <p:nvPicPr>
          <p:cNvPr id="9" name="Picture 8">
            <a:extLst>
              <a:ext uri="{FF2B5EF4-FFF2-40B4-BE49-F238E27FC236}">
                <a16:creationId xmlns:a16="http://schemas.microsoft.com/office/drawing/2014/main" id="{ED86535B-0EB8-94EA-DA32-8404C1425F4E}"/>
              </a:ext>
            </a:extLst>
          </p:cNvPr>
          <p:cNvPicPr>
            <a:picLocks noChangeAspect="1"/>
          </p:cNvPicPr>
          <p:nvPr/>
        </p:nvPicPr>
        <p:blipFill>
          <a:blip r:embed="rId3">
            <a:extLst>
              <a:ext uri="{28A0092B-C50C-407E-A947-70E740481C1C}">
                <a14:useLocalDpi xmlns:a14="http://schemas.microsoft.com/office/drawing/2010/main" val="0"/>
              </a:ext>
            </a:extLst>
          </a:blip>
          <a:srcRect t="17448" r="2264" b="16379"/>
          <a:stretch>
            <a:fillRect/>
          </a:stretch>
        </p:blipFill>
        <p:spPr>
          <a:xfrm>
            <a:off x="1001889" y="1365956"/>
            <a:ext cx="7151511" cy="4841950"/>
          </a:xfrm>
          <a:prstGeom prst="rect">
            <a:avLst/>
          </a:prstGeom>
        </p:spPr>
      </p:pic>
    </p:spTree>
    <p:extLst>
      <p:ext uri="{BB962C8B-B14F-4D97-AF65-F5344CB8AC3E}">
        <p14:creationId xmlns:p14="http://schemas.microsoft.com/office/powerpoint/2010/main" val="1075764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D825972-F940-0BB3-8522-C6B1C80D2718}"/>
              </a:ext>
            </a:extLst>
          </p:cNvPr>
          <p:cNvSpPr>
            <a:spLocks noGrp="1"/>
          </p:cNvSpPr>
          <p:nvPr>
            <p:ph type="title"/>
          </p:nvPr>
        </p:nvSpPr>
        <p:spPr>
          <a:xfrm rot="16200000">
            <a:off x="-1101421" y="286560"/>
            <a:ext cx="10515600" cy="1325563"/>
          </a:xfrm>
        </p:spPr>
        <p:txBody>
          <a:bodyPr/>
          <a:lstStyle/>
          <a:p>
            <a:r>
              <a:rPr lang="en-GB" dirty="0"/>
              <a:t>MUZDALIFAH TO MINA</a:t>
            </a:r>
          </a:p>
        </p:txBody>
      </p:sp>
      <p:sp>
        <p:nvSpPr>
          <p:cNvPr id="2" name="Footer Placeholder 1">
            <a:extLst>
              <a:ext uri="{FF2B5EF4-FFF2-40B4-BE49-F238E27FC236}">
                <a16:creationId xmlns:a16="http://schemas.microsoft.com/office/drawing/2014/main" id="{6399B529-B566-DD64-C660-DE783A2559CA}"/>
              </a:ext>
            </a:extLst>
          </p:cNvPr>
          <p:cNvSpPr>
            <a:spLocks noGrp="1"/>
          </p:cNvSpPr>
          <p:nvPr>
            <p:ph type="ftr" sz="quarter" idx="3"/>
          </p:nvPr>
        </p:nvSpPr>
        <p:spPr>
          <a:xfrm>
            <a:off x="4038600" y="6356350"/>
            <a:ext cx="4114800" cy="365125"/>
          </a:xfrm>
        </p:spPr>
        <p:txBody>
          <a:bodyPr/>
          <a:lstStyle/>
          <a:p>
            <a:r>
              <a:rPr lang="en-US"/>
              <a:t>SESSION 4</a:t>
            </a:r>
            <a:endParaRPr lang="en-PK"/>
          </a:p>
        </p:txBody>
      </p:sp>
      <p:pic>
        <p:nvPicPr>
          <p:cNvPr id="3" name="YTDown.com_Shorts_Media_LxB5fd5keOo_001_1080p.mp4">
            <a:hlinkClick r:id="" action="ppaction://media"/>
            <a:extLst>
              <a:ext uri="{FF2B5EF4-FFF2-40B4-BE49-F238E27FC236}">
                <a16:creationId xmlns:a16="http://schemas.microsoft.com/office/drawing/2014/main" id="{DF2D3CF0-636E-071B-710B-C98400606A4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57774" y="713407"/>
            <a:ext cx="3076452" cy="5431185"/>
          </a:xfrm>
          <a:prstGeom prst="roundRect">
            <a:avLst>
              <a:gd name="adj" fmla="val 5556"/>
            </a:avLst>
          </a:prstGeom>
          <a:solidFill>
            <a:srgbClr val="FFFFFF">
              <a:shade val="85000"/>
            </a:srgbClr>
          </a:solidFill>
          <a:ln>
            <a:noFill/>
          </a:ln>
          <a:effectLst/>
        </p:spPr>
      </p:pic>
    </p:spTree>
    <p:extLst>
      <p:ext uri="{BB962C8B-B14F-4D97-AF65-F5344CB8AC3E}">
        <p14:creationId xmlns:p14="http://schemas.microsoft.com/office/powerpoint/2010/main" val="3388080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48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1F01D-B897-4219-BF08-50F5FC52002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7081616-391F-A8B3-4EB7-F5D1AD05A548}"/>
              </a:ext>
            </a:extLst>
          </p:cNvPr>
          <p:cNvPicPr>
            <a:picLocks noChangeAspect="1"/>
          </p:cNvPicPr>
          <p:nvPr/>
        </p:nvPicPr>
        <p:blipFill>
          <a:blip r:embed="rId3">
            <a:extLst>
              <a:ext uri="{28A0092B-C50C-407E-A947-70E740481C1C}">
                <a14:useLocalDpi xmlns:a14="http://schemas.microsoft.com/office/drawing/2010/main" val="0"/>
              </a:ext>
            </a:extLst>
          </a:blip>
          <a:srcRect t="-3191" b="18073"/>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0B8A4877-026B-0580-201C-162B4524326E}"/>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2D7BDA4C-217A-F3B3-BC39-3C1560C93BBC}"/>
              </a:ext>
            </a:extLst>
          </p:cNvPr>
          <p:cNvSpPr>
            <a:spLocks noGrp="1"/>
          </p:cNvSpPr>
          <p:nvPr>
            <p:ph type="title"/>
          </p:nvPr>
        </p:nvSpPr>
        <p:spPr>
          <a:xfrm>
            <a:off x="831850" y="-706291"/>
            <a:ext cx="10515600" cy="2852737"/>
          </a:xfrm>
        </p:spPr>
        <p:txBody>
          <a:bodyPr/>
          <a:lstStyle/>
          <a:p>
            <a:r>
              <a:rPr lang="en-US"/>
              <a:t>STONING THE JAMARAH</a:t>
            </a:r>
          </a:p>
        </p:txBody>
      </p:sp>
      <p:sp>
        <p:nvSpPr>
          <p:cNvPr id="8" name="Footer Placeholder 7">
            <a:extLst>
              <a:ext uri="{FF2B5EF4-FFF2-40B4-BE49-F238E27FC236}">
                <a16:creationId xmlns:a16="http://schemas.microsoft.com/office/drawing/2014/main" id="{8C78A504-DFE7-DBAC-0621-331417483F1C}"/>
              </a:ext>
            </a:extLst>
          </p:cNvPr>
          <p:cNvSpPr>
            <a:spLocks noGrp="1"/>
          </p:cNvSpPr>
          <p:nvPr>
            <p:ph type="ftr" sz="quarter" idx="11"/>
          </p:nvPr>
        </p:nvSpPr>
        <p:spPr/>
        <p:txBody>
          <a:bodyPr/>
          <a:lstStyle/>
          <a:p>
            <a:r>
              <a:rPr lang="en-US">
                <a:solidFill>
                  <a:schemeClr val="bg1"/>
                </a:solidFill>
              </a:rPr>
              <a:t>SESSION 4</a:t>
            </a:r>
            <a:endParaRPr lang="en-PK">
              <a:solidFill>
                <a:schemeClr val="bg1"/>
              </a:solidFill>
            </a:endParaRPr>
          </a:p>
        </p:txBody>
      </p:sp>
      <p:pic>
        <p:nvPicPr>
          <p:cNvPr id="5" name="Graphic 4">
            <a:extLst>
              <a:ext uri="{FF2B5EF4-FFF2-40B4-BE49-F238E27FC236}">
                <a16:creationId xmlns:a16="http://schemas.microsoft.com/office/drawing/2014/main" id="{9AE7630E-6680-6C66-EE2D-6ABC6458B3F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7D6CF0D3-9E97-8C3D-83DF-4EC1BC19E38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814673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C2A47-F54A-3BAF-67F4-B885E2B863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623CF0-28B1-203A-9094-976CA1BA9E40}"/>
              </a:ext>
            </a:extLst>
          </p:cNvPr>
          <p:cNvSpPr>
            <a:spLocks noGrp="1"/>
          </p:cNvSpPr>
          <p:nvPr>
            <p:ph type="title"/>
          </p:nvPr>
        </p:nvSpPr>
        <p:spPr>
          <a:xfrm>
            <a:off x="839788" y="365125"/>
            <a:ext cx="10515600" cy="1325563"/>
          </a:xfrm>
        </p:spPr>
        <p:txBody>
          <a:bodyPr/>
          <a:lstStyle/>
          <a:p>
            <a:r>
              <a:rPr lang="en-GB"/>
              <a:t>A LOOK THROUGH HISTORY… </a:t>
            </a:r>
          </a:p>
        </p:txBody>
      </p:sp>
      <p:sp>
        <p:nvSpPr>
          <p:cNvPr id="3" name="Text Placeholder 2">
            <a:extLst>
              <a:ext uri="{FF2B5EF4-FFF2-40B4-BE49-F238E27FC236}">
                <a16:creationId xmlns:a16="http://schemas.microsoft.com/office/drawing/2014/main" id="{5341C812-E70E-AEC5-1B36-0AB4D8C46E7B}"/>
              </a:ext>
            </a:extLst>
          </p:cNvPr>
          <p:cNvSpPr>
            <a:spLocks noGrp="1"/>
          </p:cNvSpPr>
          <p:nvPr>
            <p:ph type="body" idx="1"/>
          </p:nvPr>
        </p:nvSpPr>
        <p:spPr>
          <a:xfrm>
            <a:off x="839788" y="1681163"/>
            <a:ext cx="5157787" cy="823912"/>
          </a:xfrm>
        </p:spPr>
        <p:txBody>
          <a:bodyPr/>
          <a:lstStyle/>
          <a:p>
            <a:r>
              <a:rPr lang="en-GB" dirty="0"/>
              <a:t>It’s Story Time! </a:t>
            </a:r>
          </a:p>
        </p:txBody>
      </p:sp>
      <p:sp>
        <p:nvSpPr>
          <p:cNvPr id="7" name="Footer Placeholder 6">
            <a:extLst>
              <a:ext uri="{FF2B5EF4-FFF2-40B4-BE49-F238E27FC236}">
                <a16:creationId xmlns:a16="http://schemas.microsoft.com/office/drawing/2014/main" id="{ED8FA24C-4053-0737-A7FD-DD55E8377E4E}"/>
              </a:ext>
            </a:extLst>
          </p:cNvPr>
          <p:cNvSpPr>
            <a:spLocks noGrp="1"/>
          </p:cNvSpPr>
          <p:nvPr>
            <p:ph type="ftr" sz="quarter" idx="11"/>
          </p:nvPr>
        </p:nvSpPr>
        <p:spPr>
          <a:xfrm>
            <a:off x="4038600" y="6356350"/>
            <a:ext cx="4114800" cy="365125"/>
          </a:xfrm>
        </p:spPr>
        <p:txBody>
          <a:bodyPr/>
          <a:lstStyle/>
          <a:p>
            <a:r>
              <a:rPr lang="en-US"/>
              <a:t>SESSION 4</a:t>
            </a:r>
            <a:endParaRPr lang="en-PK"/>
          </a:p>
        </p:txBody>
      </p:sp>
      <p:sp>
        <p:nvSpPr>
          <p:cNvPr id="12" name="Content Placeholder 2">
            <a:extLst>
              <a:ext uri="{FF2B5EF4-FFF2-40B4-BE49-F238E27FC236}">
                <a16:creationId xmlns:a16="http://schemas.microsoft.com/office/drawing/2014/main" id="{AB189673-D8FE-7108-7649-2E55C189A900}"/>
              </a:ext>
            </a:extLst>
          </p:cNvPr>
          <p:cNvSpPr txBox="1">
            <a:spLocks/>
          </p:cNvSpPr>
          <p:nvPr/>
        </p:nvSpPr>
        <p:spPr>
          <a:xfrm>
            <a:off x="928429" y="2389611"/>
            <a:ext cx="10515600" cy="195328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en-GB" sz="2000" b="0" dirty="0"/>
              <a:t>“Then when the boy reached the age to work with him, (</a:t>
            </a:r>
            <a:r>
              <a:rPr lang="en-GB" sz="2000" b="0" dirty="0" err="1"/>
              <a:t>Ibrāhīm</a:t>
            </a:r>
            <a:r>
              <a:rPr lang="en-GB" sz="2000" b="0" dirty="0"/>
              <a:t> as) said, “O my dear son! I have seen in a dream that I am sacrificing you. So tell me what you think.” He replied, “O my dear father! Do as you are commanded. Allah willing, you will find me steadfast” </a:t>
            </a:r>
            <a:r>
              <a:rPr lang="en-US" sz="1600" b="0" dirty="0">
                <a:solidFill>
                  <a:srgbClr val="036169"/>
                </a:solidFill>
              </a:rPr>
              <a:t>(37:102).</a:t>
            </a:r>
            <a:endParaRPr lang="en-US" sz="2000" b="0" dirty="0">
              <a:solidFill>
                <a:srgbClr val="036169"/>
              </a:solidFill>
            </a:endParaRPr>
          </a:p>
        </p:txBody>
      </p:sp>
      <p:sp>
        <p:nvSpPr>
          <p:cNvPr id="33" name="Content Placeholder 2">
            <a:extLst>
              <a:ext uri="{FF2B5EF4-FFF2-40B4-BE49-F238E27FC236}">
                <a16:creationId xmlns:a16="http://schemas.microsoft.com/office/drawing/2014/main" id="{E12FB5C9-6676-F55E-9F39-1E94EE2E7B1D}"/>
              </a:ext>
            </a:extLst>
          </p:cNvPr>
          <p:cNvSpPr txBox="1">
            <a:spLocks/>
          </p:cNvSpPr>
          <p:nvPr/>
        </p:nvSpPr>
        <p:spPr>
          <a:xfrm rot="5400000">
            <a:off x="10323282" y="1661819"/>
            <a:ext cx="336895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STONING THE JAMARAH</a:t>
            </a:r>
          </a:p>
        </p:txBody>
      </p:sp>
      <p:sp>
        <p:nvSpPr>
          <p:cNvPr id="4" name="Content Placeholder 2">
            <a:extLst>
              <a:ext uri="{FF2B5EF4-FFF2-40B4-BE49-F238E27FC236}">
                <a16:creationId xmlns:a16="http://schemas.microsoft.com/office/drawing/2014/main" id="{F0E0B078-469A-B649-69FB-18A41A3D4363}"/>
              </a:ext>
            </a:extLst>
          </p:cNvPr>
          <p:cNvSpPr txBox="1">
            <a:spLocks/>
          </p:cNvSpPr>
          <p:nvPr/>
        </p:nvSpPr>
        <p:spPr>
          <a:xfrm>
            <a:off x="928429" y="4568362"/>
            <a:ext cx="10964240" cy="1562525"/>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Allah does not ask us to put a knife to our children’s necks, but He asks us to sacrifice other things, be it time, money, our desires or even societal pressure to conform. Write down </a:t>
            </a:r>
            <a:r>
              <a:rPr lang="en-GB" sz="2000" b="1" dirty="0">
                <a:solidFill>
                  <a:srgbClr val="C44759"/>
                </a:solidFill>
              </a:rPr>
              <a:t>one</a:t>
            </a:r>
            <a:r>
              <a:rPr lang="en-GB" sz="2000" dirty="0">
                <a:solidFill>
                  <a:srgbClr val="C44759"/>
                </a:solidFill>
              </a:rPr>
              <a:t> thing that you will give up for Allah’s sake from today. </a:t>
            </a:r>
          </a:p>
        </p:txBody>
      </p:sp>
      <p:grpSp>
        <p:nvGrpSpPr>
          <p:cNvPr id="5" name="Group 4">
            <a:extLst>
              <a:ext uri="{FF2B5EF4-FFF2-40B4-BE49-F238E27FC236}">
                <a16:creationId xmlns:a16="http://schemas.microsoft.com/office/drawing/2014/main" id="{AE7F20C6-47E3-C150-335A-77B81D7AD28A}"/>
              </a:ext>
            </a:extLst>
          </p:cNvPr>
          <p:cNvGrpSpPr/>
          <p:nvPr/>
        </p:nvGrpSpPr>
        <p:grpSpPr>
          <a:xfrm>
            <a:off x="1224330" y="4887352"/>
            <a:ext cx="720000" cy="720000"/>
            <a:chOff x="6114503" y="2124758"/>
            <a:chExt cx="881765" cy="881764"/>
          </a:xfrm>
        </p:grpSpPr>
        <p:sp>
          <p:nvSpPr>
            <p:cNvPr id="6" name="Oval 5">
              <a:extLst>
                <a:ext uri="{FF2B5EF4-FFF2-40B4-BE49-F238E27FC236}">
                  <a16:creationId xmlns:a16="http://schemas.microsoft.com/office/drawing/2014/main" id="{8C0E8C01-F1BB-79C3-C8BC-8F4430F80BA8}"/>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5E4EFB14-B829-3C65-27D2-3C106C9B229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39385" y="2349640"/>
              <a:ext cx="432000" cy="432000"/>
            </a:xfrm>
            <a:prstGeom prst="rect">
              <a:avLst/>
            </a:prstGeom>
          </p:spPr>
        </p:pic>
      </p:grpSp>
      <p:pic>
        <p:nvPicPr>
          <p:cNvPr id="32" name="Saffaat - Ayah 102">
            <a:hlinkClick r:id="" action="ppaction://media"/>
            <a:extLst>
              <a:ext uri="{FF2B5EF4-FFF2-40B4-BE49-F238E27FC236}">
                <a16:creationId xmlns:a16="http://schemas.microsoft.com/office/drawing/2014/main" id="{A32A1CBD-E6C3-AED9-6223-897CBEE97F06}"/>
              </a:ext>
            </a:extLst>
          </p:cNvPr>
          <p:cNvPicPr>
            <a:picLocks noChangeAspect="1"/>
          </p:cNvPicPr>
          <p:nvPr>
            <a:audioFile r:link="rId2"/>
            <p:extLst>
              <p:ext uri="{DAA4B4D4-6D71-4841-9C94-3DE7FCFB9230}">
                <p14:media xmlns:p14="http://schemas.microsoft.com/office/powerpoint/2010/main" r:embed="rId1"/>
              </p:ext>
            </p:extLst>
          </p:nvPr>
        </p:nvPicPr>
        <p:blipFill>
          <a:blip>
            <a:extLst>
              <a:ext uri="{96DAC541-7B7A-43D3-8B79-37D633B846F1}">
                <asvg:svgBlip xmlns:asvg="http://schemas.microsoft.com/office/drawing/2016/SVG/main" r:embed="rId6"/>
              </a:ext>
            </a:extLst>
          </a:blip>
          <a:srcRect/>
          <a:stretch/>
        </p:blipFill>
        <p:spPr>
          <a:xfrm>
            <a:off x="11084029" y="3780486"/>
            <a:ext cx="720000" cy="720000"/>
          </a:xfrm>
          <a:prstGeom prst="rect">
            <a:avLst/>
          </a:prstGeom>
        </p:spPr>
      </p:pic>
    </p:spTree>
    <p:extLst>
      <p:ext uri="{BB962C8B-B14F-4D97-AF65-F5344CB8AC3E}">
        <p14:creationId xmlns:p14="http://schemas.microsoft.com/office/powerpoint/2010/main" val="5840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mediacall" presetSubtype="0" fill="hold" nodeType="withEffect">
                                  <p:stCondLst>
                                    <p:cond delay="0"/>
                                  </p:stCondLst>
                                  <p:childTnLst>
                                    <p:cmd type="call" cmd="playFrom(0.0)">
                                      <p:cBhvr>
                                        <p:cTn id="14" dur="29727" fill="hold"/>
                                        <p:tgtEl>
                                          <p:spTgt spid="32"/>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32"/>
                </p:tgtEl>
              </p:cMediaNode>
            </p:audio>
          </p:childTnLst>
        </p:cTn>
      </p:par>
    </p:tnLst>
    <p:bldLst>
      <p:bldP spid="3" grpId="0" build="p"/>
      <p:bldP spid="12"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C2A47-F54A-3BAF-67F4-B885E2B863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623CF0-28B1-203A-9094-976CA1BA9E40}"/>
              </a:ext>
            </a:extLst>
          </p:cNvPr>
          <p:cNvSpPr>
            <a:spLocks noGrp="1"/>
          </p:cNvSpPr>
          <p:nvPr>
            <p:ph type="title"/>
          </p:nvPr>
        </p:nvSpPr>
        <p:spPr>
          <a:xfrm>
            <a:off x="839788" y="365125"/>
            <a:ext cx="10515600" cy="1325563"/>
          </a:xfrm>
        </p:spPr>
        <p:txBody>
          <a:bodyPr/>
          <a:lstStyle/>
          <a:p>
            <a:r>
              <a:rPr lang="en-US" dirty="0"/>
              <a:t>I</a:t>
            </a:r>
            <a:r>
              <a:rPr lang="en-GB" dirty="0"/>
              <a:t>N THE FOOTSTEPS OF THE PROPHET </a:t>
            </a:r>
            <a:r>
              <a:rPr lang="en-US" dirty="0">
                <a:latin typeface="KFGQPC Arabic Symbols 01" panose="02000000000000000000" pitchFamily="2" charset="2"/>
              </a:rPr>
              <a:t>g</a:t>
            </a:r>
            <a:r>
              <a:rPr lang="en-GB" dirty="0"/>
              <a:t> </a:t>
            </a:r>
          </a:p>
        </p:txBody>
      </p:sp>
      <p:sp>
        <p:nvSpPr>
          <p:cNvPr id="3" name="Text Placeholder 2">
            <a:extLst>
              <a:ext uri="{FF2B5EF4-FFF2-40B4-BE49-F238E27FC236}">
                <a16:creationId xmlns:a16="http://schemas.microsoft.com/office/drawing/2014/main" id="{5341C812-E70E-AEC5-1B36-0AB4D8C46E7B}"/>
              </a:ext>
            </a:extLst>
          </p:cNvPr>
          <p:cNvSpPr>
            <a:spLocks noGrp="1"/>
          </p:cNvSpPr>
          <p:nvPr>
            <p:ph type="body" idx="1"/>
          </p:nvPr>
        </p:nvSpPr>
        <p:spPr>
          <a:xfrm>
            <a:off x="839788" y="1681163"/>
            <a:ext cx="5157787" cy="823912"/>
          </a:xfrm>
        </p:spPr>
        <p:txBody>
          <a:bodyPr/>
          <a:lstStyle/>
          <a:p>
            <a:r>
              <a:rPr lang="en-GB" dirty="0"/>
              <a:t>What did the Prophet </a:t>
            </a:r>
            <a:r>
              <a:rPr lang="en-US" sz="2400" dirty="0">
                <a:latin typeface="KFGQPC Arabic Symbols 01" panose="02000000000000000000" pitchFamily="2" charset="2"/>
              </a:rPr>
              <a:t>g </a:t>
            </a:r>
            <a:r>
              <a:rPr lang="en-GB" dirty="0"/>
              <a:t>do? </a:t>
            </a:r>
          </a:p>
        </p:txBody>
      </p:sp>
      <p:sp>
        <p:nvSpPr>
          <p:cNvPr id="8" name="Content Placeholder 7">
            <a:extLst>
              <a:ext uri="{FF2B5EF4-FFF2-40B4-BE49-F238E27FC236}">
                <a16:creationId xmlns:a16="http://schemas.microsoft.com/office/drawing/2014/main" id="{B36DCBEA-D74E-92BE-1F39-DBF131F0EB96}"/>
              </a:ext>
            </a:extLst>
          </p:cNvPr>
          <p:cNvSpPr>
            <a:spLocks noGrp="1"/>
          </p:cNvSpPr>
          <p:nvPr>
            <p:ph sz="half" idx="2"/>
          </p:nvPr>
        </p:nvSpPr>
        <p:spPr/>
        <p:txBody>
          <a:bodyPr/>
          <a:lstStyle/>
          <a:p>
            <a:r>
              <a:rPr lang="en-GB" dirty="0"/>
              <a:t>After sunrise</a:t>
            </a:r>
          </a:p>
          <a:p>
            <a:r>
              <a:rPr lang="en-GB" dirty="0"/>
              <a:t>Stopped reciting </a:t>
            </a:r>
            <a:r>
              <a:rPr lang="en-GB" dirty="0" err="1"/>
              <a:t>talbiyah</a:t>
            </a:r>
            <a:r>
              <a:rPr lang="en-GB" dirty="0"/>
              <a:t> at </a:t>
            </a:r>
            <a:r>
              <a:rPr lang="en-GB" dirty="0" err="1"/>
              <a:t>jamarah</a:t>
            </a:r>
            <a:r>
              <a:rPr lang="en-GB" dirty="0"/>
              <a:t> </a:t>
            </a:r>
          </a:p>
          <a:p>
            <a:r>
              <a:rPr lang="en-GB" dirty="0"/>
              <a:t>Threw 7 pebbles one by one, saying </a:t>
            </a:r>
            <a:r>
              <a:rPr lang="en-GB" dirty="0" err="1"/>
              <a:t>Allāhu</a:t>
            </a:r>
            <a:r>
              <a:rPr lang="en-GB" dirty="0"/>
              <a:t> Akbar with each throw </a:t>
            </a:r>
          </a:p>
          <a:p>
            <a:r>
              <a:rPr lang="en-GB" dirty="0"/>
              <a:t>He delivered a sermon &amp; answered people’s queries: “There is no harm”</a:t>
            </a:r>
          </a:p>
        </p:txBody>
      </p:sp>
      <p:sp>
        <p:nvSpPr>
          <p:cNvPr id="7" name="Footer Placeholder 6">
            <a:extLst>
              <a:ext uri="{FF2B5EF4-FFF2-40B4-BE49-F238E27FC236}">
                <a16:creationId xmlns:a16="http://schemas.microsoft.com/office/drawing/2014/main" id="{ED8FA24C-4053-0737-A7FD-DD55E8377E4E}"/>
              </a:ext>
            </a:extLst>
          </p:cNvPr>
          <p:cNvSpPr>
            <a:spLocks noGrp="1"/>
          </p:cNvSpPr>
          <p:nvPr>
            <p:ph type="ftr" sz="quarter" idx="11"/>
          </p:nvPr>
        </p:nvSpPr>
        <p:spPr>
          <a:xfrm>
            <a:off x="4038600" y="6356350"/>
            <a:ext cx="4114800" cy="365125"/>
          </a:xfrm>
        </p:spPr>
        <p:txBody>
          <a:bodyPr/>
          <a:lstStyle/>
          <a:p>
            <a:r>
              <a:rPr lang="en-US"/>
              <a:t>SESSION 4</a:t>
            </a:r>
            <a:endParaRPr lang="en-PK"/>
          </a:p>
        </p:txBody>
      </p:sp>
      <p:sp>
        <p:nvSpPr>
          <p:cNvPr id="18" name="Content Placeholder 2">
            <a:extLst>
              <a:ext uri="{FF2B5EF4-FFF2-40B4-BE49-F238E27FC236}">
                <a16:creationId xmlns:a16="http://schemas.microsoft.com/office/drawing/2014/main" id="{84497AA2-18FD-907D-5A5D-C7843A2EE0AF}"/>
              </a:ext>
            </a:extLst>
          </p:cNvPr>
          <p:cNvSpPr txBox="1">
            <a:spLocks/>
          </p:cNvSpPr>
          <p:nvPr/>
        </p:nvSpPr>
        <p:spPr>
          <a:xfrm rot="5400000">
            <a:off x="10323282" y="1661819"/>
            <a:ext cx="3368954"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STONING THE JAMARAH</a:t>
            </a:r>
          </a:p>
        </p:txBody>
      </p:sp>
      <p:pic>
        <p:nvPicPr>
          <p:cNvPr id="20" name="Picture 19" descr="A person holding a handful of rocks&#10;&#10;AI-generated content may be incorrect.">
            <a:extLst>
              <a:ext uri="{FF2B5EF4-FFF2-40B4-BE49-F238E27FC236}">
                <a16:creationId xmlns:a16="http://schemas.microsoft.com/office/drawing/2014/main" id="{E7BDCF9A-41B7-0E8B-C26D-096613330605}"/>
              </a:ext>
            </a:extLst>
          </p:cNvPr>
          <p:cNvPicPr>
            <a:picLocks noChangeAspect="1"/>
          </p:cNvPicPr>
          <p:nvPr/>
        </p:nvPicPr>
        <p:blipFill>
          <a:blip r:embed="rId3">
            <a:extLst>
              <a:ext uri="{28A0092B-C50C-407E-A947-70E740481C1C}">
                <a14:useLocalDpi xmlns:a14="http://schemas.microsoft.com/office/drawing/2010/main" val="0"/>
              </a:ext>
            </a:extLst>
          </a:blip>
          <a:srcRect l="6681" t="9381" r="8709" b="4840"/>
          <a:stretch/>
        </p:blipFill>
        <p:spPr>
          <a:xfrm>
            <a:off x="5882354" y="2202258"/>
            <a:ext cx="5392945" cy="3646794"/>
          </a:xfrm>
          <a:prstGeom prst="roundRect">
            <a:avLst>
              <a:gd name="adj" fmla="val 5556"/>
            </a:avLst>
          </a:prstGeom>
          <a:solidFill>
            <a:srgbClr val="FFFFFF">
              <a:shade val="85000"/>
            </a:srgbClr>
          </a:solidFill>
          <a:ln>
            <a:noFill/>
          </a:ln>
          <a:effectLst/>
        </p:spPr>
      </p:pic>
    </p:spTree>
    <p:extLst>
      <p:ext uri="{BB962C8B-B14F-4D97-AF65-F5344CB8AC3E}">
        <p14:creationId xmlns:p14="http://schemas.microsoft.com/office/powerpoint/2010/main" val="2105460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11">
      <a:majorFont>
        <a:latin typeface="FF Good Pro Medium"/>
        <a:ea typeface=""/>
        <a:cs typeface=""/>
      </a:majorFont>
      <a:minorFont>
        <a:latin typeface="Mulish"/>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2651</TotalTime>
  <Words>3127</Words>
  <Application>Microsoft Office PowerPoint</Application>
  <PresentationFormat>Widescreen</PresentationFormat>
  <Paragraphs>226</Paragraphs>
  <Slides>24</Slides>
  <Notes>21</Notes>
  <HiddenSlides>0</HiddenSlides>
  <MMClips>5</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Wingdings</vt:lpstr>
      <vt:lpstr>Lust Fine Italic</vt:lpstr>
      <vt:lpstr>Mulish ExtraBold</vt:lpstr>
      <vt:lpstr>FF Good Pro Bold</vt:lpstr>
      <vt:lpstr>Arial</vt:lpstr>
      <vt:lpstr>KFGQP_ Uthman_Taha_Naskh</vt:lpstr>
      <vt:lpstr>KFGQPC Arabic Symbols 01</vt:lpstr>
      <vt:lpstr>Aptos</vt:lpstr>
      <vt:lpstr>Mulish</vt:lpstr>
      <vt:lpstr>Office Theme</vt:lpstr>
      <vt:lpstr>RESOURCES NEEDED FOR THIS PRESENTATION</vt:lpstr>
      <vt:lpstr>  THE GREATEST DAY  10th of Dhul Hijjah: Day of Sacrifice</vt:lpstr>
      <vt:lpstr>STARTER</vt:lpstr>
      <vt:lpstr>LEARNING OBJECTIVES</vt:lpstr>
      <vt:lpstr>OVERVIEW OF THE 10TH OF DHUL HIJJAH </vt:lpstr>
      <vt:lpstr>MUZDALIFAH TO MINA</vt:lpstr>
      <vt:lpstr>STONING THE JAMARAH</vt:lpstr>
      <vt:lpstr>A LOOK THROUGH HISTORY… </vt:lpstr>
      <vt:lpstr>IN THE FOOTSTEPS OF THE PROPHET g </vt:lpstr>
      <vt:lpstr>THE SECRETS OF STONING THE JAMARAH</vt:lpstr>
      <vt:lpstr>SACRIFICING AN ANIMAL</vt:lpstr>
      <vt:lpstr>PowerPoint Presentation</vt:lpstr>
      <vt:lpstr>SECRETS OF SACRIFICE</vt:lpstr>
      <vt:lpstr>GLORIFY, THANK &amp; SHARE </vt:lpstr>
      <vt:lpstr>SHAVING/TRIMMING THE HEAD</vt:lpstr>
      <vt:lpstr>PowerPoint Presentation</vt:lpstr>
      <vt:lpstr>SECRETS OF SHAVING/TRIMMING</vt:lpstr>
      <vt:lpstr>PowerPoint Presentation</vt:lpstr>
      <vt:lpstr>TAWAF AL-IFADAH</vt:lpstr>
      <vt:lpstr>GET SOME TEAM POINTS! </vt:lpstr>
      <vt:lpstr>BONUS SECRETS OF TAWAF AL-IFADAH </vt:lpstr>
      <vt:lpstr>SAʿY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Zaeem Javaid</dc:creator>
  <cp:lastModifiedBy>Zaeem Javaid</cp:lastModifiedBy>
  <cp:revision>10</cp:revision>
  <dcterms:created xsi:type="dcterms:W3CDTF">2025-04-28T02:37:08Z</dcterms:created>
  <dcterms:modified xsi:type="dcterms:W3CDTF">2026-04-10T14:34:03Z</dcterms:modified>
</cp:coreProperties>
</file>