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9" r:id="rId2"/>
    <p:sldId id="331" r:id="rId3"/>
    <p:sldId id="337" r:id="rId4"/>
    <p:sldId id="323" r:id="rId5"/>
    <p:sldId id="344" r:id="rId6"/>
    <p:sldId id="265" r:id="rId7"/>
    <p:sldId id="367" r:id="rId8"/>
    <p:sldId id="295" r:id="rId9"/>
    <p:sldId id="343" r:id="rId10"/>
    <p:sldId id="342" r:id="rId11"/>
    <p:sldId id="360" r:id="rId12"/>
    <p:sldId id="297" r:id="rId13"/>
    <p:sldId id="345" r:id="rId14"/>
    <p:sldId id="347" r:id="rId15"/>
    <p:sldId id="348" r:id="rId16"/>
    <p:sldId id="350" r:id="rId17"/>
    <p:sldId id="351" r:id="rId18"/>
    <p:sldId id="353" r:id="rId19"/>
    <p:sldId id="352" r:id="rId20"/>
    <p:sldId id="354" r:id="rId21"/>
    <p:sldId id="340" r:id="rId22"/>
    <p:sldId id="305" r:id="rId23"/>
    <p:sldId id="330" r:id="rId24"/>
    <p:sldId id="315" r:id="rId25"/>
    <p:sldId id="316" r:id="rId26"/>
    <p:sldId id="317" r:id="rId27"/>
    <p:sldId id="359" r:id="rId28"/>
    <p:sldId id="364" r:id="rId29"/>
    <p:sldId id="363" r:id="rId30"/>
    <p:sldId id="298" r:id="rId31"/>
    <p:sldId id="321" r:id="rId32"/>
    <p:sldId id="334" r:id="rId33"/>
    <p:sldId id="365" r:id="rId34"/>
    <p:sldId id="286" r:id="rId35"/>
  </p:sldIdLst>
  <p:sldSz cx="12192000" cy="6858000"/>
  <p:notesSz cx="6858000" cy="9144000"/>
  <p:embeddedFontLst>
    <p:embeddedFont>
      <p:font typeface="(A) Arslan Wessam A" panose="03020402040406030203" pitchFamily="66" charset="-78"/>
      <p:regular r:id="rId37"/>
    </p:embeddedFont>
    <p:embeddedFont>
      <p:font typeface="Cabin Medium" panose="00000600000000000000" pitchFamily="2" charset="0"/>
      <p:regular r:id="rId38"/>
      <p: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Sakkal Majalla" panose="02000000000000000000" pitchFamily="2" charset="-78"/>
      <p:regular r:id="rId46"/>
      <p:bold r:id="rId47"/>
    </p:embeddedFont>
    <p:embeddedFont>
      <p:font typeface="Segoe UI" panose="020B0502040204020203" pitchFamily="34" charset="0"/>
      <p:regular r:id="rId48"/>
      <p:bold r:id="rId49"/>
      <p:italic r:id="rId50"/>
      <p:boldItalic r:id="rId51"/>
    </p:embeddedFont>
    <p:embeddedFont>
      <p:font typeface="Source Sans 3 Light" panose="020B0303030403020204" pitchFamily="34" charset="0"/>
      <p:regular r:id="rId52"/>
    </p:embeddedFont>
    <p:embeddedFont>
      <p:font typeface="Source Sans 3 SemiBold" panose="020B0303030403020204" pitchFamily="34" charset="0"/>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B2EFA5-603F-4CE8-AD60-ACA31E913795}">
          <p14:sldIdLst>
            <p14:sldId id="259"/>
            <p14:sldId id="331"/>
            <p14:sldId id="337"/>
            <p14:sldId id="323"/>
            <p14:sldId id="344"/>
            <p14:sldId id="265"/>
          </p14:sldIdLst>
        </p14:section>
        <p14:section name="Summary Section" id="{359F5419-9A8A-4693-B298-632151B8E5B5}">
          <p14:sldIdLst>
            <p14:sldId id="367"/>
          </p14:sldIdLst>
        </p14:section>
        <p14:section name="1. What is Forbearance?" id="{C354F6F5-E2DB-47EB-A754-279F363E8A44}">
          <p14:sldIdLst>
            <p14:sldId id="295"/>
            <p14:sldId id="343"/>
            <p14:sldId id="342"/>
            <p14:sldId id="360"/>
          </p14:sldIdLst>
        </p14:section>
        <p14:section name="2. Allah al-Halim" id="{EC89B27A-28E5-41D0-90E4-CCD277A06DC3}">
          <p14:sldIdLst>
            <p14:sldId id="297"/>
            <p14:sldId id="345"/>
            <p14:sldId id="347"/>
            <p14:sldId id="348"/>
            <p14:sldId id="350"/>
            <p14:sldId id="351"/>
            <p14:sldId id="353"/>
            <p14:sldId id="352"/>
            <p14:sldId id="354"/>
            <p14:sldId id="340"/>
          </p14:sldIdLst>
        </p14:section>
        <p14:section name="3. Connect with these Names" id="{B25C3E16-E33A-482D-8F15-89304185B999}">
          <p14:sldIdLst>
            <p14:sldId id="305"/>
            <p14:sldId id="330"/>
            <p14:sldId id="315"/>
            <p14:sldId id="316"/>
            <p14:sldId id="317"/>
            <p14:sldId id="359"/>
            <p14:sldId id="364"/>
            <p14:sldId id="363"/>
          </p14:sldIdLst>
        </p14:section>
        <p14:section name="4. Reflections &amp; close" id="{AEEC0981-D0C7-4401-B03B-1AADCB9764C2}">
          <p14:sldIdLst>
            <p14:sldId id="298"/>
            <p14:sldId id="321"/>
            <p14:sldId id="334"/>
            <p14:sldId id="365"/>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H" initials="U" lastIdx="15" clrIdx="0">
    <p:extLst>
      <p:ext uri="{19B8F6BF-5375-455C-9EA6-DF929625EA0E}">
        <p15:presenceInfo xmlns:p15="http://schemas.microsoft.com/office/powerpoint/2012/main" userId="U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DCA"/>
    <a:srgbClr val="F49C90"/>
    <a:srgbClr val="FFFFFF"/>
    <a:srgbClr val="00A7A6"/>
    <a:srgbClr val="007E8D"/>
    <a:srgbClr val="17355D"/>
    <a:srgbClr val="E6E6E6"/>
    <a:srgbClr val="16BAB8"/>
    <a:srgbClr val="3E5800"/>
    <a:srgbClr val="631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386" autoAdjust="0"/>
  </p:normalViewPr>
  <p:slideViewPr>
    <p:cSldViewPr snapToGrid="0">
      <p:cViewPr varScale="1">
        <p:scale>
          <a:sx n="63" d="100"/>
          <a:sy n="63" d="100"/>
        </p:scale>
        <p:origin x="65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1BCE4-98CA-4778-BBCF-8DC70E55B0AA}"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A959567B-1232-43CF-998B-7C505DD89C36}">
      <dgm:prSet/>
      <dgm:spPr/>
      <dgm:t>
        <a:bodyPr/>
        <a:lstStyle/>
        <a:p>
          <a:r>
            <a:rPr lang="en-US" dirty="0"/>
            <a:t>Define ‘Al-Halim’ and contrast Allah’s forbearance to our forbearance</a:t>
          </a:r>
        </a:p>
      </dgm:t>
    </dgm:pt>
    <dgm:pt modelId="{68F67FEC-65E8-4B61-A168-3CAFED8DEA55}" type="parTrans" cxnId="{7AC19EA8-369F-4D45-B349-21657EC01244}">
      <dgm:prSet/>
      <dgm:spPr/>
      <dgm:t>
        <a:bodyPr/>
        <a:lstStyle/>
        <a:p>
          <a:endParaRPr lang="en-US"/>
        </a:p>
      </dgm:t>
    </dgm:pt>
    <dgm:pt modelId="{1B1F3005-F90B-4597-9C02-0D69CDB620A1}" type="sibTrans" cxnId="{7AC19EA8-369F-4D45-B349-21657EC01244}">
      <dgm:prSet phldrT="01" phldr="0"/>
      <dgm:spPr/>
      <dgm:t>
        <a:bodyPr/>
        <a:lstStyle/>
        <a:p>
          <a:r>
            <a:rPr lang="en-US"/>
            <a:t>01</a:t>
          </a:r>
          <a:endParaRPr lang="en-US" dirty="0"/>
        </a:p>
      </dgm:t>
    </dgm:pt>
    <dgm:pt modelId="{BA7B8992-2354-4BFC-97FD-7B15DE6856FB}">
      <dgm:prSet/>
      <dgm:spPr/>
      <dgm:t>
        <a:bodyPr/>
        <a:lstStyle/>
        <a:p>
          <a:r>
            <a:rPr lang="en-GB" b="0" dirty="0"/>
            <a:t>Identify what true forbearance is and how to develop this trait</a:t>
          </a:r>
          <a:endParaRPr lang="en-US" dirty="0"/>
        </a:p>
      </dgm:t>
    </dgm:pt>
    <dgm:pt modelId="{15BA8864-9E0C-4032-BD72-4641C1504E63}" type="parTrans" cxnId="{B911510C-93AD-43FC-A06E-CEE96DA50E3F}">
      <dgm:prSet/>
      <dgm:spPr/>
      <dgm:t>
        <a:bodyPr/>
        <a:lstStyle/>
        <a:p>
          <a:endParaRPr lang="en-US"/>
        </a:p>
      </dgm:t>
    </dgm:pt>
    <dgm:pt modelId="{6EB86AEA-8F08-4675-919A-EDD2CF47172F}" type="sibTrans" cxnId="{B911510C-93AD-43FC-A06E-CEE96DA50E3F}">
      <dgm:prSet phldrT="02" phldr="0"/>
      <dgm:spPr/>
      <dgm:t>
        <a:bodyPr/>
        <a:lstStyle/>
        <a:p>
          <a:r>
            <a:rPr lang="en-US"/>
            <a:t>02</a:t>
          </a:r>
        </a:p>
      </dgm:t>
    </dgm:pt>
    <dgm:pt modelId="{0EC4BB0B-8D05-4CC3-A0B1-080CE3452583}">
      <dgm:prSet/>
      <dgm:spPr>
        <a:solidFill>
          <a:srgbClr val="4ECDCA"/>
        </a:solidFill>
      </dgm:spPr>
      <dgm:t>
        <a:bodyPr/>
        <a:lstStyle/>
        <a:p>
          <a:r>
            <a:rPr lang="en-GB" b="0" dirty="0"/>
            <a:t>Learn how to connect with Allah through this Name</a:t>
          </a:r>
          <a:endParaRPr lang="en-US" dirty="0"/>
        </a:p>
      </dgm:t>
    </dgm:pt>
    <dgm:pt modelId="{4728C98E-3986-40E1-BF8A-5FC1395CEF1B}" type="parTrans" cxnId="{4C0D05F4-6F12-4531-A97A-7402034C06DE}">
      <dgm:prSet/>
      <dgm:spPr/>
      <dgm:t>
        <a:bodyPr/>
        <a:lstStyle/>
        <a:p>
          <a:endParaRPr lang="en-US"/>
        </a:p>
      </dgm:t>
    </dgm:pt>
    <dgm:pt modelId="{EC25B3CE-C84F-467B-AA42-4DFCD8D21DD2}" type="sibTrans" cxnId="{4C0D05F4-6F12-4531-A97A-7402034C06DE}">
      <dgm:prSet phldrT="03" phldr="0"/>
      <dgm:spPr/>
      <dgm:t>
        <a:bodyPr/>
        <a:lstStyle/>
        <a:p>
          <a:r>
            <a:rPr lang="en-US"/>
            <a:t>03</a:t>
          </a:r>
          <a:endParaRPr lang="en-US" dirty="0"/>
        </a:p>
      </dgm:t>
    </dgm:pt>
    <dgm:pt modelId="{60EAEC09-2E70-4305-AD1A-D1DB8EDAA4F7}">
      <dgm:prSet/>
      <dgm:spPr>
        <a:solidFill>
          <a:srgbClr val="F49C90"/>
        </a:solidFill>
      </dgm:spPr>
      <dgm:t>
        <a:bodyPr/>
        <a:lstStyle/>
        <a:p>
          <a:r>
            <a:rPr lang="en-GB" b="0" dirty="0"/>
            <a:t>Reflect on what you have learnt and identify one practical action point</a:t>
          </a:r>
          <a:endParaRPr lang="en-US" dirty="0"/>
        </a:p>
      </dgm:t>
    </dgm:pt>
    <dgm:pt modelId="{091644BF-250D-494B-81A3-3A6F37C9A0C5}" type="parTrans" cxnId="{2F1A4F66-A443-4792-B000-7FBE80E8C2A4}">
      <dgm:prSet/>
      <dgm:spPr/>
      <dgm:t>
        <a:bodyPr/>
        <a:lstStyle/>
        <a:p>
          <a:endParaRPr lang="en-US"/>
        </a:p>
      </dgm:t>
    </dgm:pt>
    <dgm:pt modelId="{8E5C466D-6ABC-408D-9D4D-4789F463E951}" type="sibTrans" cxnId="{2F1A4F66-A443-4792-B000-7FBE80E8C2A4}">
      <dgm:prSet phldrT="04" phldr="0"/>
      <dgm:spPr/>
      <dgm:t>
        <a:bodyPr/>
        <a:lstStyle/>
        <a:p>
          <a:r>
            <a:rPr lang="en-US"/>
            <a:t>04</a:t>
          </a:r>
        </a:p>
      </dgm:t>
    </dgm:pt>
    <dgm:pt modelId="{26BA533D-F269-42A1-BBE0-8A711AD33C2F}" type="pres">
      <dgm:prSet presAssocID="{F0C1BCE4-98CA-4778-BBCF-8DC70E55B0AA}" presName="Name0" presStyleCnt="0">
        <dgm:presLayoutVars>
          <dgm:animLvl val="lvl"/>
          <dgm:resizeHandles val="exact"/>
        </dgm:presLayoutVars>
      </dgm:prSet>
      <dgm:spPr/>
    </dgm:pt>
    <dgm:pt modelId="{4A956C64-8291-4A77-B509-D898F4A532BF}" type="pres">
      <dgm:prSet presAssocID="{A959567B-1232-43CF-998B-7C505DD89C36}" presName="compositeNode" presStyleCnt="0">
        <dgm:presLayoutVars>
          <dgm:bulletEnabled val="1"/>
        </dgm:presLayoutVars>
      </dgm:prSet>
      <dgm:spPr/>
    </dgm:pt>
    <dgm:pt modelId="{501AB9D7-1801-4C86-8103-D2A46279DA5C}" type="pres">
      <dgm:prSet presAssocID="{A959567B-1232-43CF-998B-7C505DD89C36}" presName="bgRect" presStyleLbl="alignNode1" presStyleIdx="0" presStyleCnt="4" custLinFactNeighborX="-759"/>
      <dgm:spPr/>
    </dgm:pt>
    <dgm:pt modelId="{6121BD57-D575-482C-8FA1-40BBB4A06ABA}" type="pres">
      <dgm:prSet presAssocID="{1B1F3005-F90B-4597-9C02-0D69CDB620A1}" presName="sibTransNodeRect" presStyleLbl="alignNode1" presStyleIdx="0" presStyleCnt="4">
        <dgm:presLayoutVars>
          <dgm:chMax val="0"/>
          <dgm:bulletEnabled val="1"/>
        </dgm:presLayoutVars>
      </dgm:prSet>
      <dgm:spPr/>
    </dgm:pt>
    <dgm:pt modelId="{43B08260-4BD4-4C2E-B7EC-4B9986B10DDE}" type="pres">
      <dgm:prSet presAssocID="{A959567B-1232-43CF-998B-7C505DD89C36}" presName="nodeRect" presStyleLbl="alignNode1" presStyleIdx="0" presStyleCnt="4">
        <dgm:presLayoutVars>
          <dgm:bulletEnabled val="1"/>
        </dgm:presLayoutVars>
      </dgm:prSet>
      <dgm:spPr/>
    </dgm:pt>
    <dgm:pt modelId="{1E024317-0D75-4DB2-9853-7DF3B770B5C9}" type="pres">
      <dgm:prSet presAssocID="{1B1F3005-F90B-4597-9C02-0D69CDB620A1}" presName="sibTrans" presStyleCnt="0"/>
      <dgm:spPr/>
    </dgm:pt>
    <dgm:pt modelId="{A1CD5A0A-8445-449E-A810-5B1C4CA41689}" type="pres">
      <dgm:prSet presAssocID="{BA7B8992-2354-4BFC-97FD-7B15DE6856FB}" presName="compositeNode" presStyleCnt="0">
        <dgm:presLayoutVars>
          <dgm:bulletEnabled val="1"/>
        </dgm:presLayoutVars>
      </dgm:prSet>
      <dgm:spPr/>
    </dgm:pt>
    <dgm:pt modelId="{FDEC97C0-02C7-4192-B189-B819FB27FEC9}" type="pres">
      <dgm:prSet presAssocID="{BA7B8992-2354-4BFC-97FD-7B15DE6856FB}" presName="bgRect" presStyleLbl="alignNode1" presStyleIdx="1" presStyleCnt="4"/>
      <dgm:spPr/>
    </dgm:pt>
    <dgm:pt modelId="{DA28387C-F8C0-45F5-B868-03F930515E89}" type="pres">
      <dgm:prSet presAssocID="{6EB86AEA-8F08-4675-919A-EDD2CF47172F}" presName="sibTransNodeRect" presStyleLbl="alignNode1" presStyleIdx="1" presStyleCnt="4">
        <dgm:presLayoutVars>
          <dgm:chMax val="0"/>
          <dgm:bulletEnabled val="1"/>
        </dgm:presLayoutVars>
      </dgm:prSet>
      <dgm:spPr/>
    </dgm:pt>
    <dgm:pt modelId="{002286F6-18ED-413D-8A87-0FFCE600261A}" type="pres">
      <dgm:prSet presAssocID="{BA7B8992-2354-4BFC-97FD-7B15DE6856FB}" presName="nodeRect" presStyleLbl="alignNode1" presStyleIdx="1" presStyleCnt="4">
        <dgm:presLayoutVars>
          <dgm:bulletEnabled val="1"/>
        </dgm:presLayoutVars>
      </dgm:prSet>
      <dgm:spPr/>
    </dgm:pt>
    <dgm:pt modelId="{0602087B-DDB9-458B-AD14-4ABF0A19BF7E}" type="pres">
      <dgm:prSet presAssocID="{6EB86AEA-8F08-4675-919A-EDD2CF47172F}" presName="sibTrans" presStyleCnt="0"/>
      <dgm:spPr/>
    </dgm:pt>
    <dgm:pt modelId="{7C1D6D61-DC95-400A-99A3-E3968B1C546D}" type="pres">
      <dgm:prSet presAssocID="{0EC4BB0B-8D05-4CC3-A0B1-080CE3452583}" presName="compositeNode" presStyleCnt="0">
        <dgm:presLayoutVars>
          <dgm:bulletEnabled val="1"/>
        </dgm:presLayoutVars>
      </dgm:prSet>
      <dgm:spPr/>
    </dgm:pt>
    <dgm:pt modelId="{F75DA79F-2ED8-41C5-9E2F-4D5B80B7B6D2}" type="pres">
      <dgm:prSet presAssocID="{0EC4BB0B-8D05-4CC3-A0B1-080CE3452583}" presName="bgRect" presStyleLbl="alignNode1" presStyleIdx="2" presStyleCnt="4" custLinFactNeighborX="-2310"/>
      <dgm:spPr/>
    </dgm:pt>
    <dgm:pt modelId="{647974AB-C78D-465F-87F5-290A8FB482C5}" type="pres">
      <dgm:prSet presAssocID="{EC25B3CE-C84F-467B-AA42-4DFCD8D21DD2}" presName="sibTransNodeRect" presStyleLbl="alignNode1" presStyleIdx="2" presStyleCnt="4">
        <dgm:presLayoutVars>
          <dgm:chMax val="0"/>
          <dgm:bulletEnabled val="1"/>
        </dgm:presLayoutVars>
      </dgm:prSet>
      <dgm:spPr/>
    </dgm:pt>
    <dgm:pt modelId="{9AC90F9A-D47C-4AB1-B8C8-70E8279C512A}" type="pres">
      <dgm:prSet presAssocID="{0EC4BB0B-8D05-4CC3-A0B1-080CE3452583}" presName="nodeRect" presStyleLbl="alignNode1" presStyleIdx="2" presStyleCnt="4">
        <dgm:presLayoutVars>
          <dgm:bulletEnabled val="1"/>
        </dgm:presLayoutVars>
      </dgm:prSet>
      <dgm:spPr/>
    </dgm:pt>
    <dgm:pt modelId="{21121D72-1813-4F44-A2AE-2570AA7E38ED}" type="pres">
      <dgm:prSet presAssocID="{EC25B3CE-C84F-467B-AA42-4DFCD8D21DD2}" presName="sibTrans" presStyleCnt="0"/>
      <dgm:spPr/>
    </dgm:pt>
    <dgm:pt modelId="{D19EB060-E35B-417B-B565-13FFA51B66E1}" type="pres">
      <dgm:prSet presAssocID="{60EAEC09-2E70-4305-AD1A-D1DB8EDAA4F7}" presName="compositeNode" presStyleCnt="0">
        <dgm:presLayoutVars>
          <dgm:bulletEnabled val="1"/>
        </dgm:presLayoutVars>
      </dgm:prSet>
      <dgm:spPr/>
    </dgm:pt>
    <dgm:pt modelId="{B7CDB55A-F00F-48DF-A61C-AB54B91069CD}" type="pres">
      <dgm:prSet presAssocID="{60EAEC09-2E70-4305-AD1A-D1DB8EDAA4F7}" presName="bgRect" presStyleLbl="alignNode1" presStyleIdx="3" presStyleCnt="4" custLinFactNeighborX="8"/>
      <dgm:spPr/>
    </dgm:pt>
    <dgm:pt modelId="{8067C57D-163F-43C0-9E6B-B0534DECA840}" type="pres">
      <dgm:prSet presAssocID="{8E5C466D-6ABC-408D-9D4D-4789F463E951}" presName="sibTransNodeRect" presStyleLbl="alignNode1" presStyleIdx="3" presStyleCnt="4">
        <dgm:presLayoutVars>
          <dgm:chMax val="0"/>
          <dgm:bulletEnabled val="1"/>
        </dgm:presLayoutVars>
      </dgm:prSet>
      <dgm:spPr/>
    </dgm:pt>
    <dgm:pt modelId="{6BBBA644-6A0D-4A31-9116-4ADDB546A0D8}" type="pres">
      <dgm:prSet presAssocID="{60EAEC09-2E70-4305-AD1A-D1DB8EDAA4F7}" presName="nodeRect" presStyleLbl="alignNode1" presStyleIdx="3" presStyleCnt="4">
        <dgm:presLayoutVars>
          <dgm:bulletEnabled val="1"/>
        </dgm:presLayoutVars>
      </dgm:prSet>
      <dgm:spPr/>
    </dgm:pt>
  </dgm:ptLst>
  <dgm:cxnLst>
    <dgm:cxn modelId="{0A992E09-98C3-40AA-8B82-2046E57ECC1F}" type="presOf" srcId="{60EAEC09-2E70-4305-AD1A-D1DB8EDAA4F7}" destId="{6BBBA644-6A0D-4A31-9116-4ADDB546A0D8}" srcOrd="1" destOrd="0" presId="urn:microsoft.com/office/officeart/2016/7/layout/LinearBlockProcessNumbered"/>
    <dgm:cxn modelId="{B911510C-93AD-43FC-A06E-CEE96DA50E3F}" srcId="{F0C1BCE4-98CA-4778-BBCF-8DC70E55B0AA}" destId="{BA7B8992-2354-4BFC-97FD-7B15DE6856FB}" srcOrd="1" destOrd="0" parTransId="{15BA8864-9E0C-4032-BD72-4641C1504E63}" sibTransId="{6EB86AEA-8F08-4675-919A-EDD2CF47172F}"/>
    <dgm:cxn modelId="{CDF82713-82AD-47AB-900F-C1B3E5145212}" type="presOf" srcId="{EC25B3CE-C84F-467B-AA42-4DFCD8D21DD2}" destId="{647974AB-C78D-465F-87F5-290A8FB482C5}" srcOrd="0" destOrd="0" presId="urn:microsoft.com/office/officeart/2016/7/layout/LinearBlockProcessNumbered"/>
    <dgm:cxn modelId="{156B2815-E1D4-4EBC-820F-93808037E4D1}" type="presOf" srcId="{0EC4BB0B-8D05-4CC3-A0B1-080CE3452583}" destId="{9AC90F9A-D47C-4AB1-B8C8-70E8279C512A}" srcOrd="1" destOrd="0" presId="urn:microsoft.com/office/officeart/2016/7/layout/LinearBlockProcessNumbered"/>
    <dgm:cxn modelId="{3B2B0832-B2B2-4377-A2C5-65FC3B6EA625}" type="presOf" srcId="{0EC4BB0B-8D05-4CC3-A0B1-080CE3452583}" destId="{F75DA79F-2ED8-41C5-9E2F-4D5B80B7B6D2}" srcOrd="0" destOrd="0" presId="urn:microsoft.com/office/officeart/2016/7/layout/LinearBlockProcessNumbered"/>
    <dgm:cxn modelId="{A97DCE63-7837-4B5D-8D8D-1E9A3EE62290}" type="presOf" srcId="{BA7B8992-2354-4BFC-97FD-7B15DE6856FB}" destId="{002286F6-18ED-413D-8A87-0FFCE600261A}" srcOrd="1" destOrd="0" presId="urn:microsoft.com/office/officeart/2016/7/layout/LinearBlockProcessNumbered"/>
    <dgm:cxn modelId="{2F1A4F66-A443-4792-B000-7FBE80E8C2A4}" srcId="{F0C1BCE4-98CA-4778-BBCF-8DC70E55B0AA}" destId="{60EAEC09-2E70-4305-AD1A-D1DB8EDAA4F7}" srcOrd="3" destOrd="0" parTransId="{091644BF-250D-494B-81A3-3A6F37C9A0C5}" sibTransId="{8E5C466D-6ABC-408D-9D4D-4789F463E951}"/>
    <dgm:cxn modelId="{8D474870-47E7-430C-9462-05E5EA1C6C7A}" type="presOf" srcId="{6EB86AEA-8F08-4675-919A-EDD2CF47172F}" destId="{DA28387C-F8C0-45F5-B868-03F930515E89}" srcOrd="0" destOrd="0" presId="urn:microsoft.com/office/officeart/2016/7/layout/LinearBlockProcessNumbered"/>
    <dgm:cxn modelId="{030E2671-8C7A-4AB7-AD61-B4631F16168A}" type="presOf" srcId="{8E5C466D-6ABC-408D-9D4D-4789F463E951}" destId="{8067C57D-163F-43C0-9E6B-B0534DECA840}" srcOrd="0" destOrd="0" presId="urn:microsoft.com/office/officeart/2016/7/layout/LinearBlockProcessNumbered"/>
    <dgm:cxn modelId="{92588483-1BCD-4CDF-A191-35823B452EAA}" type="presOf" srcId="{BA7B8992-2354-4BFC-97FD-7B15DE6856FB}" destId="{FDEC97C0-02C7-4192-B189-B819FB27FEC9}" srcOrd="0" destOrd="0" presId="urn:microsoft.com/office/officeart/2016/7/layout/LinearBlockProcessNumbered"/>
    <dgm:cxn modelId="{D16E0A8D-1AE5-4B77-9225-9F5B2E4ECFC5}" type="presOf" srcId="{A959567B-1232-43CF-998B-7C505DD89C36}" destId="{501AB9D7-1801-4C86-8103-D2A46279DA5C}" srcOrd="0" destOrd="0" presId="urn:microsoft.com/office/officeart/2016/7/layout/LinearBlockProcessNumbered"/>
    <dgm:cxn modelId="{16D39894-7BBB-411D-9D7B-57FE02BD02B1}" type="presOf" srcId="{A959567B-1232-43CF-998B-7C505DD89C36}" destId="{43B08260-4BD4-4C2E-B7EC-4B9986B10DDE}" srcOrd="1" destOrd="0" presId="urn:microsoft.com/office/officeart/2016/7/layout/LinearBlockProcessNumbered"/>
    <dgm:cxn modelId="{7AC19EA8-369F-4D45-B349-21657EC01244}" srcId="{F0C1BCE4-98CA-4778-BBCF-8DC70E55B0AA}" destId="{A959567B-1232-43CF-998B-7C505DD89C36}" srcOrd="0" destOrd="0" parTransId="{68F67FEC-65E8-4B61-A168-3CAFED8DEA55}" sibTransId="{1B1F3005-F90B-4597-9C02-0D69CDB620A1}"/>
    <dgm:cxn modelId="{50DFA1A8-EED9-4377-95DE-DC98E9FAC324}" type="presOf" srcId="{60EAEC09-2E70-4305-AD1A-D1DB8EDAA4F7}" destId="{B7CDB55A-F00F-48DF-A61C-AB54B91069CD}" srcOrd="0" destOrd="0" presId="urn:microsoft.com/office/officeart/2016/7/layout/LinearBlockProcessNumbered"/>
    <dgm:cxn modelId="{BEC2F8C9-5328-42EB-B1E6-D0DE69E348E2}" type="presOf" srcId="{F0C1BCE4-98CA-4778-BBCF-8DC70E55B0AA}" destId="{26BA533D-F269-42A1-BBE0-8A711AD33C2F}" srcOrd="0" destOrd="0" presId="urn:microsoft.com/office/officeart/2016/7/layout/LinearBlockProcessNumbered"/>
    <dgm:cxn modelId="{5FF617E3-93AA-4897-82EE-0EE632B6384A}" type="presOf" srcId="{1B1F3005-F90B-4597-9C02-0D69CDB620A1}" destId="{6121BD57-D575-482C-8FA1-40BBB4A06ABA}" srcOrd="0" destOrd="0" presId="urn:microsoft.com/office/officeart/2016/7/layout/LinearBlockProcessNumbered"/>
    <dgm:cxn modelId="{4C0D05F4-6F12-4531-A97A-7402034C06DE}" srcId="{F0C1BCE4-98CA-4778-BBCF-8DC70E55B0AA}" destId="{0EC4BB0B-8D05-4CC3-A0B1-080CE3452583}" srcOrd="2" destOrd="0" parTransId="{4728C98E-3986-40E1-BF8A-5FC1395CEF1B}" sibTransId="{EC25B3CE-C84F-467B-AA42-4DFCD8D21DD2}"/>
    <dgm:cxn modelId="{84000040-C72F-402A-A4D7-B3E7D048D0CE}" type="presParOf" srcId="{26BA533D-F269-42A1-BBE0-8A711AD33C2F}" destId="{4A956C64-8291-4A77-B509-D898F4A532BF}" srcOrd="0" destOrd="0" presId="urn:microsoft.com/office/officeart/2016/7/layout/LinearBlockProcessNumbered"/>
    <dgm:cxn modelId="{2B266064-2286-46A4-BC3C-8D219920ECD3}" type="presParOf" srcId="{4A956C64-8291-4A77-B509-D898F4A532BF}" destId="{501AB9D7-1801-4C86-8103-D2A46279DA5C}" srcOrd="0" destOrd="0" presId="urn:microsoft.com/office/officeart/2016/7/layout/LinearBlockProcessNumbered"/>
    <dgm:cxn modelId="{6708E720-7D85-4635-90F0-8C12C27A1916}" type="presParOf" srcId="{4A956C64-8291-4A77-B509-D898F4A532BF}" destId="{6121BD57-D575-482C-8FA1-40BBB4A06ABA}" srcOrd="1" destOrd="0" presId="urn:microsoft.com/office/officeart/2016/7/layout/LinearBlockProcessNumbered"/>
    <dgm:cxn modelId="{A73A3578-6B42-4189-AAF8-3984C48CFCD6}" type="presParOf" srcId="{4A956C64-8291-4A77-B509-D898F4A532BF}" destId="{43B08260-4BD4-4C2E-B7EC-4B9986B10DDE}" srcOrd="2" destOrd="0" presId="urn:microsoft.com/office/officeart/2016/7/layout/LinearBlockProcessNumbered"/>
    <dgm:cxn modelId="{724BB363-3B1E-47F0-86EF-A61818A3CDB9}" type="presParOf" srcId="{26BA533D-F269-42A1-BBE0-8A711AD33C2F}" destId="{1E024317-0D75-4DB2-9853-7DF3B770B5C9}" srcOrd="1" destOrd="0" presId="urn:microsoft.com/office/officeart/2016/7/layout/LinearBlockProcessNumbered"/>
    <dgm:cxn modelId="{1B4C0CF8-BB00-4883-AE54-B8AC66935D2F}" type="presParOf" srcId="{26BA533D-F269-42A1-BBE0-8A711AD33C2F}" destId="{A1CD5A0A-8445-449E-A810-5B1C4CA41689}" srcOrd="2" destOrd="0" presId="urn:microsoft.com/office/officeart/2016/7/layout/LinearBlockProcessNumbered"/>
    <dgm:cxn modelId="{3FBB488C-E21F-4899-9A55-9859F9F0FA74}" type="presParOf" srcId="{A1CD5A0A-8445-449E-A810-5B1C4CA41689}" destId="{FDEC97C0-02C7-4192-B189-B819FB27FEC9}" srcOrd="0" destOrd="0" presId="urn:microsoft.com/office/officeart/2016/7/layout/LinearBlockProcessNumbered"/>
    <dgm:cxn modelId="{F8DF2851-8A21-4C91-AC68-2EAC656E86E3}" type="presParOf" srcId="{A1CD5A0A-8445-449E-A810-5B1C4CA41689}" destId="{DA28387C-F8C0-45F5-B868-03F930515E89}" srcOrd="1" destOrd="0" presId="urn:microsoft.com/office/officeart/2016/7/layout/LinearBlockProcessNumbered"/>
    <dgm:cxn modelId="{2C40F27C-97EB-49E7-AB19-18659203C905}" type="presParOf" srcId="{A1CD5A0A-8445-449E-A810-5B1C4CA41689}" destId="{002286F6-18ED-413D-8A87-0FFCE600261A}" srcOrd="2" destOrd="0" presId="urn:microsoft.com/office/officeart/2016/7/layout/LinearBlockProcessNumbered"/>
    <dgm:cxn modelId="{7DC1BD3C-581C-419C-A458-AB46497F2760}" type="presParOf" srcId="{26BA533D-F269-42A1-BBE0-8A711AD33C2F}" destId="{0602087B-DDB9-458B-AD14-4ABF0A19BF7E}" srcOrd="3" destOrd="0" presId="urn:microsoft.com/office/officeart/2016/7/layout/LinearBlockProcessNumbered"/>
    <dgm:cxn modelId="{8E071D27-CAAE-44DF-A2A6-3153AFD23543}" type="presParOf" srcId="{26BA533D-F269-42A1-BBE0-8A711AD33C2F}" destId="{7C1D6D61-DC95-400A-99A3-E3968B1C546D}" srcOrd="4" destOrd="0" presId="urn:microsoft.com/office/officeart/2016/7/layout/LinearBlockProcessNumbered"/>
    <dgm:cxn modelId="{1EE3F2EA-1B01-4C66-BE8F-FC51CA988C93}" type="presParOf" srcId="{7C1D6D61-DC95-400A-99A3-E3968B1C546D}" destId="{F75DA79F-2ED8-41C5-9E2F-4D5B80B7B6D2}" srcOrd="0" destOrd="0" presId="urn:microsoft.com/office/officeart/2016/7/layout/LinearBlockProcessNumbered"/>
    <dgm:cxn modelId="{E0C8195E-C20D-4BF3-9240-D07307F621A6}" type="presParOf" srcId="{7C1D6D61-DC95-400A-99A3-E3968B1C546D}" destId="{647974AB-C78D-465F-87F5-290A8FB482C5}" srcOrd="1" destOrd="0" presId="urn:microsoft.com/office/officeart/2016/7/layout/LinearBlockProcessNumbered"/>
    <dgm:cxn modelId="{7052FFE3-9934-4425-82EE-04FB808A226A}" type="presParOf" srcId="{7C1D6D61-DC95-400A-99A3-E3968B1C546D}" destId="{9AC90F9A-D47C-4AB1-B8C8-70E8279C512A}" srcOrd="2" destOrd="0" presId="urn:microsoft.com/office/officeart/2016/7/layout/LinearBlockProcessNumbered"/>
    <dgm:cxn modelId="{DD582266-6189-4AF1-B7DB-305B02BA22AA}" type="presParOf" srcId="{26BA533D-F269-42A1-BBE0-8A711AD33C2F}" destId="{21121D72-1813-4F44-A2AE-2570AA7E38ED}" srcOrd="5" destOrd="0" presId="urn:microsoft.com/office/officeart/2016/7/layout/LinearBlockProcessNumbered"/>
    <dgm:cxn modelId="{DF2C760D-7A0F-402D-B98E-086A55F506FA}" type="presParOf" srcId="{26BA533D-F269-42A1-BBE0-8A711AD33C2F}" destId="{D19EB060-E35B-417B-B565-13FFA51B66E1}" srcOrd="6" destOrd="0" presId="urn:microsoft.com/office/officeart/2016/7/layout/LinearBlockProcessNumbered"/>
    <dgm:cxn modelId="{11EF6468-30EB-48C6-B788-0A707D472519}" type="presParOf" srcId="{D19EB060-E35B-417B-B565-13FFA51B66E1}" destId="{B7CDB55A-F00F-48DF-A61C-AB54B91069CD}" srcOrd="0" destOrd="0" presId="urn:microsoft.com/office/officeart/2016/7/layout/LinearBlockProcessNumbered"/>
    <dgm:cxn modelId="{D6439014-4EA6-4A81-861F-E28AA2006442}" type="presParOf" srcId="{D19EB060-E35B-417B-B565-13FFA51B66E1}" destId="{8067C57D-163F-43C0-9E6B-B0534DECA840}" srcOrd="1" destOrd="0" presId="urn:microsoft.com/office/officeart/2016/7/layout/LinearBlockProcessNumbered"/>
    <dgm:cxn modelId="{6E9AA902-A1FB-4871-95C2-83269F5641C2}" type="presParOf" srcId="{D19EB060-E35B-417B-B565-13FFA51B66E1}" destId="{6BBBA644-6A0D-4A31-9116-4ADDB546A0D8}"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485032A-49EC-480C-846D-5566218BB758}"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58528A7-E701-43E8-8DFD-7A011B44D80B}">
      <dgm:prSet/>
      <dgm:spPr/>
      <dgm:t>
        <a:bodyPr/>
        <a:lstStyle/>
        <a:p>
          <a:r>
            <a:rPr lang="en-GB" b="1" dirty="0">
              <a:effectLst/>
              <a:latin typeface="+mn-lt"/>
              <a:ea typeface="Arial" panose="020B0604020202020204" pitchFamily="34" charset="0"/>
              <a:cs typeface="Times New Roman" panose="02020603050405020304" pitchFamily="18" charset="0"/>
            </a:rPr>
            <a:t>1. Delays punishment</a:t>
          </a:r>
          <a:endParaRPr lang="en-US" dirty="0">
            <a:latin typeface="+mn-lt"/>
          </a:endParaRPr>
        </a:p>
      </dgm:t>
    </dgm:pt>
    <dgm:pt modelId="{2C4B5B78-3BC4-41C9-9B02-7CB77823D959}" type="parTrans" cxnId="{24815271-9082-4F74-BC4D-E8D12A3F2444}">
      <dgm:prSet/>
      <dgm:spPr/>
      <dgm:t>
        <a:bodyPr/>
        <a:lstStyle/>
        <a:p>
          <a:endParaRPr lang="en-US">
            <a:latin typeface="+mn-lt"/>
          </a:endParaRPr>
        </a:p>
      </dgm:t>
    </dgm:pt>
    <dgm:pt modelId="{9D9FDA3E-FA37-4526-929E-B29C95DA2D03}" type="sibTrans" cxnId="{24815271-9082-4F74-BC4D-E8D12A3F2444}">
      <dgm:prSet/>
      <dgm:spPr/>
      <dgm:t>
        <a:bodyPr/>
        <a:lstStyle/>
        <a:p>
          <a:endParaRPr lang="en-US">
            <a:latin typeface="+mn-lt"/>
          </a:endParaRPr>
        </a:p>
      </dgm:t>
    </dgm:pt>
    <dgm:pt modelId="{9E546B42-10D0-4AB3-846F-D4CA711AE70B}">
      <dgm:prSet/>
      <dgm:spPr/>
      <dgm:t>
        <a:bodyPr/>
        <a:lstStyle/>
        <a:p>
          <a:r>
            <a:rPr lang="en-GB" dirty="0">
              <a:effectLst/>
              <a:latin typeface="+mn-lt"/>
              <a:ea typeface="Arial" panose="020B0604020202020204" pitchFamily="34" charset="0"/>
              <a:cs typeface="Arial" panose="020B0604020202020204" pitchFamily="34" charset="0"/>
            </a:rPr>
            <a:t>2. Sends us </a:t>
          </a:r>
          <a:r>
            <a:rPr lang="en-GB" b="1" dirty="0">
              <a:effectLst/>
              <a:latin typeface="+mn-lt"/>
              <a:ea typeface="Arial" panose="020B0604020202020204" pitchFamily="34" charset="0"/>
              <a:cs typeface="Arial" panose="020B0604020202020204" pitchFamily="34" charset="0"/>
            </a:rPr>
            <a:t>subtle reminders </a:t>
          </a:r>
          <a:r>
            <a:rPr lang="en-GB" dirty="0">
              <a:effectLst/>
              <a:latin typeface="+mn-lt"/>
              <a:ea typeface="Arial" panose="020B0604020202020204" pitchFamily="34" charset="0"/>
              <a:cs typeface="Arial" panose="020B0604020202020204" pitchFamily="34" charset="0"/>
            </a:rPr>
            <a:t>so we turn back to Him</a:t>
          </a:r>
        </a:p>
      </dgm:t>
    </dgm:pt>
    <dgm:pt modelId="{D9F1FBE9-C559-40EE-B0FB-33669C692503}" type="parTrans" cxnId="{37C0D181-B9A9-423A-B525-CAC8F5A0FA46}">
      <dgm:prSet/>
      <dgm:spPr/>
      <dgm:t>
        <a:bodyPr/>
        <a:lstStyle/>
        <a:p>
          <a:endParaRPr lang="en-GB">
            <a:latin typeface="+mn-lt"/>
          </a:endParaRPr>
        </a:p>
      </dgm:t>
    </dgm:pt>
    <dgm:pt modelId="{46E73CC5-1A9C-4967-A58F-0DA3F15314D5}" type="sibTrans" cxnId="{37C0D181-B9A9-423A-B525-CAC8F5A0FA46}">
      <dgm:prSet/>
      <dgm:spPr/>
      <dgm:t>
        <a:bodyPr/>
        <a:lstStyle/>
        <a:p>
          <a:endParaRPr lang="en-GB">
            <a:latin typeface="+mn-lt"/>
          </a:endParaRPr>
        </a:p>
      </dgm:t>
    </dgm:pt>
    <dgm:pt modelId="{401A7951-3547-46D0-BD60-76EFC6262840}">
      <dgm:prSet/>
      <dgm:spPr/>
      <dgm:t>
        <a:bodyPr/>
        <a:lstStyle/>
        <a:p>
          <a:r>
            <a:rPr lang="en-GB" dirty="0">
              <a:effectLst/>
              <a:latin typeface="+mn-lt"/>
              <a:ea typeface="Arial" panose="020B0604020202020204" pitchFamily="34" charset="0"/>
              <a:cs typeface="Arial" panose="020B0604020202020204" pitchFamily="34" charset="0"/>
            </a:rPr>
            <a:t>3. </a:t>
          </a:r>
          <a:r>
            <a:rPr lang="en-GB" b="1" dirty="0">
              <a:effectLst/>
              <a:latin typeface="+mn-lt"/>
              <a:ea typeface="Arial" panose="020B0604020202020204" pitchFamily="34" charset="0"/>
              <a:cs typeface="Arial" panose="020B0604020202020204" pitchFamily="34" charset="0"/>
            </a:rPr>
            <a:t>Delays recording </a:t>
          </a:r>
          <a:r>
            <a:rPr lang="en-GB" dirty="0">
              <a:effectLst/>
              <a:latin typeface="+mn-lt"/>
              <a:ea typeface="Arial" panose="020B0604020202020204" pitchFamily="34" charset="0"/>
              <a:cs typeface="Arial" panose="020B0604020202020204" pitchFamily="34" charset="0"/>
            </a:rPr>
            <a:t>of our sins </a:t>
          </a:r>
        </a:p>
      </dgm:t>
    </dgm:pt>
    <dgm:pt modelId="{B2985A73-E818-4AAE-BEAE-CD3D39A61B0F}" type="parTrans" cxnId="{BB5540F7-CF50-44E0-BD16-1F15995D84B5}">
      <dgm:prSet/>
      <dgm:spPr/>
      <dgm:t>
        <a:bodyPr/>
        <a:lstStyle/>
        <a:p>
          <a:endParaRPr lang="en-GB">
            <a:latin typeface="+mn-lt"/>
          </a:endParaRPr>
        </a:p>
      </dgm:t>
    </dgm:pt>
    <dgm:pt modelId="{24DB69D8-176B-49E7-B0FC-D358E2FE0E4B}" type="sibTrans" cxnId="{BB5540F7-CF50-44E0-BD16-1F15995D84B5}">
      <dgm:prSet/>
      <dgm:spPr/>
      <dgm:t>
        <a:bodyPr/>
        <a:lstStyle/>
        <a:p>
          <a:endParaRPr lang="en-GB">
            <a:latin typeface="+mn-lt"/>
          </a:endParaRPr>
        </a:p>
      </dgm:t>
    </dgm:pt>
    <dgm:pt modelId="{B62AF0ED-F8BA-4B1E-8673-11BCD91EA054}" type="pres">
      <dgm:prSet presAssocID="{2485032A-49EC-480C-846D-5566218BB758}" presName="vert0" presStyleCnt="0">
        <dgm:presLayoutVars>
          <dgm:dir/>
          <dgm:animOne val="branch"/>
          <dgm:animLvl val="lvl"/>
        </dgm:presLayoutVars>
      </dgm:prSet>
      <dgm:spPr/>
    </dgm:pt>
    <dgm:pt modelId="{A7B5DBBC-2A39-4C5D-95F1-2FCA205FF04E}" type="pres">
      <dgm:prSet presAssocID="{258528A7-E701-43E8-8DFD-7A011B44D80B}" presName="thickLine" presStyleLbl="alignNode1" presStyleIdx="0" presStyleCnt="3"/>
      <dgm:spPr/>
    </dgm:pt>
    <dgm:pt modelId="{5A5C2A1D-3880-48DA-8A37-CF5D4EAB0C13}" type="pres">
      <dgm:prSet presAssocID="{258528A7-E701-43E8-8DFD-7A011B44D80B}" presName="horz1" presStyleCnt="0"/>
      <dgm:spPr/>
    </dgm:pt>
    <dgm:pt modelId="{87BF4FB7-4DF4-456F-BF1E-EAB727B0A873}" type="pres">
      <dgm:prSet presAssocID="{258528A7-E701-43E8-8DFD-7A011B44D80B}" presName="tx1" presStyleLbl="revTx" presStyleIdx="0" presStyleCnt="3"/>
      <dgm:spPr/>
    </dgm:pt>
    <dgm:pt modelId="{D52834EF-7960-4DDE-86E0-60174C494717}" type="pres">
      <dgm:prSet presAssocID="{258528A7-E701-43E8-8DFD-7A011B44D80B}" presName="vert1" presStyleCnt="0"/>
      <dgm:spPr/>
    </dgm:pt>
    <dgm:pt modelId="{345AACF1-4150-4425-B770-3EA016C3E6F6}" type="pres">
      <dgm:prSet presAssocID="{9E546B42-10D0-4AB3-846F-D4CA711AE70B}" presName="thickLine" presStyleLbl="alignNode1" presStyleIdx="1" presStyleCnt="3"/>
      <dgm:spPr/>
    </dgm:pt>
    <dgm:pt modelId="{E69D62C0-29BA-48CB-8B31-AA741F02CA6B}" type="pres">
      <dgm:prSet presAssocID="{9E546B42-10D0-4AB3-846F-D4CA711AE70B}" presName="horz1" presStyleCnt="0"/>
      <dgm:spPr/>
    </dgm:pt>
    <dgm:pt modelId="{7B199F10-A010-4AE3-8027-4EA57483BACD}" type="pres">
      <dgm:prSet presAssocID="{9E546B42-10D0-4AB3-846F-D4CA711AE70B}" presName="tx1" presStyleLbl="revTx" presStyleIdx="1" presStyleCnt="3"/>
      <dgm:spPr/>
    </dgm:pt>
    <dgm:pt modelId="{054B8944-1703-49EA-80CE-22359118C10A}" type="pres">
      <dgm:prSet presAssocID="{9E546B42-10D0-4AB3-846F-D4CA711AE70B}" presName="vert1" presStyleCnt="0"/>
      <dgm:spPr/>
    </dgm:pt>
    <dgm:pt modelId="{BFC63787-0B94-4A92-9178-5276728DC0E4}" type="pres">
      <dgm:prSet presAssocID="{401A7951-3547-46D0-BD60-76EFC6262840}" presName="thickLine" presStyleLbl="alignNode1" presStyleIdx="2" presStyleCnt="3"/>
      <dgm:spPr/>
    </dgm:pt>
    <dgm:pt modelId="{3C8973F0-FA2E-44A5-870A-BE5A7D96FB9F}" type="pres">
      <dgm:prSet presAssocID="{401A7951-3547-46D0-BD60-76EFC6262840}" presName="horz1" presStyleCnt="0"/>
      <dgm:spPr/>
    </dgm:pt>
    <dgm:pt modelId="{BC358B61-91AE-4A19-B47C-8B6F6B6A5058}" type="pres">
      <dgm:prSet presAssocID="{401A7951-3547-46D0-BD60-76EFC6262840}" presName="tx1" presStyleLbl="revTx" presStyleIdx="2" presStyleCnt="3"/>
      <dgm:spPr/>
    </dgm:pt>
    <dgm:pt modelId="{49F783F3-20C8-4E0C-A395-545C4DF4DCEE}" type="pres">
      <dgm:prSet presAssocID="{401A7951-3547-46D0-BD60-76EFC6262840}" presName="vert1" presStyleCnt="0"/>
      <dgm:spPr/>
    </dgm:pt>
  </dgm:ptLst>
  <dgm:cxnLst>
    <dgm:cxn modelId="{11E56F1E-FE5E-45C1-9789-DCD5A8FFF8C4}" type="presOf" srcId="{9E546B42-10D0-4AB3-846F-D4CA711AE70B}" destId="{7B199F10-A010-4AE3-8027-4EA57483BACD}" srcOrd="0" destOrd="0" presId="urn:microsoft.com/office/officeart/2008/layout/LinedList"/>
    <dgm:cxn modelId="{24815271-9082-4F74-BC4D-E8D12A3F2444}" srcId="{2485032A-49EC-480C-846D-5566218BB758}" destId="{258528A7-E701-43E8-8DFD-7A011B44D80B}" srcOrd="0" destOrd="0" parTransId="{2C4B5B78-3BC4-41C9-9B02-7CB77823D959}" sibTransId="{9D9FDA3E-FA37-4526-929E-B29C95DA2D03}"/>
    <dgm:cxn modelId="{37C0D181-B9A9-423A-B525-CAC8F5A0FA46}" srcId="{2485032A-49EC-480C-846D-5566218BB758}" destId="{9E546B42-10D0-4AB3-846F-D4CA711AE70B}" srcOrd="1" destOrd="0" parTransId="{D9F1FBE9-C559-40EE-B0FB-33669C692503}" sibTransId="{46E73CC5-1A9C-4967-A58F-0DA3F15314D5}"/>
    <dgm:cxn modelId="{AD48E5E2-B82A-4E29-8360-D80ED42BCCDE}" type="presOf" srcId="{2485032A-49EC-480C-846D-5566218BB758}" destId="{B62AF0ED-F8BA-4B1E-8673-11BCD91EA054}" srcOrd="0" destOrd="0" presId="urn:microsoft.com/office/officeart/2008/layout/LinedList"/>
    <dgm:cxn modelId="{B1F702E7-C5B7-4C99-8552-66574838F0C8}" type="presOf" srcId="{401A7951-3547-46D0-BD60-76EFC6262840}" destId="{BC358B61-91AE-4A19-B47C-8B6F6B6A5058}" srcOrd="0" destOrd="0" presId="urn:microsoft.com/office/officeart/2008/layout/LinedList"/>
    <dgm:cxn modelId="{12042EF7-6B59-4013-86E2-BFD5CDBB94A5}" type="presOf" srcId="{258528A7-E701-43E8-8DFD-7A011B44D80B}" destId="{87BF4FB7-4DF4-456F-BF1E-EAB727B0A873}" srcOrd="0" destOrd="0" presId="urn:microsoft.com/office/officeart/2008/layout/LinedList"/>
    <dgm:cxn modelId="{BB5540F7-CF50-44E0-BD16-1F15995D84B5}" srcId="{2485032A-49EC-480C-846D-5566218BB758}" destId="{401A7951-3547-46D0-BD60-76EFC6262840}" srcOrd="2" destOrd="0" parTransId="{B2985A73-E818-4AAE-BEAE-CD3D39A61B0F}" sibTransId="{24DB69D8-176B-49E7-B0FC-D358E2FE0E4B}"/>
    <dgm:cxn modelId="{A9644906-2F5A-4090-8E26-22B378AC02C8}" type="presParOf" srcId="{B62AF0ED-F8BA-4B1E-8673-11BCD91EA054}" destId="{A7B5DBBC-2A39-4C5D-95F1-2FCA205FF04E}" srcOrd="0" destOrd="0" presId="urn:microsoft.com/office/officeart/2008/layout/LinedList"/>
    <dgm:cxn modelId="{79EA95C4-13A5-447E-A11B-5AE63C8D82F7}" type="presParOf" srcId="{B62AF0ED-F8BA-4B1E-8673-11BCD91EA054}" destId="{5A5C2A1D-3880-48DA-8A37-CF5D4EAB0C13}" srcOrd="1" destOrd="0" presId="urn:microsoft.com/office/officeart/2008/layout/LinedList"/>
    <dgm:cxn modelId="{EE92BFC0-F29F-4D3A-B655-8B05016C029A}" type="presParOf" srcId="{5A5C2A1D-3880-48DA-8A37-CF5D4EAB0C13}" destId="{87BF4FB7-4DF4-456F-BF1E-EAB727B0A873}" srcOrd="0" destOrd="0" presId="urn:microsoft.com/office/officeart/2008/layout/LinedList"/>
    <dgm:cxn modelId="{79F724F7-8EA9-40F3-B338-A79B31FF6320}" type="presParOf" srcId="{5A5C2A1D-3880-48DA-8A37-CF5D4EAB0C13}" destId="{D52834EF-7960-4DDE-86E0-60174C494717}" srcOrd="1" destOrd="0" presId="urn:microsoft.com/office/officeart/2008/layout/LinedList"/>
    <dgm:cxn modelId="{7FA956EC-9C54-43DA-84D3-81B3D2CA0F7A}" type="presParOf" srcId="{B62AF0ED-F8BA-4B1E-8673-11BCD91EA054}" destId="{345AACF1-4150-4425-B770-3EA016C3E6F6}" srcOrd="2" destOrd="0" presId="urn:microsoft.com/office/officeart/2008/layout/LinedList"/>
    <dgm:cxn modelId="{B0EA9682-6FD3-476C-AFBC-89E73ABE715E}" type="presParOf" srcId="{B62AF0ED-F8BA-4B1E-8673-11BCD91EA054}" destId="{E69D62C0-29BA-48CB-8B31-AA741F02CA6B}" srcOrd="3" destOrd="0" presId="urn:microsoft.com/office/officeart/2008/layout/LinedList"/>
    <dgm:cxn modelId="{72E2052A-AB37-4D36-A7BF-2F0001D01017}" type="presParOf" srcId="{E69D62C0-29BA-48CB-8B31-AA741F02CA6B}" destId="{7B199F10-A010-4AE3-8027-4EA57483BACD}" srcOrd="0" destOrd="0" presId="urn:microsoft.com/office/officeart/2008/layout/LinedList"/>
    <dgm:cxn modelId="{F3268959-923D-4CD1-8CF1-A742E54A6AFA}" type="presParOf" srcId="{E69D62C0-29BA-48CB-8B31-AA741F02CA6B}" destId="{054B8944-1703-49EA-80CE-22359118C10A}" srcOrd="1" destOrd="0" presId="urn:microsoft.com/office/officeart/2008/layout/LinedList"/>
    <dgm:cxn modelId="{F8C43D46-89D5-4DD4-81F0-965C0A96BDB8}" type="presParOf" srcId="{B62AF0ED-F8BA-4B1E-8673-11BCD91EA054}" destId="{BFC63787-0B94-4A92-9178-5276728DC0E4}" srcOrd="4" destOrd="0" presId="urn:microsoft.com/office/officeart/2008/layout/LinedList"/>
    <dgm:cxn modelId="{1CCB86DC-B8FD-4110-A1C8-2D0D4582CF7E}" type="presParOf" srcId="{B62AF0ED-F8BA-4B1E-8673-11BCD91EA054}" destId="{3C8973F0-FA2E-44A5-870A-BE5A7D96FB9F}" srcOrd="5" destOrd="0" presId="urn:microsoft.com/office/officeart/2008/layout/LinedList"/>
    <dgm:cxn modelId="{FBC4071D-4BCE-442F-8FBA-A874A99AB790}" type="presParOf" srcId="{3C8973F0-FA2E-44A5-870A-BE5A7D96FB9F}" destId="{BC358B61-91AE-4A19-B47C-8B6F6B6A5058}" srcOrd="0" destOrd="0" presId="urn:microsoft.com/office/officeart/2008/layout/LinedList"/>
    <dgm:cxn modelId="{C082C73E-8947-4EC0-9A61-E2408C6A388A}" type="presParOf" srcId="{3C8973F0-FA2E-44A5-870A-BE5A7D96FB9F}" destId="{49F783F3-20C8-4E0C-A395-545C4DF4DCE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68D75A-56E0-418F-8EB2-5B221701DD4E}" type="doc">
      <dgm:prSet loTypeId="urn:microsoft.com/office/officeart/2005/8/layout/hierarchy3" loCatId="hierarchy" qsTypeId="urn:microsoft.com/office/officeart/2005/8/quickstyle/simple5" qsCatId="simple" csTypeId="urn:microsoft.com/office/officeart/2005/8/colors/colorful1" csCatId="colorful" phldr="1"/>
      <dgm:spPr/>
      <dgm:t>
        <a:bodyPr/>
        <a:lstStyle/>
        <a:p>
          <a:endParaRPr lang="en-US"/>
        </a:p>
      </dgm:t>
    </dgm:pt>
    <dgm:pt modelId="{96585F93-86AD-4F95-9F14-7B68A05A4948}">
      <dgm:prSet/>
      <dgm:spPr/>
      <dgm:t>
        <a:bodyPr/>
        <a:lstStyle/>
        <a:p>
          <a:r>
            <a:rPr lang="en-GB" dirty="0"/>
            <a:t>1. Does that mean it’s OK for me to keep sinning?</a:t>
          </a:r>
          <a:endParaRPr lang="en-US" dirty="0"/>
        </a:p>
      </dgm:t>
    </dgm:pt>
    <dgm:pt modelId="{6D130453-3245-47E7-8D4E-73E8AAE687A8}" type="parTrans" cxnId="{1EC9996E-86B5-4E54-A1C4-0F5B52066923}">
      <dgm:prSet/>
      <dgm:spPr/>
      <dgm:t>
        <a:bodyPr/>
        <a:lstStyle/>
        <a:p>
          <a:endParaRPr lang="en-US"/>
        </a:p>
      </dgm:t>
    </dgm:pt>
    <dgm:pt modelId="{C65DA3C3-C5B9-4750-B524-DD560D24BDED}" type="sibTrans" cxnId="{1EC9996E-86B5-4E54-A1C4-0F5B52066923}">
      <dgm:prSet/>
      <dgm:spPr/>
      <dgm:t>
        <a:bodyPr/>
        <a:lstStyle/>
        <a:p>
          <a:endParaRPr lang="en-US"/>
        </a:p>
      </dgm:t>
    </dgm:pt>
    <dgm:pt modelId="{28A84AA6-B13A-4EA1-AAEB-7F32475E3440}">
      <dgm:prSet/>
      <dgm:spPr/>
      <dgm:t>
        <a:bodyPr/>
        <a:lstStyle/>
        <a:p>
          <a:r>
            <a:rPr lang="en-GB" dirty="0"/>
            <a:t>2. But I have felt Allah’s punishment?</a:t>
          </a:r>
          <a:endParaRPr lang="en-US" dirty="0"/>
        </a:p>
      </dgm:t>
    </dgm:pt>
    <dgm:pt modelId="{5EC1F595-C4A8-401B-B671-7EB0EEA8A579}" type="parTrans" cxnId="{D2C4A3A8-7E79-450B-88E6-E9E765EEC47E}">
      <dgm:prSet/>
      <dgm:spPr/>
      <dgm:t>
        <a:bodyPr/>
        <a:lstStyle/>
        <a:p>
          <a:endParaRPr lang="en-US"/>
        </a:p>
      </dgm:t>
    </dgm:pt>
    <dgm:pt modelId="{DAB072B6-EFE5-40DA-8250-DDBF9E152173}" type="sibTrans" cxnId="{D2C4A3A8-7E79-450B-88E6-E9E765EEC47E}">
      <dgm:prSet/>
      <dgm:spPr/>
      <dgm:t>
        <a:bodyPr/>
        <a:lstStyle/>
        <a:p>
          <a:endParaRPr lang="en-US"/>
        </a:p>
      </dgm:t>
    </dgm:pt>
    <dgm:pt modelId="{31652E92-4CE7-4A82-B8D4-942AF1858DE0}" type="pres">
      <dgm:prSet presAssocID="{EC68D75A-56E0-418F-8EB2-5B221701DD4E}" presName="diagram" presStyleCnt="0">
        <dgm:presLayoutVars>
          <dgm:chPref val="1"/>
          <dgm:dir/>
          <dgm:animOne val="branch"/>
          <dgm:animLvl val="lvl"/>
          <dgm:resizeHandles/>
        </dgm:presLayoutVars>
      </dgm:prSet>
      <dgm:spPr/>
    </dgm:pt>
    <dgm:pt modelId="{6BCB6FE0-C710-4843-8BCD-AE19640FCEAD}" type="pres">
      <dgm:prSet presAssocID="{96585F93-86AD-4F95-9F14-7B68A05A4948}" presName="root" presStyleCnt="0"/>
      <dgm:spPr/>
    </dgm:pt>
    <dgm:pt modelId="{BAC11AA4-4381-4AC0-B765-17B88A231415}" type="pres">
      <dgm:prSet presAssocID="{96585F93-86AD-4F95-9F14-7B68A05A4948}" presName="rootComposite" presStyleCnt="0"/>
      <dgm:spPr/>
    </dgm:pt>
    <dgm:pt modelId="{D8B84096-0321-4F0D-9672-763D1A3E45CE}" type="pres">
      <dgm:prSet presAssocID="{96585F93-86AD-4F95-9F14-7B68A05A4948}" presName="rootText" presStyleLbl="node1" presStyleIdx="0" presStyleCnt="2"/>
      <dgm:spPr/>
    </dgm:pt>
    <dgm:pt modelId="{984178F9-A1DC-437A-B6D8-FC411B385726}" type="pres">
      <dgm:prSet presAssocID="{96585F93-86AD-4F95-9F14-7B68A05A4948}" presName="rootConnector" presStyleLbl="node1" presStyleIdx="0" presStyleCnt="2"/>
      <dgm:spPr/>
    </dgm:pt>
    <dgm:pt modelId="{EBA50715-5D57-4DD1-A516-AE3464D82853}" type="pres">
      <dgm:prSet presAssocID="{96585F93-86AD-4F95-9F14-7B68A05A4948}" presName="childShape" presStyleCnt="0"/>
      <dgm:spPr/>
    </dgm:pt>
    <dgm:pt modelId="{608A6281-F53D-408E-A8D8-B404F52761BD}" type="pres">
      <dgm:prSet presAssocID="{28A84AA6-B13A-4EA1-AAEB-7F32475E3440}" presName="root" presStyleCnt="0"/>
      <dgm:spPr/>
    </dgm:pt>
    <dgm:pt modelId="{78FD91EC-EB78-498F-A514-7EC7019C7B66}" type="pres">
      <dgm:prSet presAssocID="{28A84AA6-B13A-4EA1-AAEB-7F32475E3440}" presName="rootComposite" presStyleCnt="0"/>
      <dgm:spPr/>
    </dgm:pt>
    <dgm:pt modelId="{623741F7-A083-4E3B-B97E-F609F2A810E0}" type="pres">
      <dgm:prSet presAssocID="{28A84AA6-B13A-4EA1-AAEB-7F32475E3440}" presName="rootText" presStyleLbl="node1" presStyleIdx="1" presStyleCnt="2"/>
      <dgm:spPr/>
    </dgm:pt>
    <dgm:pt modelId="{25067F02-439D-4F9D-8D8B-158B59C34174}" type="pres">
      <dgm:prSet presAssocID="{28A84AA6-B13A-4EA1-AAEB-7F32475E3440}" presName="rootConnector" presStyleLbl="node1" presStyleIdx="1" presStyleCnt="2"/>
      <dgm:spPr/>
    </dgm:pt>
    <dgm:pt modelId="{38B2E7E6-15F3-4B42-A968-5AC0DE54BAE6}" type="pres">
      <dgm:prSet presAssocID="{28A84AA6-B13A-4EA1-AAEB-7F32475E3440}" presName="childShape" presStyleCnt="0"/>
      <dgm:spPr/>
    </dgm:pt>
  </dgm:ptLst>
  <dgm:cxnLst>
    <dgm:cxn modelId="{D859902B-9813-409F-BF6D-B911C42EABE5}" type="presOf" srcId="{96585F93-86AD-4F95-9F14-7B68A05A4948}" destId="{984178F9-A1DC-437A-B6D8-FC411B385726}" srcOrd="1" destOrd="0" presId="urn:microsoft.com/office/officeart/2005/8/layout/hierarchy3"/>
    <dgm:cxn modelId="{1EC9996E-86B5-4E54-A1C4-0F5B52066923}" srcId="{EC68D75A-56E0-418F-8EB2-5B221701DD4E}" destId="{96585F93-86AD-4F95-9F14-7B68A05A4948}" srcOrd="0" destOrd="0" parTransId="{6D130453-3245-47E7-8D4E-73E8AAE687A8}" sibTransId="{C65DA3C3-C5B9-4750-B524-DD560D24BDED}"/>
    <dgm:cxn modelId="{B2260677-733D-41AC-AA0C-441BB9A8D946}" type="presOf" srcId="{96585F93-86AD-4F95-9F14-7B68A05A4948}" destId="{D8B84096-0321-4F0D-9672-763D1A3E45CE}" srcOrd="0" destOrd="0" presId="urn:microsoft.com/office/officeart/2005/8/layout/hierarchy3"/>
    <dgm:cxn modelId="{D46D1A7B-4073-4FC4-9AF8-FF3CF2000137}" type="presOf" srcId="{28A84AA6-B13A-4EA1-AAEB-7F32475E3440}" destId="{25067F02-439D-4F9D-8D8B-158B59C34174}" srcOrd="1" destOrd="0" presId="urn:microsoft.com/office/officeart/2005/8/layout/hierarchy3"/>
    <dgm:cxn modelId="{D231E695-4CD5-4230-BF6F-6D9D19CE9C41}" type="presOf" srcId="{28A84AA6-B13A-4EA1-AAEB-7F32475E3440}" destId="{623741F7-A083-4E3B-B97E-F609F2A810E0}" srcOrd="0" destOrd="0" presId="urn:microsoft.com/office/officeart/2005/8/layout/hierarchy3"/>
    <dgm:cxn modelId="{5F8A4A97-0FE3-45CD-A373-3116549BACA8}" type="presOf" srcId="{EC68D75A-56E0-418F-8EB2-5B221701DD4E}" destId="{31652E92-4CE7-4A82-B8D4-942AF1858DE0}" srcOrd="0" destOrd="0" presId="urn:microsoft.com/office/officeart/2005/8/layout/hierarchy3"/>
    <dgm:cxn modelId="{D2C4A3A8-7E79-450B-88E6-E9E765EEC47E}" srcId="{EC68D75A-56E0-418F-8EB2-5B221701DD4E}" destId="{28A84AA6-B13A-4EA1-AAEB-7F32475E3440}" srcOrd="1" destOrd="0" parTransId="{5EC1F595-C4A8-401B-B671-7EB0EEA8A579}" sibTransId="{DAB072B6-EFE5-40DA-8250-DDBF9E152173}"/>
    <dgm:cxn modelId="{0B2C8678-D3D1-4280-8CF2-87B92323C54A}" type="presParOf" srcId="{31652E92-4CE7-4A82-B8D4-942AF1858DE0}" destId="{6BCB6FE0-C710-4843-8BCD-AE19640FCEAD}" srcOrd="0" destOrd="0" presId="urn:microsoft.com/office/officeart/2005/8/layout/hierarchy3"/>
    <dgm:cxn modelId="{B179D3D5-F9ED-4CD2-88FA-DCB2C8742157}" type="presParOf" srcId="{6BCB6FE0-C710-4843-8BCD-AE19640FCEAD}" destId="{BAC11AA4-4381-4AC0-B765-17B88A231415}" srcOrd="0" destOrd="0" presId="urn:microsoft.com/office/officeart/2005/8/layout/hierarchy3"/>
    <dgm:cxn modelId="{82DF4CA8-11A7-479B-90FE-3597595D86A9}" type="presParOf" srcId="{BAC11AA4-4381-4AC0-B765-17B88A231415}" destId="{D8B84096-0321-4F0D-9672-763D1A3E45CE}" srcOrd="0" destOrd="0" presId="urn:microsoft.com/office/officeart/2005/8/layout/hierarchy3"/>
    <dgm:cxn modelId="{1F014B59-1B6D-4E4A-B6F1-0F1748921B1E}" type="presParOf" srcId="{BAC11AA4-4381-4AC0-B765-17B88A231415}" destId="{984178F9-A1DC-437A-B6D8-FC411B385726}" srcOrd="1" destOrd="0" presId="urn:microsoft.com/office/officeart/2005/8/layout/hierarchy3"/>
    <dgm:cxn modelId="{5CF09735-6A06-4656-B0EC-1C26AF5B338D}" type="presParOf" srcId="{6BCB6FE0-C710-4843-8BCD-AE19640FCEAD}" destId="{EBA50715-5D57-4DD1-A516-AE3464D82853}" srcOrd="1" destOrd="0" presId="urn:microsoft.com/office/officeart/2005/8/layout/hierarchy3"/>
    <dgm:cxn modelId="{92D7A152-70B8-4D0E-BCE7-3B509D891B42}" type="presParOf" srcId="{31652E92-4CE7-4A82-B8D4-942AF1858DE0}" destId="{608A6281-F53D-408E-A8D8-B404F52761BD}" srcOrd="1" destOrd="0" presId="urn:microsoft.com/office/officeart/2005/8/layout/hierarchy3"/>
    <dgm:cxn modelId="{D19BDB96-CB19-44E4-A7F8-8F04AB7756A4}" type="presParOf" srcId="{608A6281-F53D-408E-A8D8-B404F52761BD}" destId="{78FD91EC-EB78-498F-A514-7EC7019C7B66}" srcOrd="0" destOrd="0" presId="urn:microsoft.com/office/officeart/2005/8/layout/hierarchy3"/>
    <dgm:cxn modelId="{CEBCFC21-EB84-453F-B304-B18F5B6E4051}" type="presParOf" srcId="{78FD91EC-EB78-498F-A514-7EC7019C7B66}" destId="{623741F7-A083-4E3B-B97E-F609F2A810E0}" srcOrd="0" destOrd="0" presId="urn:microsoft.com/office/officeart/2005/8/layout/hierarchy3"/>
    <dgm:cxn modelId="{A7489990-3AEE-49E4-A797-A9921EF8919A}" type="presParOf" srcId="{78FD91EC-EB78-498F-A514-7EC7019C7B66}" destId="{25067F02-439D-4F9D-8D8B-158B59C34174}" srcOrd="1" destOrd="0" presId="urn:microsoft.com/office/officeart/2005/8/layout/hierarchy3"/>
    <dgm:cxn modelId="{A12062A5-8CC8-4491-805C-698198C35219}" type="presParOf" srcId="{608A6281-F53D-408E-A8D8-B404F52761BD}" destId="{38B2E7E6-15F3-4B42-A968-5AC0DE54BAE6}"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C1BCE4-98CA-4778-BBCF-8DC70E55B0AA}"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A959567B-1232-43CF-998B-7C505DD89C36}">
      <dgm:prSet/>
      <dgm:spPr/>
      <dgm:t>
        <a:bodyPr/>
        <a:lstStyle/>
        <a:p>
          <a:r>
            <a:rPr lang="en-US" dirty="0"/>
            <a:t>Define ‘Al-Halim’ and contrast Allah’s forbearance to our forbearance</a:t>
          </a:r>
        </a:p>
      </dgm:t>
    </dgm:pt>
    <dgm:pt modelId="{68F67FEC-65E8-4B61-A168-3CAFED8DEA55}" type="parTrans" cxnId="{7AC19EA8-369F-4D45-B349-21657EC01244}">
      <dgm:prSet/>
      <dgm:spPr/>
      <dgm:t>
        <a:bodyPr/>
        <a:lstStyle/>
        <a:p>
          <a:endParaRPr lang="en-US"/>
        </a:p>
      </dgm:t>
    </dgm:pt>
    <dgm:pt modelId="{1B1F3005-F90B-4597-9C02-0D69CDB620A1}" type="sibTrans" cxnId="{7AC19EA8-369F-4D45-B349-21657EC01244}">
      <dgm:prSet phldrT="01" phldr="0"/>
      <dgm:spPr/>
      <dgm:t>
        <a:bodyPr/>
        <a:lstStyle/>
        <a:p>
          <a:r>
            <a:rPr lang="en-US"/>
            <a:t>01</a:t>
          </a:r>
          <a:endParaRPr lang="en-US" dirty="0"/>
        </a:p>
      </dgm:t>
    </dgm:pt>
    <dgm:pt modelId="{BA7B8992-2354-4BFC-97FD-7B15DE6856FB}">
      <dgm:prSet/>
      <dgm:spPr/>
      <dgm:t>
        <a:bodyPr/>
        <a:lstStyle/>
        <a:p>
          <a:r>
            <a:rPr lang="en-GB" b="0" dirty="0"/>
            <a:t>Identify what true forbearance is and how to develop this trait</a:t>
          </a:r>
          <a:endParaRPr lang="en-US" dirty="0"/>
        </a:p>
      </dgm:t>
    </dgm:pt>
    <dgm:pt modelId="{15BA8864-9E0C-4032-BD72-4641C1504E63}" type="parTrans" cxnId="{B911510C-93AD-43FC-A06E-CEE96DA50E3F}">
      <dgm:prSet/>
      <dgm:spPr/>
      <dgm:t>
        <a:bodyPr/>
        <a:lstStyle/>
        <a:p>
          <a:endParaRPr lang="en-US"/>
        </a:p>
      </dgm:t>
    </dgm:pt>
    <dgm:pt modelId="{6EB86AEA-8F08-4675-919A-EDD2CF47172F}" type="sibTrans" cxnId="{B911510C-93AD-43FC-A06E-CEE96DA50E3F}">
      <dgm:prSet phldrT="02" phldr="0"/>
      <dgm:spPr/>
      <dgm:t>
        <a:bodyPr/>
        <a:lstStyle/>
        <a:p>
          <a:r>
            <a:rPr lang="en-US"/>
            <a:t>02</a:t>
          </a:r>
        </a:p>
      </dgm:t>
    </dgm:pt>
    <dgm:pt modelId="{0EC4BB0B-8D05-4CC3-A0B1-080CE3452583}">
      <dgm:prSet/>
      <dgm:spPr>
        <a:solidFill>
          <a:srgbClr val="4ECDCA"/>
        </a:solidFill>
      </dgm:spPr>
      <dgm:t>
        <a:bodyPr/>
        <a:lstStyle/>
        <a:p>
          <a:r>
            <a:rPr lang="en-GB" b="0" dirty="0"/>
            <a:t>Learn how to connect with Allah through this Name</a:t>
          </a:r>
          <a:endParaRPr lang="en-US" dirty="0"/>
        </a:p>
      </dgm:t>
    </dgm:pt>
    <dgm:pt modelId="{4728C98E-3986-40E1-BF8A-5FC1395CEF1B}" type="parTrans" cxnId="{4C0D05F4-6F12-4531-A97A-7402034C06DE}">
      <dgm:prSet/>
      <dgm:spPr/>
      <dgm:t>
        <a:bodyPr/>
        <a:lstStyle/>
        <a:p>
          <a:endParaRPr lang="en-US"/>
        </a:p>
      </dgm:t>
    </dgm:pt>
    <dgm:pt modelId="{EC25B3CE-C84F-467B-AA42-4DFCD8D21DD2}" type="sibTrans" cxnId="{4C0D05F4-6F12-4531-A97A-7402034C06DE}">
      <dgm:prSet phldrT="03" phldr="0"/>
      <dgm:spPr/>
      <dgm:t>
        <a:bodyPr/>
        <a:lstStyle/>
        <a:p>
          <a:r>
            <a:rPr lang="en-US"/>
            <a:t>03</a:t>
          </a:r>
          <a:endParaRPr lang="en-US" dirty="0"/>
        </a:p>
      </dgm:t>
    </dgm:pt>
    <dgm:pt modelId="{60EAEC09-2E70-4305-AD1A-D1DB8EDAA4F7}">
      <dgm:prSet/>
      <dgm:spPr>
        <a:solidFill>
          <a:srgbClr val="F49C90"/>
        </a:solidFill>
      </dgm:spPr>
      <dgm:t>
        <a:bodyPr/>
        <a:lstStyle/>
        <a:p>
          <a:r>
            <a:rPr lang="en-GB" b="0" dirty="0"/>
            <a:t>Reflect on what you have learnt and identify one practical action point</a:t>
          </a:r>
          <a:endParaRPr lang="en-US" dirty="0"/>
        </a:p>
      </dgm:t>
    </dgm:pt>
    <dgm:pt modelId="{091644BF-250D-494B-81A3-3A6F37C9A0C5}" type="parTrans" cxnId="{2F1A4F66-A443-4792-B000-7FBE80E8C2A4}">
      <dgm:prSet/>
      <dgm:spPr/>
      <dgm:t>
        <a:bodyPr/>
        <a:lstStyle/>
        <a:p>
          <a:endParaRPr lang="en-US"/>
        </a:p>
      </dgm:t>
    </dgm:pt>
    <dgm:pt modelId="{8E5C466D-6ABC-408D-9D4D-4789F463E951}" type="sibTrans" cxnId="{2F1A4F66-A443-4792-B000-7FBE80E8C2A4}">
      <dgm:prSet phldrT="04" phldr="0"/>
      <dgm:spPr/>
      <dgm:t>
        <a:bodyPr/>
        <a:lstStyle/>
        <a:p>
          <a:r>
            <a:rPr lang="en-US"/>
            <a:t>04</a:t>
          </a:r>
        </a:p>
      </dgm:t>
    </dgm:pt>
    <dgm:pt modelId="{26BA533D-F269-42A1-BBE0-8A711AD33C2F}" type="pres">
      <dgm:prSet presAssocID="{F0C1BCE4-98CA-4778-BBCF-8DC70E55B0AA}" presName="Name0" presStyleCnt="0">
        <dgm:presLayoutVars>
          <dgm:animLvl val="lvl"/>
          <dgm:resizeHandles val="exact"/>
        </dgm:presLayoutVars>
      </dgm:prSet>
      <dgm:spPr/>
    </dgm:pt>
    <dgm:pt modelId="{4A956C64-8291-4A77-B509-D898F4A532BF}" type="pres">
      <dgm:prSet presAssocID="{A959567B-1232-43CF-998B-7C505DD89C36}" presName="compositeNode" presStyleCnt="0">
        <dgm:presLayoutVars>
          <dgm:bulletEnabled val="1"/>
        </dgm:presLayoutVars>
      </dgm:prSet>
      <dgm:spPr/>
    </dgm:pt>
    <dgm:pt modelId="{501AB9D7-1801-4C86-8103-D2A46279DA5C}" type="pres">
      <dgm:prSet presAssocID="{A959567B-1232-43CF-998B-7C505DD89C36}" presName="bgRect" presStyleLbl="alignNode1" presStyleIdx="0" presStyleCnt="4" custLinFactNeighborX="-759"/>
      <dgm:spPr/>
    </dgm:pt>
    <dgm:pt modelId="{6121BD57-D575-482C-8FA1-40BBB4A06ABA}" type="pres">
      <dgm:prSet presAssocID="{1B1F3005-F90B-4597-9C02-0D69CDB620A1}" presName="sibTransNodeRect" presStyleLbl="alignNode1" presStyleIdx="0" presStyleCnt="4">
        <dgm:presLayoutVars>
          <dgm:chMax val="0"/>
          <dgm:bulletEnabled val="1"/>
        </dgm:presLayoutVars>
      </dgm:prSet>
      <dgm:spPr/>
    </dgm:pt>
    <dgm:pt modelId="{43B08260-4BD4-4C2E-B7EC-4B9986B10DDE}" type="pres">
      <dgm:prSet presAssocID="{A959567B-1232-43CF-998B-7C505DD89C36}" presName="nodeRect" presStyleLbl="alignNode1" presStyleIdx="0" presStyleCnt="4">
        <dgm:presLayoutVars>
          <dgm:bulletEnabled val="1"/>
        </dgm:presLayoutVars>
      </dgm:prSet>
      <dgm:spPr/>
    </dgm:pt>
    <dgm:pt modelId="{1E024317-0D75-4DB2-9853-7DF3B770B5C9}" type="pres">
      <dgm:prSet presAssocID="{1B1F3005-F90B-4597-9C02-0D69CDB620A1}" presName="sibTrans" presStyleCnt="0"/>
      <dgm:spPr/>
    </dgm:pt>
    <dgm:pt modelId="{A1CD5A0A-8445-449E-A810-5B1C4CA41689}" type="pres">
      <dgm:prSet presAssocID="{BA7B8992-2354-4BFC-97FD-7B15DE6856FB}" presName="compositeNode" presStyleCnt="0">
        <dgm:presLayoutVars>
          <dgm:bulletEnabled val="1"/>
        </dgm:presLayoutVars>
      </dgm:prSet>
      <dgm:spPr/>
    </dgm:pt>
    <dgm:pt modelId="{FDEC97C0-02C7-4192-B189-B819FB27FEC9}" type="pres">
      <dgm:prSet presAssocID="{BA7B8992-2354-4BFC-97FD-7B15DE6856FB}" presName="bgRect" presStyleLbl="alignNode1" presStyleIdx="1" presStyleCnt="4"/>
      <dgm:spPr/>
    </dgm:pt>
    <dgm:pt modelId="{DA28387C-F8C0-45F5-B868-03F930515E89}" type="pres">
      <dgm:prSet presAssocID="{6EB86AEA-8F08-4675-919A-EDD2CF47172F}" presName="sibTransNodeRect" presStyleLbl="alignNode1" presStyleIdx="1" presStyleCnt="4">
        <dgm:presLayoutVars>
          <dgm:chMax val="0"/>
          <dgm:bulletEnabled val="1"/>
        </dgm:presLayoutVars>
      </dgm:prSet>
      <dgm:spPr/>
    </dgm:pt>
    <dgm:pt modelId="{002286F6-18ED-413D-8A87-0FFCE600261A}" type="pres">
      <dgm:prSet presAssocID="{BA7B8992-2354-4BFC-97FD-7B15DE6856FB}" presName="nodeRect" presStyleLbl="alignNode1" presStyleIdx="1" presStyleCnt="4">
        <dgm:presLayoutVars>
          <dgm:bulletEnabled val="1"/>
        </dgm:presLayoutVars>
      </dgm:prSet>
      <dgm:spPr/>
    </dgm:pt>
    <dgm:pt modelId="{0602087B-DDB9-458B-AD14-4ABF0A19BF7E}" type="pres">
      <dgm:prSet presAssocID="{6EB86AEA-8F08-4675-919A-EDD2CF47172F}" presName="sibTrans" presStyleCnt="0"/>
      <dgm:spPr/>
    </dgm:pt>
    <dgm:pt modelId="{7C1D6D61-DC95-400A-99A3-E3968B1C546D}" type="pres">
      <dgm:prSet presAssocID="{0EC4BB0B-8D05-4CC3-A0B1-080CE3452583}" presName="compositeNode" presStyleCnt="0">
        <dgm:presLayoutVars>
          <dgm:bulletEnabled val="1"/>
        </dgm:presLayoutVars>
      </dgm:prSet>
      <dgm:spPr/>
    </dgm:pt>
    <dgm:pt modelId="{F75DA79F-2ED8-41C5-9E2F-4D5B80B7B6D2}" type="pres">
      <dgm:prSet presAssocID="{0EC4BB0B-8D05-4CC3-A0B1-080CE3452583}" presName="bgRect" presStyleLbl="alignNode1" presStyleIdx="2" presStyleCnt="4" custLinFactNeighborX="-2310"/>
      <dgm:spPr/>
    </dgm:pt>
    <dgm:pt modelId="{647974AB-C78D-465F-87F5-290A8FB482C5}" type="pres">
      <dgm:prSet presAssocID="{EC25B3CE-C84F-467B-AA42-4DFCD8D21DD2}" presName="sibTransNodeRect" presStyleLbl="alignNode1" presStyleIdx="2" presStyleCnt="4">
        <dgm:presLayoutVars>
          <dgm:chMax val="0"/>
          <dgm:bulletEnabled val="1"/>
        </dgm:presLayoutVars>
      </dgm:prSet>
      <dgm:spPr/>
    </dgm:pt>
    <dgm:pt modelId="{9AC90F9A-D47C-4AB1-B8C8-70E8279C512A}" type="pres">
      <dgm:prSet presAssocID="{0EC4BB0B-8D05-4CC3-A0B1-080CE3452583}" presName="nodeRect" presStyleLbl="alignNode1" presStyleIdx="2" presStyleCnt="4">
        <dgm:presLayoutVars>
          <dgm:bulletEnabled val="1"/>
        </dgm:presLayoutVars>
      </dgm:prSet>
      <dgm:spPr/>
    </dgm:pt>
    <dgm:pt modelId="{21121D72-1813-4F44-A2AE-2570AA7E38ED}" type="pres">
      <dgm:prSet presAssocID="{EC25B3CE-C84F-467B-AA42-4DFCD8D21DD2}" presName="sibTrans" presStyleCnt="0"/>
      <dgm:spPr/>
    </dgm:pt>
    <dgm:pt modelId="{D19EB060-E35B-417B-B565-13FFA51B66E1}" type="pres">
      <dgm:prSet presAssocID="{60EAEC09-2E70-4305-AD1A-D1DB8EDAA4F7}" presName="compositeNode" presStyleCnt="0">
        <dgm:presLayoutVars>
          <dgm:bulletEnabled val="1"/>
        </dgm:presLayoutVars>
      </dgm:prSet>
      <dgm:spPr/>
    </dgm:pt>
    <dgm:pt modelId="{B7CDB55A-F00F-48DF-A61C-AB54B91069CD}" type="pres">
      <dgm:prSet presAssocID="{60EAEC09-2E70-4305-AD1A-D1DB8EDAA4F7}" presName="bgRect" presStyleLbl="alignNode1" presStyleIdx="3" presStyleCnt="4" custLinFactNeighborX="8"/>
      <dgm:spPr/>
    </dgm:pt>
    <dgm:pt modelId="{8067C57D-163F-43C0-9E6B-B0534DECA840}" type="pres">
      <dgm:prSet presAssocID="{8E5C466D-6ABC-408D-9D4D-4789F463E951}" presName="sibTransNodeRect" presStyleLbl="alignNode1" presStyleIdx="3" presStyleCnt="4">
        <dgm:presLayoutVars>
          <dgm:chMax val="0"/>
          <dgm:bulletEnabled val="1"/>
        </dgm:presLayoutVars>
      </dgm:prSet>
      <dgm:spPr/>
    </dgm:pt>
    <dgm:pt modelId="{6BBBA644-6A0D-4A31-9116-4ADDB546A0D8}" type="pres">
      <dgm:prSet presAssocID="{60EAEC09-2E70-4305-AD1A-D1DB8EDAA4F7}" presName="nodeRect" presStyleLbl="alignNode1" presStyleIdx="3" presStyleCnt="4">
        <dgm:presLayoutVars>
          <dgm:bulletEnabled val="1"/>
        </dgm:presLayoutVars>
      </dgm:prSet>
      <dgm:spPr/>
    </dgm:pt>
  </dgm:ptLst>
  <dgm:cxnLst>
    <dgm:cxn modelId="{0A992E09-98C3-40AA-8B82-2046E57ECC1F}" type="presOf" srcId="{60EAEC09-2E70-4305-AD1A-D1DB8EDAA4F7}" destId="{6BBBA644-6A0D-4A31-9116-4ADDB546A0D8}" srcOrd="1" destOrd="0" presId="urn:microsoft.com/office/officeart/2016/7/layout/LinearBlockProcessNumbered"/>
    <dgm:cxn modelId="{B911510C-93AD-43FC-A06E-CEE96DA50E3F}" srcId="{F0C1BCE4-98CA-4778-BBCF-8DC70E55B0AA}" destId="{BA7B8992-2354-4BFC-97FD-7B15DE6856FB}" srcOrd="1" destOrd="0" parTransId="{15BA8864-9E0C-4032-BD72-4641C1504E63}" sibTransId="{6EB86AEA-8F08-4675-919A-EDD2CF47172F}"/>
    <dgm:cxn modelId="{CDF82713-82AD-47AB-900F-C1B3E5145212}" type="presOf" srcId="{EC25B3CE-C84F-467B-AA42-4DFCD8D21DD2}" destId="{647974AB-C78D-465F-87F5-290A8FB482C5}" srcOrd="0" destOrd="0" presId="urn:microsoft.com/office/officeart/2016/7/layout/LinearBlockProcessNumbered"/>
    <dgm:cxn modelId="{156B2815-E1D4-4EBC-820F-93808037E4D1}" type="presOf" srcId="{0EC4BB0B-8D05-4CC3-A0B1-080CE3452583}" destId="{9AC90F9A-D47C-4AB1-B8C8-70E8279C512A}" srcOrd="1" destOrd="0" presId="urn:microsoft.com/office/officeart/2016/7/layout/LinearBlockProcessNumbered"/>
    <dgm:cxn modelId="{3B2B0832-B2B2-4377-A2C5-65FC3B6EA625}" type="presOf" srcId="{0EC4BB0B-8D05-4CC3-A0B1-080CE3452583}" destId="{F75DA79F-2ED8-41C5-9E2F-4D5B80B7B6D2}" srcOrd="0" destOrd="0" presId="urn:microsoft.com/office/officeart/2016/7/layout/LinearBlockProcessNumbered"/>
    <dgm:cxn modelId="{A97DCE63-7837-4B5D-8D8D-1E9A3EE62290}" type="presOf" srcId="{BA7B8992-2354-4BFC-97FD-7B15DE6856FB}" destId="{002286F6-18ED-413D-8A87-0FFCE600261A}" srcOrd="1" destOrd="0" presId="urn:microsoft.com/office/officeart/2016/7/layout/LinearBlockProcessNumbered"/>
    <dgm:cxn modelId="{2F1A4F66-A443-4792-B000-7FBE80E8C2A4}" srcId="{F0C1BCE4-98CA-4778-BBCF-8DC70E55B0AA}" destId="{60EAEC09-2E70-4305-AD1A-D1DB8EDAA4F7}" srcOrd="3" destOrd="0" parTransId="{091644BF-250D-494B-81A3-3A6F37C9A0C5}" sibTransId="{8E5C466D-6ABC-408D-9D4D-4789F463E951}"/>
    <dgm:cxn modelId="{8D474870-47E7-430C-9462-05E5EA1C6C7A}" type="presOf" srcId="{6EB86AEA-8F08-4675-919A-EDD2CF47172F}" destId="{DA28387C-F8C0-45F5-B868-03F930515E89}" srcOrd="0" destOrd="0" presId="urn:microsoft.com/office/officeart/2016/7/layout/LinearBlockProcessNumbered"/>
    <dgm:cxn modelId="{030E2671-8C7A-4AB7-AD61-B4631F16168A}" type="presOf" srcId="{8E5C466D-6ABC-408D-9D4D-4789F463E951}" destId="{8067C57D-163F-43C0-9E6B-B0534DECA840}" srcOrd="0" destOrd="0" presId="urn:microsoft.com/office/officeart/2016/7/layout/LinearBlockProcessNumbered"/>
    <dgm:cxn modelId="{92588483-1BCD-4CDF-A191-35823B452EAA}" type="presOf" srcId="{BA7B8992-2354-4BFC-97FD-7B15DE6856FB}" destId="{FDEC97C0-02C7-4192-B189-B819FB27FEC9}" srcOrd="0" destOrd="0" presId="urn:microsoft.com/office/officeart/2016/7/layout/LinearBlockProcessNumbered"/>
    <dgm:cxn modelId="{D16E0A8D-1AE5-4B77-9225-9F5B2E4ECFC5}" type="presOf" srcId="{A959567B-1232-43CF-998B-7C505DD89C36}" destId="{501AB9D7-1801-4C86-8103-D2A46279DA5C}" srcOrd="0" destOrd="0" presId="urn:microsoft.com/office/officeart/2016/7/layout/LinearBlockProcessNumbered"/>
    <dgm:cxn modelId="{16D39894-7BBB-411D-9D7B-57FE02BD02B1}" type="presOf" srcId="{A959567B-1232-43CF-998B-7C505DD89C36}" destId="{43B08260-4BD4-4C2E-B7EC-4B9986B10DDE}" srcOrd="1" destOrd="0" presId="urn:microsoft.com/office/officeart/2016/7/layout/LinearBlockProcessNumbered"/>
    <dgm:cxn modelId="{7AC19EA8-369F-4D45-B349-21657EC01244}" srcId="{F0C1BCE4-98CA-4778-BBCF-8DC70E55B0AA}" destId="{A959567B-1232-43CF-998B-7C505DD89C36}" srcOrd="0" destOrd="0" parTransId="{68F67FEC-65E8-4B61-A168-3CAFED8DEA55}" sibTransId="{1B1F3005-F90B-4597-9C02-0D69CDB620A1}"/>
    <dgm:cxn modelId="{50DFA1A8-EED9-4377-95DE-DC98E9FAC324}" type="presOf" srcId="{60EAEC09-2E70-4305-AD1A-D1DB8EDAA4F7}" destId="{B7CDB55A-F00F-48DF-A61C-AB54B91069CD}" srcOrd="0" destOrd="0" presId="urn:microsoft.com/office/officeart/2016/7/layout/LinearBlockProcessNumbered"/>
    <dgm:cxn modelId="{BEC2F8C9-5328-42EB-B1E6-D0DE69E348E2}" type="presOf" srcId="{F0C1BCE4-98CA-4778-BBCF-8DC70E55B0AA}" destId="{26BA533D-F269-42A1-BBE0-8A711AD33C2F}" srcOrd="0" destOrd="0" presId="urn:microsoft.com/office/officeart/2016/7/layout/LinearBlockProcessNumbered"/>
    <dgm:cxn modelId="{5FF617E3-93AA-4897-82EE-0EE632B6384A}" type="presOf" srcId="{1B1F3005-F90B-4597-9C02-0D69CDB620A1}" destId="{6121BD57-D575-482C-8FA1-40BBB4A06ABA}" srcOrd="0" destOrd="0" presId="urn:microsoft.com/office/officeart/2016/7/layout/LinearBlockProcessNumbered"/>
    <dgm:cxn modelId="{4C0D05F4-6F12-4531-A97A-7402034C06DE}" srcId="{F0C1BCE4-98CA-4778-BBCF-8DC70E55B0AA}" destId="{0EC4BB0B-8D05-4CC3-A0B1-080CE3452583}" srcOrd="2" destOrd="0" parTransId="{4728C98E-3986-40E1-BF8A-5FC1395CEF1B}" sibTransId="{EC25B3CE-C84F-467B-AA42-4DFCD8D21DD2}"/>
    <dgm:cxn modelId="{84000040-C72F-402A-A4D7-B3E7D048D0CE}" type="presParOf" srcId="{26BA533D-F269-42A1-BBE0-8A711AD33C2F}" destId="{4A956C64-8291-4A77-B509-D898F4A532BF}" srcOrd="0" destOrd="0" presId="urn:microsoft.com/office/officeart/2016/7/layout/LinearBlockProcessNumbered"/>
    <dgm:cxn modelId="{2B266064-2286-46A4-BC3C-8D219920ECD3}" type="presParOf" srcId="{4A956C64-8291-4A77-B509-D898F4A532BF}" destId="{501AB9D7-1801-4C86-8103-D2A46279DA5C}" srcOrd="0" destOrd="0" presId="urn:microsoft.com/office/officeart/2016/7/layout/LinearBlockProcessNumbered"/>
    <dgm:cxn modelId="{6708E720-7D85-4635-90F0-8C12C27A1916}" type="presParOf" srcId="{4A956C64-8291-4A77-B509-D898F4A532BF}" destId="{6121BD57-D575-482C-8FA1-40BBB4A06ABA}" srcOrd="1" destOrd="0" presId="urn:microsoft.com/office/officeart/2016/7/layout/LinearBlockProcessNumbered"/>
    <dgm:cxn modelId="{A73A3578-6B42-4189-AAF8-3984C48CFCD6}" type="presParOf" srcId="{4A956C64-8291-4A77-B509-D898F4A532BF}" destId="{43B08260-4BD4-4C2E-B7EC-4B9986B10DDE}" srcOrd="2" destOrd="0" presId="urn:microsoft.com/office/officeart/2016/7/layout/LinearBlockProcessNumbered"/>
    <dgm:cxn modelId="{724BB363-3B1E-47F0-86EF-A61818A3CDB9}" type="presParOf" srcId="{26BA533D-F269-42A1-BBE0-8A711AD33C2F}" destId="{1E024317-0D75-4DB2-9853-7DF3B770B5C9}" srcOrd="1" destOrd="0" presId="urn:microsoft.com/office/officeart/2016/7/layout/LinearBlockProcessNumbered"/>
    <dgm:cxn modelId="{1B4C0CF8-BB00-4883-AE54-B8AC66935D2F}" type="presParOf" srcId="{26BA533D-F269-42A1-BBE0-8A711AD33C2F}" destId="{A1CD5A0A-8445-449E-A810-5B1C4CA41689}" srcOrd="2" destOrd="0" presId="urn:microsoft.com/office/officeart/2016/7/layout/LinearBlockProcessNumbered"/>
    <dgm:cxn modelId="{3FBB488C-E21F-4899-9A55-9859F9F0FA74}" type="presParOf" srcId="{A1CD5A0A-8445-449E-A810-5B1C4CA41689}" destId="{FDEC97C0-02C7-4192-B189-B819FB27FEC9}" srcOrd="0" destOrd="0" presId="urn:microsoft.com/office/officeart/2016/7/layout/LinearBlockProcessNumbered"/>
    <dgm:cxn modelId="{F8DF2851-8A21-4C91-AC68-2EAC656E86E3}" type="presParOf" srcId="{A1CD5A0A-8445-449E-A810-5B1C4CA41689}" destId="{DA28387C-F8C0-45F5-B868-03F930515E89}" srcOrd="1" destOrd="0" presId="urn:microsoft.com/office/officeart/2016/7/layout/LinearBlockProcessNumbered"/>
    <dgm:cxn modelId="{2C40F27C-97EB-49E7-AB19-18659203C905}" type="presParOf" srcId="{A1CD5A0A-8445-449E-A810-5B1C4CA41689}" destId="{002286F6-18ED-413D-8A87-0FFCE600261A}" srcOrd="2" destOrd="0" presId="urn:microsoft.com/office/officeart/2016/7/layout/LinearBlockProcessNumbered"/>
    <dgm:cxn modelId="{7DC1BD3C-581C-419C-A458-AB46497F2760}" type="presParOf" srcId="{26BA533D-F269-42A1-BBE0-8A711AD33C2F}" destId="{0602087B-DDB9-458B-AD14-4ABF0A19BF7E}" srcOrd="3" destOrd="0" presId="urn:microsoft.com/office/officeart/2016/7/layout/LinearBlockProcessNumbered"/>
    <dgm:cxn modelId="{8E071D27-CAAE-44DF-A2A6-3153AFD23543}" type="presParOf" srcId="{26BA533D-F269-42A1-BBE0-8A711AD33C2F}" destId="{7C1D6D61-DC95-400A-99A3-E3968B1C546D}" srcOrd="4" destOrd="0" presId="urn:microsoft.com/office/officeart/2016/7/layout/LinearBlockProcessNumbered"/>
    <dgm:cxn modelId="{1EE3F2EA-1B01-4C66-BE8F-FC51CA988C93}" type="presParOf" srcId="{7C1D6D61-DC95-400A-99A3-E3968B1C546D}" destId="{F75DA79F-2ED8-41C5-9E2F-4D5B80B7B6D2}" srcOrd="0" destOrd="0" presId="urn:microsoft.com/office/officeart/2016/7/layout/LinearBlockProcessNumbered"/>
    <dgm:cxn modelId="{E0C8195E-C20D-4BF3-9240-D07307F621A6}" type="presParOf" srcId="{7C1D6D61-DC95-400A-99A3-E3968B1C546D}" destId="{647974AB-C78D-465F-87F5-290A8FB482C5}" srcOrd="1" destOrd="0" presId="urn:microsoft.com/office/officeart/2016/7/layout/LinearBlockProcessNumbered"/>
    <dgm:cxn modelId="{7052FFE3-9934-4425-82EE-04FB808A226A}" type="presParOf" srcId="{7C1D6D61-DC95-400A-99A3-E3968B1C546D}" destId="{9AC90F9A-D47C-4AB1-B8C8-70E8279C512A}" srcOrd="2" destOrd="0" presId="urn:microsoft.com/office/officeart/2016/7/layout/LinearBlockProcessNumbered"/>
    <dgm:cxn modelId="{DD582266-6189-4AF1-B7DB-305B02BA22AA}" type="presParOf" srcId="{26BA533D-F269-42A1-BBE0-8A711AD33C2F}" destId="{21121D72-1813-4F44-A2AE-2570AA7E38ED}" srcOrd="5" destOrd="0" presId="urn:microsoft.com/office/officeart/2016/7/layout/LinearBlockProcessNumbered"/>
    <dgm:cxn modelId="{DF2C760D-7A0F-402D-B98E-086A55F506FA}" type="presParOf" srcId="{26BA533D-F269-42A1-BBE0-8A711AD33C2F}" destId="{D19EB060-E35B-417B-B565-13FFA51B66E1}" srcOrd="6" destOrd="0" presId="urn:microsoft.com/office/officeart/2016/7/layout/LinearBlockProcessNumbered"/>
    <dgm:cxn modelId="{11EF6468-30EB-48C6-B788-0A707D472519}" type="presParOf" srcId="{D19EB060-E35B-417B-B565-13FFA51B66E1}" destId="{B7CDB55A-F00F-48DF-A61C-AB54B91069CD}" srcOrd="0" destOrd="0" presId="urn:microsoft.com/office/officeart/2016/7/layout/LinearBlockProcessNumbered"/>
    <dgm:cxn modelId="{D6439014-4EA6-4A81-861F-E28AA2006442}" type="presParOf" srcId="{D19EB060-E35B-417B-B565-13FFA51B66E1}" destId="{8067C57D-163F-43C0-9E6B-B0534DECA840}" srcOrd="1" destOrd="0" presId="urn:microsoft.com/office/officeart/2016/7/layout/LinearBlockProcessNumbered"/>
    <dgm:cxn modelId="{6E9AA902-A1FB-4871-95C2-83269F5641C2}" type="presParOf" srcId="{D19EB060-E35B-417B-B565-13FFA51B66E1}" destId="{6BBBA644-6A0D-4A31-9116-4ADDB546A0D8}"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AB9D7-1801-4C86-8103-D2A46279DA5C}">
      <dsp:nvSpPr>
        <dsp:cNvPr id="0" name=""/>
        <dsp:cNvSpPr/>
      </dsp:nvSpPr>
      <dsp:spPr>
        <a:xfrm>
          <a:off x="0" y="277922"/>
          <a:ext cx="2536156" cy="304338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US" sz="1800" kern="1200" dirty="0"/>
            <a:t>Define ‘Al-Halim’ and contrast Allah’s forbearance to our forbearance</a:t>
          </a:r>
        </a:p>
      </dsp:txBody>
      <dsp:txXfrm>
        <a:off x="0" y="1495278"/>
        <a:ext cx="2536156" cy="1826032"/>
      </dsp:txXfrm>
    </dsp:sp>
    <dsp:sp modelId="{6121BD57-D575-482C-8FA1-40BBB4A06ABA}">
      <dsp:nvSpPr>
        <dsp:cNvPr id="0" name=""/>
        <dsp:cNvSpPr/>
      </dsp:nvSpPr>
      <dsp:spPr>
        <a:xfrm>
          <a:off x="210"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01</a:t>
          </a:r>
          <a:endParaRPr lang="en-US" sz="5300" kern="1200" dirty="0"/>
        </a:p>
      </dsp:txBody>
      <dsp:txXfrm>
        <a:off x="210" y="277922"/>
        <a:ext cx="2536156" cy="1217355"/>
      </dsp:txXfrm>
    </dsp:sp>
    <dsp:sp modelId="{FDEC97C0-02C7-4192-B189-B819FB27FEC9}">
      <dsp:nvSpPr>
        <dsp:cNvPr id="0" name=""/>
        <dsp:cNvSpPr/>
      </dsp:nvSpPr>
      <dsp:spPr>
        <a:xfrm>
          <a:off x="2739259" y="277922"/>
          <a:ext cx="2536156" cy="304338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Identify what true forbearance is and how to develop this trait</a:t>
          </a:r>
          <a:endParaRPr lang="en-US" sz="1800" kern="1200" dirty="0"/>
        </a:p>
      </dsp:txBody>
      <dsp:txXfrm>
        <a:off x="2739259" y="1495278"/>
        <a:ext cx="2536156" cy="1826032"/>
      </dsp:txXfrm>
    </dsp:sp>
    <dsp:sp modelId="{DA28387C-F8C0-45F5-B868-03F930515E89}">
      <dsp:nvSpPr>
        <dsp:cNvPr id="0" name=""/>
        <dsp:cNvSpPr/>
      </dsp:nvSpPr>
      <dsp:spPr>
        <a:xfrm>
          <a:off x="2739259"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02</a:t>
          </a:r>
        </a:p>
      </dsp:txBody>
      <dsp:txXfrm>
        <a:off x="2739259" y="277922"/>
        <a:ext cx="2536156" cy="1217355"/>
      </dsp:txXfrm>
    </dsp:sp>
    <dsp:sp modelId="{F75DA79F-2ED8-41C5-9E2F-4D5B80B7B6D2}">
      <dsp:nvSpPr>
        <dsp:cNvPr id="0" name=""/>
        <dsp:cNvSpPr/>
      </dsp:nvSpPr>
      <dsp:spPr>
        <a:xfrm>
          <a:off x="5419723" y="277922"/>
          <a:ext cx="2536156" cy="3043388"/>
        </a:xfrm>
        <a:prstGeom prst="rect">
          <a:avLst/>
        </a:prstGeom>
        <a:solidFill>
          <a:srgbClr val="4ECDCA"/>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Learn how to connect with Allah through this Name</a:t>
          </a:r>
          <a:endParaRPr lang="en-US" sz="1800" kern="1200" dirty="0"/>
        </a:p>
      </dsp:txBody>
      <dsp:txXfrm>
        <a:off x="5419723" y="1495278"/>
        <a:ext cx="2536156" cy="1826032"/>
      </dsp:txXfrm>
    </dsp:sp>
    <dsp:sp modelId="{647974AB-C78D-465F-87F5-290A8FB482C5}">
      <dsp:nvSpPr>
        <dsp:cNvPr id="0" name=""/>
        <dsp:cNvSpPr/>
      </dsp:nvSpPr>
      <dsp:spPr>
        <a:xfrm>
          <a:off x="5478308"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03</a:t>
          </a:r>
          <a:endParaRPr lang="en-US" sz="5300" kern="1200" dirty="0"/>
        </a:p>
      </dsp:txBody>
      <dsp:txXfrm>
        <a:off x="5478308" y="277922"/>
        <a:ext cx="2536156" cy="1217355"/>
      </dsp:txXfrm>
    </dsp:sp>
    <dsp:sp modelId="{B7CDB55A-F00F-48DF-A61C-AB54B91069CD}">
      <dsp:nvSpPr>
        <dsp:cNvPr id="0" name=""/>
        <dsp:cNvSpPr/>
      </dsp:nvSpPr>
      <dsp:spPr>
        <a:xfrm>
          <a:off x="8217561" y="277922"/>
          <a:ext cx="2536156" cy="3043388"/>
        </a:xfrm>
        <a:prstGeom prst="rect">
          <a:avLst/>
        </a:prstGeom>
        <a:solidFill>
          <a:srgbClr val="F49C9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Reflect on what you have learnt and identify one practical action point</a:t>
          </a:r>
          <a:endParaRPr lang="en-US" sz="1800" kern="1200" dirty="0"/>
        </a:p>
      </dsp:txBody>
      <dsp:txXfrm>
        <a:off x="8217561" y="1495278"/>
        <a:ext cx="2536156" cy="1826032"/>
      </dsp:txXfrm>
    </dsp:sp>
    <dsp:sp modelId="{8067C57D-163F-43C0-9E6B-B0534DECA840}">
      <dsp:nvSpPr>
        <dsp:cNvPr id="0" name=""/>
        <dsp:cNvSpPr/>
      </dsp:nvSpPr>
      <dsp:spPr>
        <a:xfrm>
          <a:off x="8217358"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04</a:t>
          </a:r>
        </a:p>
      </dsp:txBody>
      <dsp:txXfrm>
        <a:off x="8217358" y="277922"/>
        <a:ext cx="2536156" cy="1217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5DBBC-2A39-4C5D-95F1-2FCA205FF04E}">
      <dsp:nvSpPr>
        <dsp:cNvPr id="0" name=""/>
        <dsp:cNvSpPr/>
      </dsp:nvSpPr>
      <dsp:spPr>
        <a:xfrm>
          <a:off x="0" y="2703"/>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F4FB7-4DF4-456F-BF1E-EAB727B0A873}">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b="1" kern="1200" dirty="0">
              <a:effectLst/>
              <a:latin typeface="+mn-lt"/>
              <a:ea typeface="Arial" panose="020B0604020202020204" pitchFamily="34" charset="0"/>
              <a:cs typeface="Times New Roman" panose="02020603050405020304" pitchFamily="18" charset="0"/>
            </a:rPr>
            <a:t>1. Delays punishment</a:t>
          </a:r>
          <a:endParaRPr lang="en-US" sz="4400" kern="1200" dirty="0">
            <a:latin typeface="+mn-lt"/>
          </a:endParaRPr>
        </a:p>
      </dsp:txBody>
      <dsp:txXfrm>
        <a:off x="0" y="2703"/>
        <a:ext cx="6900512" cy="1843578"/>
      </dsp:txXfrm>
    </dsp:sp>
    <dsp:sp modelId="{345AACF1-4150-4425-B770-3EA016C3E6F6}">
      <dsp:nvSpPr>
        <dsp:cNvPr id="0" name=""/>
        <dsp:cNvSpPr/>
      </dsp:nvSpPr>
      <dsp:spPr>
        <a:xfrm>
          <a:off x="0" y="1846281"/>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199F10-A010-4AE3-8027-4EA57483BACD}">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dirty="0">
              <a:effectLst/>
              <a:latin typeface="+mn-lt"/>
              <a:ea typeface="Arial" panose="020B0604020202020204" pitchFamily="34" charset="0"/>
              <a:cs typeface="Arial" panose="020B0604020202020204" pitchFamily="34" charset="0"/>
            </a:rPr>
            <a:t>2. Sends us </a:t>
          </a:r>
          <a:r>
            <a:rPr lang="en-GB" sz="4400" b="1" kern="1200" dirty="0">
              <a:effectLst/>
              <a:latin typeface="+mn-lt"/>
              <a:ea typeface="Arial" panose="020B0604020202020204" pitchFamily="34" charset="0"/>
              <a:cs typeface="Arial" panose="020B0604020202020204" pitchFamily="34" charset="0"/>
            </a:rPr>
            <a:t>subtle reminders </a:t>
          </a:r>
          <a:r>
            <a:rPr lang="en-GB" sz="4400" kern="1200" dirty="0">
              <a:effectLst/>
              <a:latin typeface="+mn-lt"/>
              <a:ea typeface="Arial" panose="020B0604020202020204" pitchFamily="34" charset="0"/>
              <a:cs typeface="Arial" panose="020B0604020202020204" pitchFamily="34" charset="0"/>
            </a:rPr>
            <a:t>so we turn back to Him</a:t>
          </a:r>
        </a:p>
      </dsp:txBody>
      <dsp:txXfrm>
        <a:off x="0" y="1846281"/>
        <a:ext cx="6900512" cy="1843578"/>
      </dsp:txXfrm>
    </dsp:sp>
    <dsp:sp modelId="{BFC63787-0B94-4A92-9178-5276728DC0E4}">
      <dsp:nvSpPr>
        <dsp:cNvPr id="0" name=""/>
        <dsp:cNvSpPr/>
      </dsp:nvSpPr>
      <dsp:spPr>
        <a:xfrm>
          <a:off x="0" y="3689859"/>
          <a:ext cx="690051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58B61-91AE-4A19-B47C-8B6F6B6A5058}">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dirty="0">
              <a:effectLst/>
              <a:latin typeface="+mn-lt"/>
              <a:ea typeface="Arial" panose="020B0604020202020204" pitchFamily="34" charset="0"/>
              <a:cs typeface="Arial" panose="020B0604020202020204" pitchFamily="34" charset="0"/>
            </a:rPr>
            <a:t>3. </a:t>
          </a:r>
          <a:r>
            <a:rPr lang="en-GB" sz="4400" b="1" kern="1200" dirty="0">
              <a:effectLst/>
              <a:latin typeface="+mn-lt"/>
              <a:ea typeface="Arial" panose="020B0604020202020204" pitchFamily="34" charset="0"/>
              <a:cs typeface="Arial" panose="020B0604020202020204" pitchFamily="34" charset="0"/>
            </a:rPr>
            <a:t>Delays recording </a:t>
          </a:r>
          <a:r>
            <a:rPr lang="en-GB" sz="4400" kern="1200" dirty="0">
              <a:effectLst/>
              <a:latin typeface="+mn-lt"/>
              <a:ea typeface="Arial" panose="020B0604020202020204" pitchFamily="34" charset="0"/>
              <a:cs typeface="Arial" panose="020B0604020202020204" pitchFamily="34" charset="0"/>
            </a:rPr>
            <a:t>of our sins </a:t>
          </a:r>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84096-0321-4F0D-9672-763D1A3E45CE}">
      <dsp:nvSpPr>
        <dsp:cNvPr id="0" name=""/>
        <dsp:cNvSpPr/>
      </dsp:nvSpPr>
      <dsp:spPr>
        <a:xfrm>
          <a:off x="1283" y="1007554"/>
          <a:ext cx="4672458" cy="233622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1. Does that mean it’s OK for me to keep sinning?</a:t>
          </a:r>
          <a:endParaRPr lang="en-US" sz="4200" kern="1200" dirty="0"/>
        </a:p>
      </dsp:txBody>
      <dsp:txXfrm>
        <a:off x="69709" y="1075980"/>
        <a:ext cx="4535606" cy="2199377"/>
      </dsp:txXfrm>
    </dsp:sp>
    <dsp:sp modelId="{623741F7-A083-4E3B-B97E-F609F2A810E0}">
      <dsp:nvSpPr>
        <dsp:cNvPr id="0" name=""/>
        <dsp:cNvSpPr/>
      </dsp:nvSpPr>
      <dsp:spPr>
        <a:xfrm>
          <a:off x="5841857" y="1007554"/>
          <a:ext cx="4672458" cy="23362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2. But I have felt Allah’s punishment?</a:t>
          </a:r>
          <a:endParaRPr lang="en-US" sz="4200" kern="1200" dirty="0"/>
        </a:p>
      </dsp:txBody>
      <dsp:txXfrm>
        <a:off x="5910283" y="1075980"/>
        <a:ext cx="4535606" cy="21993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AB9D7-1801-4C86-8103-D2A46279DA5C}">
      <dsp:nvSpPr>
        <dsp:cNvPr id="0" name=""/>
        <dsp:cNvSpPr/>
      </dsp:nvSpPr>
      <dsp:spPr>
        <a:xfrm>
          <a:off x="0" y="277922"/>
          <a:ext cx="2536156" cy="304338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US" sz="1800" kern="1200" dirty="0"/>
            <a:t>Define ‘Al-Halim’ and contrast Allah’s forbearance to our forbearance</a:t>
          </a:r>
        </a:p>
      </dsp:txBody>
      <dsp:txXfrm>
        <a:off x="0" y="1495278"/>
        <a:ext cx="2536156" cy="1826032"/>
      </dsp:txXfrm>
    </dsp:sp>
    <dsp:sp modelId="{6121BD57-D575-482C-8FA1-40BBB4A06ABA}">
      <dsp:nvSpPr>
        <dsp:cNvPr id="0" name=""/>
        <dsp:cNvSpPr/>
      </dsp:nvSpPr>
      <dsp:spPr>
        <a:xfrm>
          <a:off x="210"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01</a:t>
          </a:r>
          <a:endParaRPr lang="en-US" sz="5300" kern="1200" dirty="0"/>
        </a:p>
      </dsp:txBody>
      <dsp:txXfrm>
        <a:off x="210" y="277922"/>
        <a:ext cx="2536156" cy="1217355"/>
      </dsp:txXfrm>
    </dsp:sp>
    <dsp:sp modelId="{FDEC97C0-02C7-4192-B189-B819FB27FEC9}">
      <dsp:nvSpPr>
        <dsp:cNvPr id="0" name=""/>
        <dsp:cNvSpPr/>
      </dsp:nvSpPr>
      <dsp:spPr>
        <a:xfrm>
          <a:off x="2739259" y="277922"/>
          <a:ext cx="2536156" cy="304338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Identify what true forbearance is and how to develop this trait</a:t>
          </a:r>
          <a:endParaRPr lang="en-US" sz="1800" kern="1200" dirty="0"/>
        </a:p>
      </dsp:txBody>
      <dsp:txXfrm>
        <a:off x="2739259" y="1495278"/>
        <a:ext cx="2536156" cy="1826032"/>
      </dsp:txXfrm>
    </dsp:sp>
    <dsp:sp modelId="{DA28387C-F8C0-45F5-B868-03F930515E89}">
      <dsp:nvSpPr>
        <dsp:cNvPr id="0" name=""/>
        <dsp:cNvSpPr/>
      </dsp:nvSpPr>
      <dsp:spPr>
        <a:xfrm>
          <a:off x="2739259"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02</a:t>
          </a:r>
        </a:p>
      </dsp:txBody>
      <dsp:txXfrm>
        <a:off x="2739259" y="277922"/>
        <a:ext cx="2536156" cy="1217355"/>
      </dsp:txXfrm>
    </dsp:sp>
    <dsp:sp modelId="{F75DA79F-2ED8-41C5-9E2F-4D5B80B7B6D2}">
      <dsp:nvSpPr>
        <dsp:cNvPr id="0" name=""/>
        <dsp:cNvSpPr/>
      </dsp:nvSpPr>
      <dsp:spPr>
        <a:xfrm>
          <a:off x="5419723" y="277922"/>
          <a:ext cx="2536156" cy="3043388"/>
        </a:xfrm>
        <a:prstGeom prst="rect">
          <a:avLst/>
        </a:prstGeom>
        <a:solidFill>
          <a:srgbClr val="4ECDCA"/>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Learn how to connect with Allah through this Name</a:t>
          </a:r>
          <a:endParaRPr lang="en-US" sz="1800" kern="1200" dirty="0"/>
        </a:p>
      </dsp:txBody>
      <dsp:txXfrm>
        <a:off x="5419723" y="1495278"/>
        <a:ext cx="2536156" cy="1826032"/>
      </dsp:txXfrm>
    </dsp:sp>
    <dsp:sp modelId="{647974AB-C78D-465F-87F5-290A8FB482C5}">
      <dsp:nvSpPr>
        <dsp:cNvPr id="0" name=""/>
        <dsp:cNvSpPr/>
      </dsp:nvSpPr>
      <dsp:spPr>
        <a:xfrm>
          <a:off x="5478308"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03</a:t>
          </a:r>
          <a:endParaRPr lang="en-US" sz="5300" kern="1200" dirty="0"/>
        </a:p>
      </dsp:txBody>
      <dsp:txXfrm>
        <a:off x="5478308" y="277922"/>
        <a:ext cx="2536156" cy="1217355"/>
      </dsp:txXfrm>
    </dsp:sp>
    <dsp:sp modelId="{B7CDB55A-F00F-48DF-A61C-AB54B91069CD}">
      <dsp:nvSpPr>
        <dsp:cNvPr id="0" name=""/>
        <dsp:cNvSpPr/>
      </dsp:nvSpPr>
      <dsp:spPr>
        <a:xfrm>
          <a:off x="8217561" y="277922"/>
          <a:ext cx="2536156" cy="3043388"/>
        </a:xfrm>
        <a:prstGeom prst="rect">
          <a:avLst/>
        </a:prstGeom>
        <a:solidFill>
          <a:srgbClr val="F49C90"/>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16" tIns="0" rIns="250516" bIns="330200" numCol="1" spcCol="1270" anchor="t" anchorCtr="0">
          <a:noAutofit/>
        </a:bodyPr>
        <a:lstStyle/>
        <a:p>
          <a:pPr marL="0" lvl="0" indent="0" algn="l" defTabSz="800100">
            <a:lnSpc>
              <a:spcPct val="90000"/>
            </a:lnSpc>
            <a:spcBef>
              <a:spcPct val="0"/>
            </a:spcBef>
            <a:spcAft>
              <a:spcPct val="35000"/>
            </a:spcAft>
            <a:buNone/>
          </a:pPr>
          <a:r>
            <a:rPr lang="en-GB" sz="1800" b="0" kern="1200" dirty="0"/>
            <a:t>Reflect on what you have learnt and identify one practical action point</a:t>
          </a:r>
          <a:endParaRPr lang="en-US" sz="1800" kern="1200" dirty="0"/>
        </a:p>
      </dsp:txBody>
      <dsp:txXfrm>
        <a:off x="8217561" y="1495278"/>
        <a:ext cx="2536156" cy="1826032"/>
      </dsp:txXfrm>
    </dsp:sp>
    <dsp:sp modelId="{8067C57D-163F-43C0-9E6B-B0534DECA840}">
      <dsp:nvSpPr>
        <dsp:cNvPr id="0" name=""/>
        <dsp:cNvSpPr/>
      </dsp:nvSpPr>
      <dsp:spPr>
        <a:xfrm>
          <a:off x="8217358" y="277922"/>
          <a:ext cx="2536156" cy="12173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0516" tIns="165100" rIns="250516" bIns="165100" numCol="1" spcCol="1270" anchor="ctr" anchorCtr="0">
          <a:noAutofit/>
        </a:bodyPr>
        <a:lstStyle/>
        <a:p>
          <a:pPr marL="0" lvl="0" indent="0" algn="l" defTabSz="2355850">
            <a:lnSpc>
              <a:spcPct val="90000"/>
            </a:lnSpc>
            <a:spcBef>
              <a:spcPct val="0"/>
            </a:spcBef>
            <a:spcAft>
              <a:spcPct val="35000"/>
            </a:spcAft>
            <a:buNone/>
          </a:pPr>
          <a:r>
            <a:rPr lang="en-US" sz="5300" kern="1200"/>
            <a:t>04</a:t>
          </a:r>
        </a:p>
      </dsp:txBody>
      <dsp:txXfrm>
        <a:off x="8217358" y="277922"/>
        <a:ext cx="2536156" cy="1217355"/>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F2C15F-8B8C-47AC-8EEC-99DC4BDF96A7}"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13958-95A6-461B-9E50-E32FD14B2950}" type="slidenum">
              <a:rPr lang="en-GB" smtClean="0"/>
              <a:t>‹#›</a:t>
            </a:fld>
            <a:endParaRPr lang="en-GB"/>
          </a:p>
        </p:txBody>
      </p:sp>
    </p:spTree>
    <p:extLst>
      <p:ext uri="{BB962C8B-B14F-4D97-AF65-F5344CB8AC3E}">
        <p14:creationId xmlns:p14="http://schemas.microsoft.com/office/powerpoint/2010/main" val="90706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fewithallah.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session with Bismillah, Praises of Allah and </a:t>
            </a:r>
            <a:r>
              <a:rPr lang="en-GB" dirty="0" err="1"/>
              <a:t>Salawat</a:t>
            </a:r>
            <a:r>
              <a:rPr lang="en-GB" dirty="0"/>
              <a:t>; and welcome the audience! </a:t>
            </a:r>
          </a:p>
          <a:p>
            <a:endParaRPr lang="en-GB" dirty="0"/>
          </a:p>
          <a:p>
            <a:r>
              <a:rPr lang="en-GB" b="1" i="0" dirty="0"/>
              <a:t>Materials needed (optional): </a:t>
            </a:r>
            <a:r>
              <a:rPr lang="en-GB" i="0" dirty="0"/>
              <a:t>Timer, pens for audience to use, post-it notes/personal journals/flip chart</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These slides are produced by </a:t>
            </a:r>
            <a:r>
              <a:rPr lang="en-GB" sz="1200" i="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Life With Allah</a:t>
            </a:r>
            <a:r>
              <a:rPr lang="en-GB" sz="1200" i="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 (www.lifewithallah.com)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Please give us feedback on these slides by filling in this short feedback form: https://forms.gle/yP45KNYEbemxT7hS6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For the linked article to this PPT: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https://lifewithallah.com/articles/knowing-allah/al-halim-the-most-forbearing-2/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fld id="{F8AB7177-67F7-48CB-B793-AFA5F1EFA795}" type="slidenum">
              <a:rPr lang="en-GB" smtClean="0"/>
              <a:t>1</a:t>
            </a:fld>
            <a:endParaRPr lang="en-GB"/>
          </a:p>
        </p:txBody>
      </p:sp>
    </p:spTree>
    <p:extLst>
      <p:ext uri="{BB962C8B-B14F-4D97-AF65-F5344CB8AC3E}">
        <p14:creationId xmlns:p14="http://schemas.microsoft.com/office/powerpoint/2010/main" val="402532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E101A"/>
                </a:solidFill>
                <a:effectLst/>
                <a:latin typeface="Segoe UI" panose="020B0502040204020203" pitchFamily="34" charset="0"/>
              </a:rPr>
              <a:t>Why are some humans forbearing? (Ask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E101A"/>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E101A"/>
                </a:solidFill>
                <a:effectLst/>
                <a:latin typeface="Segoe UI" panose="020B0502040204020203" pitchFamily="34" charset="0"/>
              </a:rPr>
              <a:t>Humans are forbearing for different reasons. For the many, its often due to compulsion. Being weak, subjugated or lacking the power of redress, means forbearance is not a choice for them in this world. </a:t>
            </a:r>
            <a:endParaRPr lang="en-GB" sz="12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10</a:t>
            </a:fld>
            <a:endParaRPr lang="en-GB"/>
          </a:p>
        </p:txBody>
      </p:sp>
    </p:spTree>
    <p:extLst>
      <p:ext uri="{BB962C8B-B14F-4D97-AF65-F5344CB8AC3E}">
        <p14:creationId xmlns:p14="http://schemas.microsoft.com/office/powerpoint/2010/main" val="63251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Arial" panose="020B0604020202020204" pitchFamily="34" charset="0"/>
            </a:endParaRPr>
          </a:p>
          <a:p>
            <a:r>
              <a:rPr lang="en-GB" sz="1200" dirty="0">
                <a:solidFill>
                  <a:srgbClr val="0E101A"/>
                </a:solidFill>
                <a:effectLst/>
                <a:latin typeface="Segoe UI" panose="020B0502040204020203" pitchFamily="34" charset="0"/>
              </a:rPr>
              <a:t>Our Lord, on the other hand, is completely free of need…He doesn’t need anyone, but EVERYONE needs Him and relies on Him…and He is the Most Powerful…Yet He told us about Himself that He is </a:t>
            </a:r>
            <a:r>
              <a:rPr lang="en-GB" sz="1200" i="1" dirty="0">
                <a:solidFill>
                  <a:srgbClr val="0E101A"/>
                </a:solidFill>
                <a:effectLst/>
                <a:latin typeface="Segoe UI" panose="020B0502040204020203" pitchFamily="34" charset="0"/>
              </a:rPr>
              <a:t>al Halim:</a:t>
            </a:r>
            <a:r>
              <a:rPr lang="en-GB" sz="1200" dirty="0">
                <a:solidFill>
                  <a:srgbClr val="0E101A"/>
                </a:solidFill>
                <a:effectLst/>
                <a:latin typeface="Segoe UI" panose="020B0502040204020203" pitchFamily="34" charset="0"/>
              </a:rPr>
              <a:t> The </a:t>
            </a:r>
            <a:r>
              <a:rPr lang="en-GB" sz="1200" i="1" dirty="0">
                <a:solidFill>
                  <a:srgbClr val="0E101A"/>
                </a:solidFill>
                <a:effectLst/>
                <a:latin typeface="Segoe UI" panose="020B0502040204020203" pitchFamily="34" charset="0"/>
              </a:rPr>
              <a:t>Most</a:t>
            </a:r>
            <a:r>
              <a:rPr lang="en-GB" sz="1200" dirty="0">
                <a:solidFill>
                  <a:srgbClr val="0E101A"/>
                </a:solidFill>
                <a:effectLst/>
                <a:latin typeface="Segoe UI" panose="020B0502040204020203" pitchFamily="34" charset="0"/>
              </a:rPr>
              <a:t> Forbearing.</a:t>
            </a:r>
            <a:endParaRPr lang="en-GB" sz="1200" dirty="0">
              <a:effectLst/>
              <a:latin typeface="Arial" panose="020B0604020202020204" pitchFamily="34" charset="0"/>
            </a:endParaRPr>
          </a:p>
          <a:p>
            <a:r>
              <a:rPr lang="en-GB" sz="1200" dirty="0">
                <a:solidFill>
                  <a:srgbClr val="0E101A"/>
                </a:solidFill>
                <a:effectLst/>
                <a:latin typeface="Segoe UI" panose="020B0502040204020203" pitchFamily="34" charset="0"/>
              </a:rPr>
              <a:t> </a:t>
            </a:r>
            <a:endParaRPr lang="en-GB" sz="1200" dirty="0">
              <a:effectLst/>
              <a:latin typeface="Arial" panose="020B0604020202020204" pitchFamily="34" charset="0"/>
            </a:endParaRPr>
          </a:p>
          <a:p>
            <a:r>
              <a:rPr lang="en-GB" sz="1200" dirty="0">
                <a:solidFill>
                  <a:srgbClr val="0E101A"/>
                </a:solidFill>
                <a:effectLst/>
                <a:highlight>
                  <a:srgbClr val="FFFF00"/>
                </a:highlight>
                <a:latin typeface="Segoe UI" panose="020B0502040204020203" pitchFamily="34" charset="0"/>
              </a:rPr>
              <a:t>Forbearance isn't merely about </a:t>
            </a:r>
            <a:r>
              <a:rPr lang="en-GB" sz="1200" dirty="0">
                <a:solidFill>
                  <a:srgbClr val="0E101A"/>
                </a:solidFill>
                <a:effectLst/>
                <a:latin typeface="Segoe UI" panose="020B0502040204020203" pitchFamily="34" charset="0"/>
              </a:rPr>
              <a:t>restraining your anger or staying patient under duress. It's about staying calm with transgressors </a:t>
            </a:r>
            <a:r>
              <a:rPr lang="en-GB" sz="1200" i="1" dirty="0">
                <a:solidFill>
                  <a:srgbClr val="0E101A"/>
                </a:solidFill>
                <a:effectLst/>
                <a:latin typeface="Segoe UI" panose="020B0502040204020203" pitchFamily="34" charset="0"/>
              </a:rPr>
              <a:t>despite </a:t>
            </a:r>
            <a:r>
              <a:rPr lang="en-GB" sz="1200" dirty="0">
                <a:solidFill>
                  <a:srgbClr val="0E101A"/>
                </a:solidFill>
                <a:effectLst/>
                <a:latin typeface="Segoe UI" panose="020B0502040204020203" pitchFamily="34" charset="0"/>
              </a:rPr>
              <a:t>being able to dominate, have the upper hand and take revenge. Forbearance is, therefore</a:t>
            </a:r>
            <a:r>
              <a:rPr lang="en-GB" sz="1200" b="1" dirty="0">
                <a:solidFill>
                  <a:srgbClr val="0E101A"/>
                </a:solidFill>
                <a:effectLst/>
                <a:latin typeface="Segoe UI" panose="020B0502040204020203" pitchFamily="34" charset="0"/>
              </a:rPr>
              <a:t>,</a:t>
            </a:r>
            <a:r>
              <a:rPr lang="en-GB" sz="1200" dirty="0">
                <a:solidFill>
                  <a:srgbClr val="0E101A"/>
                </a:solidFill>
                <a:effectLst/>
                <a:latin typeface="Segoe UI" panose="020B0502040204020203" pitchFamily="34" charset="0"/>
              </a:rPr>
              <a:t> an attribute of the strong, not the weak, and it’s why Allah attributes the quality to Himself. </a:t>
            </a:r>
            <a:r>
              <a:rPr lang="en-GB" sz="1200" i="1" dirty="0">
                <a:solidFill>
                  <a:srgbClr val="0E101A"/>
                </a:solidFill>
                <a:effectLst/>
                <a:latin typeface="Segoe UI" panose="020B0502040204020203" pitchFamily="34" charset="0"/>
              </a:rPr>
              <a:t> </a:t>
            </a:r>
            <a:endParaRPr lang="en-GB" sz="12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11</a:t>
            </a:fld>
            <a:endParaRPr lang="en-GB"/>
          </a:p>
        </p:txBody>
      </p:sp>
    </p:spTree>
    <p:extLst>
      <p:ext uri="{BB962C8B-B14F-4D97-AF65-F5344CB8AC3E}">
        <p14:creationId xmlns:p14="http://schemas.microsoft.com/office/powerpoint/2010/main" val="219262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12</a:t>
            </a:fld>
            <a:endParaRPr lang="en-GB"/>
          </a:p>
        </p:txBody>
      </p:sp>
    </p:spTree>
    <p:extLst>
      <p:ext uri="{BB962C8B-B14F-4D97-AF65-F5344CB8AC3E}">
        <p14:creationId xmlns:p14="http://schemas.microsoft.com/office/powerpoint/2010/main" val="1281751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I want everyone to close their eyes.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Take a moment to visualize the world. Observe the array of people living on its surface from the east to the west, and reflect on the innumerable sins that are being committed every minute. Consider all the injustice, murders, fraud, and theft that continues to occur around the world. Compound this image in your mind with all the </a:t>
            </a:r>
            <a:r>
              <a:rPr lang="en-GB" sz="1200" i="1" dirty="0">
                <a:effectLst/>
                <a:latin typeface="Times New Roman" panose="02020603050405020304" pitchFamily="18" charset="0"/>
                <a:ea typeface="Arial" panose="020B0604020202020204" pitchFamily="34" charset="0"/>
                <a:cs typeface="Arial" panose="020B0604020202020204" pitchFamily="34" charset="0"/>
              </a:rPr>
              <a:t>kufr </a:t>
            </a:r>
            <a:r>
              <a:rPr lang="en-GB" sz="1200" dirty="0">
                <a:effectLst/>
                <a:latin typeface="Times New Roman" panose="02020603050405020304" pitchFamily="18" charset="0"/>
                <a:ea typeface="Arial" panose="020B0604020202020204" pitchFamily="34" charset="0"/>
                <a:cs typeface="Arial" panose="020B0604020202020204" pitchFamily="34" charset="0"/>
              </a:rPr>
              <a:t>(disbelief in Allah) that occurs across the earth. Now imagine a world where we instantly faced the consequences of our actions. Who amongst us would survive a terrible fate? Who amongst us would not be ruined?</a:t>
            </a: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13</a:t>
            </a:fld>
            <a:endParaRPr lang="en-GB"/>
          </a:p>
        </p:txBody>
      </p:sp>
    </p:spTree>
    <p:extLst>
      <p:ext uri="{BB962C8B-B14F-4D97-AF65-F5344CB8AC3E}">
        <p14:creationId xmlns:p14="http://schemas.microsoft.com/office/powerpoint/2010/main" val="240055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From that image, we get a glimpse of how forbearing Allah is towards us, out of His mercy. Allah (</a:t>
            </a:r>
            <a:r>
              <a:rPr lang="en-GB" sz="1200" dirty="0" err="1">
                <a:effectLst/>
                <a:latin typeface="Times New Roman" panose="02020603050405020304" pitchFamily="18" charset="0"/>
                <a:ea typeface="Arial" panose="020B0604020202020204" pitchFamily="34" charset="0"/>
                <a:cs typeface="Arial" panose="020B0604020202020204" pitchFamily="34" charset="0"/>
              </a:rPr>
              <a:t>ʿazza</a:t>
            </a:r>
            <a:r>
              <a:rPr lang="en-GB" sz="1200" dirty="0">
                <a:effectLst/>
                <a:latin typeface="Times New Roman" panose="02020603050405020304" pitchFamily="18" charset="0"/>
                <a:ea typeface="Arial" panose="020B0604020202020204" pitchFamily="34" charset="0"/>
                <a:cs typeface="Arial" panose="020B0604020202020204" pitchFamily="34" charset="0"/>
              </a:rPr>
              <a:t> </a:t>
            </a:r>
            <a:r>
              <a:rPr lang="en-GB" sz="1200" dirty="0" err="1">
                <a:effectLst/>
                <a:latin typeface="Times New Roman" panose="02020603050405020304" pitchFamily="18" charset="0"/>
                <a:ea typeface="Arial" panose="020B0604020202020204" pitchFamily="34" charset="0"/>
                <a:cs typeface="Arial" panose="020B0604020202020204" pitchFamily="34" charset="0"/>
              </a:rPr>
              <a:t>wa</a:t>
            </a:r>
            <a:r>
              <a:rPr lang="en-GB" sz="1200" dirty="0">
                <a:effectLst/>
                <a:latin typeface="Times New Roman" panose="02020603050405020304" pitchFamily="18" charset="0"/>
                <a:ea typeface="Arial" panose="020B0604020202020204" pitchFamily="34" charset="0"/>
                <a:cs typeface="Arial" panose="020B0604020202020204" pitchFamily="34" charset="0"/>
              </a:rPr>
              <a:t> </a:t>
            </a:r>
            <a:r>
              <a:rPr lang="en-GB" sz="1200" dirty="0" err="1">
                <a:effectLst/>
                <a:latin typeface="Times New Roman" panose="02020603050405020304" pitchFamily="18" charset="0"/>
                <a:ea typeface="Arial" panose="020B0604020202020204" pitchFamily="34" charset="0"/>
                <a:cs typeface="Arial" panose="020B0604020202020204" pitchFamily="34" charset="0"/>
              </a:rPr>
              <a:t>jall</a:t>
            </a:r>
            <a:r>
              <a:rPr lang="en-GB" sz="1200" dirty="0">
                <a:effectLst/>
                <a:latin typeface="Times New Roman" panose="02020603050405020304" pitchFamily="18" charset="0"/>
                <a:ea typeface="Arial" panose="020B0604020202020204" pitchFamily="34" charset="0"/>
                <a:cs typeface="Arial" panose="020B0604020202020204" pitchFamily="34" charset="0"/>
              </a:rPr>
              <a:t>) says: </a:t>
            </a:r>
          </a:p>
          <a:p>
            <a:pPr>
              <a:lnSpc>
                <a:spcPct val="115000"/>
              </a:lnSpc>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15000"/>
              </a:lnSpc>
            </a:pPr>
            <a:r>
              <a:rPr lang="ar-SA" sz="1200" dirty="0">
                <a:effectLst/>
                <a:latin typeface="Times New Roman" panose="02020603050405020304" pitchFamily="18" charset="0"/>
                <a:ea typeface="Arial" panose="020B0604020202020204" pitchFamily="34" charset="0"/>
                <a:cs typeface="Times New Roman" panose="02020603050405020304" pitchFamily="18" charset="0"/>
              </a:rPr>
              <a:t>وَلَوْ يُؤَاخِذُ ٱللَّهُ ٱلنَّاسَ بِظُلْمِهِم مَّا تَرَكَ عَلَيْهَا مِن دَآبَّةٍ وَلَٰكِن يُؤَخِّرُهُمْ إِلَىٰٓ أَجَلٍ مُّسَمًّى</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gn="ctr">
              <a:lnSpc>
                <a:spcPct val="115000"/>
              </a:lnSpc>
              <a:spcBef>
                <a:spcPts val="1200"/>
              </a:spcBef>
              <a:spcAft>
                <a:spcPts val="1200"/>
              </a:spcAft>
            </a:pPr>
            <a:r>
              <a:rPr lang="en-GB" sz="1200" i="1"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“If Allah were to punish people (immediately) for their wrongdoing, He would not have left a single living being on earth. But He gives them respite for an appointed term” (16:61).</a:t>
            </a:r>
            <a:r>
              <a:rPr lang="en-GB" sz="1200" i="1" baseline="300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spcBef>
                <a:spcPts val="1200"/>
              </a:spcBef>
              <a:spcAft>
                <a:spcPts val="1200"/>
              </a:spcAft>
            </a:pPr>
            <a:endParaRPr lang="en-GB" sz="1200" i="1" baseline="30000" dirty="0">
              <a:solidFill>
                <a:srgbClr val="08081A"/>
              </a:solidFill>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Bef>
                <a:spcPts val="1200"/>
              </a:spcBef>
              <a:spcAft>
                <a:spcPts val="1200"/>
              </a:spcAft>
            </a:pPr>
            <a:r>
              <a:rPr lang="en-GB" sz="1200" kern="1200" dirty="0">
                <a:solidFill>
                  <a:schemeClr val="tx1"/>
                </a:solidFill>
                <a:effectLst/>
                <a:latin typeface="Times New Roman" panose="02020603050405020304" pitchFamily="18" charset="0"/>
                <a:ea typeface="Arial" panose="020B0604020202020204" pitchFamily="34" charset="0"/>
                <a:cs typeface="Arial" panose="020B0604020202020204" pitchFamily="34" charset="0"/>
              </a:rPr>
              <a:t>He is so forbearing and patient that He does not immediately punish us, but instead gives us time.</a:t>
            </a:r>
          </a:p>
          <a:p>
            <a:pPr>
              <a:lnSpc>
                <a:spcPct val="115000"/>
              </a:lnSpc>
            </a:pPr>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14</a:t>
            </a:fld>
            <a:endParaRPr lang="en-GB"/>
          </a:p>
        </p:txBody>
      </p:sp>
    </p:spTree>
    <p:extLst>
      <p:ext uri="{BB962C8B-B14F-4D97-AF65-F5344CB8AC3E}">
        <p14:creationId xmlns:p14="http://schemas.microsoft.com/office/powerpoint/2010/main" val="55771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Arial" panose="020B0604020202020204" pitchFamily="34" charset="0"/>
                <a:cs typeface="Times New Roman" panose="02020603050405020304" pitchFamily="18" charset="0"/>
              </a:rPr>
              <a:t>Allah giving us respite is one of His greatest blessings upon us. There are three ways He does this: </a:t>
            </a:r>
            <a:endParaRPr lang="en-GB" sz="1200" dirty="0">
              <a:effectLst/>
              <a:highlight>
                <a:srgbClr val="FFFFFF"/>
              </a:highligh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Times New Roman" panose="02020603050405020304" pitchFamily="18" charset="0"/>
                <a:ea typeface="Arial" panose="020B0604020202020204" pitchFamily="34" charset="0"/>
                <a:cs typeface="Times New Roman" panose="02020603050405020304" pitchFamily="18" charset="0"/>
              </a:rPr>
              <a:t>1</a:t>
            </a:r>
            <a:r>
              <a:rPr lang="en-GB" sz="1200" b="0" dirty="0">
                <a:effectLst/>
                <a:latin typeface="Times New Roman" panose="02020603050405020304" pitchFamily="18" charset="0"/>
                <a:ea typeface="Arial" panose="020B0604020202020204" pitchFamily="34" charset="0"/>
                <a:cs typeface="Times New Roman" panose="02020603050405020304" pitchFamily="18" charset="0"/>
              </a:rPr>
              <a:t>. Delays punishment </a:t>
            </a:r>
            <a:r>
              <a:rPr lang="en-GB" sz="1200" b="1" dirty="0">
                <a:effectLst/>
                <a:latin typeface="Times New Roman" panose="02020603050405020304" pitchFamily="18" charset="0"/>
                <a:ea typeface="Arial" panose="020B0604020202020204" pitchFamily="34" charset="0"/>
                <a:cs typeface="Times New Roman" panose="02020603050405020304" pitchFamily="18" charset="0"/>
              </a:rPr>
              <a:t>so what we have time to run back Him with sincere repentance and good deeds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2. Sends us subtle reminder so we turn back to Him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3. Delays recording of our sins </a:t>
            </a: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15</a:t>
            </a:fld>
            <a:endParaRPr lang="en-GB"/>
          </a:p>
        </p:txBody>
      </p:sp>
    </p:spTree>
    <p:extLst>
      <p:ext uri="{BB962C8B-B14F-4D97-AF65-F5344CB8AC3E}">
        <p14:creationId xmlns:p14="http://schemas.microsoft.com/office/powerpoint/2010/main" val="211867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Allah’s forbearance (</a:t>
            </a:r>
            <a:r>
              <a:rPr lang="en-GB" sz="1200" i="1" dirty="0" err="1">
                <a:effectLst/>
                <a:latin typeface="Times New Roman" panose="02020603050405020304" pitchFamily="18" charset="0"/>
                <a:ea typeface="Arial" panose="020B0604020202020204" pitchFamily="34" charset="0"/>
                <a:cs typeface="Arial" panose="020B0604020202020204" pitchFamily="34" charset="0"/>
              </a:rPr>
              <a:t>ḥilm</a:t>
            </a:r>
            <a:r>
              <a:rPr lang="en-GB" sz="1200" dirty="0">
                <a:effectLst/>
                <a:latin typeface="Times New Roman" panose="02020603050405020304" pitchFamily="18" charset="0"/>
                <a:ea typeface="Arial" panose="020B0604020202020204" pitchFamily="34" charset="0"/>
                <a:cs typeface="Arial" panose="020B0604020202020204" pitchFamily="34" charset="0"/>
              </a:rPr>
              <a:t>) extends to not just delaying punishment, but also to delaying the recording of our sins. </a:t>
            </a:r>
          </a:p>
          <a:p>
            <a:pPr>
              <a:lnSpc>
                <a:spcPct val="115000"/>
              </a:lnSpc>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T</a:t>
            </a:r>
            <a:r>
              <a:rPr lang="en-US" sz="1200" dirty="0">
                <a:latin typeface="+mn-lt"/>
              </a:rPr>
              <a:t>he Prophet ﷺ said:</a:t>
            </a:r>
            <a:br>
              <a:rPr lang="en-US" sz="1200" dirty="0">
                <a:latin typeface="+mn-lt"/>
              </a:rPr>
            </a:br>
            <a:r>
              <a:rPr lang="en-US" sz="1200" dirty="0">
                <a:latin typeface="+mn-lt"/>
              </a:rPr>
              <a:t>“The scribe (angel) on the left delays registering the sin of a Muslim for six periods of time. If he repents (within these six periods of time), and seeks Allah’s forgiveness, they drop it off. If he doesn’t, they write it down as a single sin.” </a:t>
            </a:r>
            <a:r>
              <a:rPr lang="en-US" sz="900" dirty="0">
                <a:latin typeface="+mn-lt"/>
              </a:rPr>
              <a:t>(</a:t>
            </a:r>
            <a:r>
              <a:rPr lang="en-US" sz="900" dirty="0" err="1">
                <a:latin typeface="+mn-lt"/>
              </a:rPr>
              <a:t>Ṭabarānī</a:t>
            </a:r>
            <a:r>
              <a:rPr lang="en-US" sz="900" dirty="0">
                <a:latin typeface="+mn-lt"/>
              </a:rPr>
              <a:t>)</a:t>
            </a:r>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16</a:t>
            </a:fld>
            <a:endParaRPr lang="en-GB"/>
          </a:p>
        </p:txBody>
      </p:sp>
    </p:spTree>
    <p:extLst>
      <p:ext uri="{BB962C8B-B14F-4D97-AF65-F5344CB8AC3E}">
        <p14:creationId xmlns:p14="http://schemas.microsoft.com/office/powerpoint/2010/main" val="330997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1. Does that mean its OK for me to keep sinning?</a:t>
            </a:r>
            <a:r>
              <a:rPr lang="en-US" sz="1200" b="1" dirty="0">
                <a:effectLst/>
                <a:latin typeface="+mn-lt"/>
                <a:ea typeface="+mn-ea"/>
                <a:cs typeface="+mn-cs"/>
              </a:rPr>
              <a:t> </a:t>
            </a:r>
            <a:r>
              <a:rPr lang="en-GB" sz="1200" dirty="0">
                <a:effectLst/>
                <a:latin typeface="+mn-lt"/>
                <a:ea typeface="+mn-ea"/>
                <a:cs typeface="Arial" panose="020B0604020202020204" pitchFamily="34" charset="0"/>
              </a:rPr>
              <a:t>No,</a:t>
            </a:r>
            <a:r>
              <a:rPr lang="en-GB" sz="1200" dirty="0">
                <a:effectLst/>
                <a:latin typeface="+mn-lt"/>
                <a:ea typeface="Arial" panose="020B0604020202020204" pitchFamily="34" charset="0"/>
                <a:cs typeface="Arial" panose="020B0604020202020204" pitchFamily="34" charset="0"/>
              </a:rPr>
              <a:t> this does not mean that we can become complacent and think that because Allah is Forbearing and Merciful, we can continue sinning.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mn-lt"/>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Arial" panose="020B0604020202020204" pitchFamily="34" charset="0"/>
                <a:cs typeface="Arial" panose="020B0604020202020204" pitchFamily="34" charset="0"/>
              </a:rPr>
              <a:t>2. </a:t>
            </a:r>
            <a:r>
              <a:rPr lang="en-GB" b="1" dirty="0">
                <a:latin typeface="+mn-lt"/>
              </a:rPr>
              <a:t>But I have felt Allah’s punishment, so how is He the Most </a:t>
            </a:r>
            <a:r>
              <a:rPr lang="en-GB" b="1" dirty="0" err="1">
                <a:latin typeface="+mn-lt"/>
              </a:rPr>
              <a:t>Forebearing</a:t>
            </a:r>
            <a:r>
              <a:rPr lang="en-GB" b="1" dirty="0">
                <a:latin typeface="+mn-lt"/>
              </a:rPr>
              <a:t>? </a:t>
            </a:r>
            <a:r>
              <a:rPr lang="en-GB" sz="1200" dirty="0">
                <a:effectLst/>
                <a:latin typeface="+mn-lt"/>
                <a:ea typeface="Arial" panose="020B0604020202020204" pitchFamily="34" charset="0"/>
                <a:cs typeface="Arial" panose="020B0604020202020204" pitchFamily="34" charset="0"/>
              </a:rPr>
              <a:t>Some of us may have experienced what we feel is a clear punishment from Allah for a sin we committed. This does not contradict the fact that Allah is al-</a:t>
            </a:r>
            <a:r>
              <a:rPr lang="en-GB" sz="1200" dirty="0" err="1">
                <a:effectLst/>
                <a:latin typeface="+mn-lt"/>
                <a:ea typeface="Arial" panose="020B0604020202020204" pitchFamily="34" charset="0"/>
                <a:cs typeface="Arial" panose="020B0604020202020204" pitchFamily="34" charset="0"/>
              </a:rPr>
              <a:t>Ḥalīm</a:t>
            </a:r>
            <a:r>
              <a:rPr lang="en-GB" sz="1200" dirty="0">
                <a:effectLst/>
                <a:latin typeface="+mn-lt"/>
                <a:ea typeface="Arial" panose="020B0604020202020204" pitchFamily="34" charset="0"/>
                <a:cs typeface="Arial" panose="020B0604020202020204" pitchFamily="34" charset="0"/>
              </a:rPr>
              <a:t>. This is because Allah’s forbearance is always purposeful and merciful. What may seem as ‘punishments’ in this world are actually blessings in disguise, as He, the Most Wise, wants to alert us that we are on the wrong path and we need to return back to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17</a:t>
            </a:fld>
            <a:endParaRPr lang="en-GB"/>
          </a:p>
        </p:txBody>
      </p:sp>
    </p:spTree>
    <p:extLst>
      <p:ext uri="{BB962C8B-B14F-4D97-AF65-F5344CB8AC3E}">
        <p14:creationId xmlns:p14="http://schemas.microsoft.com/office/powerpoint/2010/main" val="535622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200" b="1" dirty="0">
                <a:effectLst/>
                <a:latin typeface="+mn-lt"/>
                <a:ea typeface="Arial" panose="020B0604020202020204" pitchFamily="34" charset="0"/>
                <a:cs typeface="Arial" panose="020B0604020202020204" pitchFamily="34" charset="0"/>
              </a:rPr>
              <a:t>Ask audience (optional): Can someone thing of a time in the Prophet’s life where he showed true forbearance? </a:t>
            </a:r>
          </a:p>
          <a:p>
            <a:pPr>
              <a:lnSpc>
                <a:spcPct val="115000"/>
              </a:lnSpc>
            </a:pPr>
            <a:endParaRPr lang="en-GB" sz="1200" dirty="0">
              <a:effectLst/>
              <a:latin typeface="+mn-lt"/>
              <a:ea typeface="Arial" panose="020B0604020202020204" pitchFamily="34" charset="0"/>
              <a:cs typeface="Arial" panose="020B0604020202020204" pitchFamily="34" charset="0"/>
            </a:endParaRPr>
          </a:p>
          <a:p>
            <a:pPr>
              <a:lnSpc>
                <a:spcPct val="115000"/>
              </a:lnSpc>
            </a:pPr>
            <a:r>
              <a:rPr lang="en-GB" sz="1200" dirty="0">
                <a:effectLst/>
                <a:latin typeface="+mn-lt"/>
                <a:ea typeface="Arial" panose="020B0604020202020204" pitchFamily="34" charset="0"/>
                <a:cs typeface="Arial" panose="020B0604020202020204" pitchFamily="34" charset="0"/>
              </a:rPr>
              <a:t>Forbearance (</a:t>
            </a:r>
            <a:r>
              <a:rPr lang="en-GB" sz="1200" i="1" u="sng" dirty="0" err="1">
                <a:effectLst/>
                <a:latin typeface="+mn-lt"/>
                <a:ea typeface="Arial" panose="020B0604020202020204" pitchFamily="34" charset="0"/>
                <a:cs typeface="Arial" panose="020B0604020202020204" pitchFamily="34" charset="0"/>
              </a:rPr>
              <a:t>ḥilm</a:t>
            </a:r>
            <a:r>
              <a:rPr lang="en-GB" sz="1200" dirty="0">
                <a:effectLst/>
                <a:latin typeface="+mn-lt"/>
                <a:ea typeface="Arial" panose="020B0604020202020204" pitchFamily="34" charset="0"/>
                <a:cs typeface="Arial" panose="020B0604020202020204" pitchFamily="34" charset="0"/>
              </a:rPr>
              <a:t>) is a character trait embodied by the Prophets (</a:t>
            </a:r>
            <a:r>
              <a:rPr lang="en-GB" sz="1200" dirty="0" err="1">
                <a:effectLst/>
                <a:latin typeface="+mn-lt"/>
                <a:ea typeface="Arial" panose="020B0604020202020204" pitchFamily="34" charset="0"/>
                <a:cs typeface="Arial" panose="020B0604020202020204" pitchFamily="34" charset="0"/>
              </a:rPr>
              <a:t>ʿalayhimu-salām</a:t>
            </a:r>
            <a:r>
              <a:rPr lang="en-GB" sz="1200" dirty="0">
                <a:effectLst/>
                <a:latin typeface="+mn-lt"/>
                <a:ea typeface="Arial" panose="020B0604020202020204" pitchFamily="34" charset="0"/>
                <a:cs typeface="Arial" panose="020B0604020202020204" pitchFamily="34" charset="0"/>
              </a:rPr>
              <a:t>) and the righteous. When our beloved Prophet </a:t>
            </a:r>
            <a:r>
              <a:rPr lang="ar-SA" sz="1200" dirty="0">
                <a:effectLst/>
                <a:latin typeface="+mn-lt"/>
                <a:ea typeface="Arial" panose="020B0604020202020204" pitchFamily="34" charset="0"/>
                <a:cs typeface="Times New Roman" panose="02020603050405020304" pitchFamily="18" charset="0"/>
              </a:rPr>
              <a:t>ﷺ</a:t>
            </a:r>
            <a:r>
              <a:rPr lang="ar-SA" sz="1200" dirty="0">
                <a:effectLst/>
                <a:latin typeface="+mn-lt"/>
                <a:ea typeface="Arial" panose="020B0604020202020204" pitchFamily="34" charset="0"/>
                <a:cs typeface="Arial" panose="020B0604020202020204" pitchFamily="34" charset="0"/>
              </a:rPr>
              <a:t> </a:t>
            </a:r>
            <a:r>
              <a:rPr lang="en-GB" sz="1200" dirty="0">
                <a:effectLst/>
                <a:latin typeface="+mn-lt"/>
                <a:ea typeface="Arial" panose="020B0604020202020204" pitchFamily="34" charset="0"/>
                <a:cs typeface="Arial" panose="020B0604020202020204" pitchFamily="34" charset="0"/>
              </a:rPr>
              <a:t>was </a:t>
            </a:r>
            <a:r>
              <a:rPr lang="en-GB" sz="1200" b="1" dirty="0">
                <a:effectLst/>
                <a:latin typeface="+mn-lt"/>
                <a:ea typeface="Arial" panose="020B0604020202020204" pitchFamily="34" charset="0"/>
                <a:cs typeface="Arial" panose="020B0604020202020204" pitchFamily="34" charset="0"/>
              </a:rPr>
              <a:t>assaulted by the people of Makkah</a:t>
            </a:r>
            <a:r>
              <a:rPr lang="en-GB" sz="1200" dirty="0">
                <a:effectLst/>
                <a:latin typeface="+mn-lt"/>
                <a:ea typeface="Arial" panose="020B0604020202020204" pitchFamily="34" charset="0"/>
                <a:cs typeface="Arial" panose="020B0604020202020204" pitchFamily="34" charset="0"/>
              </a:rPr>
              <a:t>, out of his beautiful character, love and wisdom, he chose to endure it with forbearance, patience and forgiveness. He never considered revenge, despite having the option to do so, and instead asked Allah to forgive and have mercy on those who harmed him. </a:t>
            </a:r>
          </a:p>
          <a:p>
            <a:pPr>
              <a:lnSpc>
                <a:spcPct val="115000"/>
              </a:lnSpc>
            </a:pPr>
            <a:r>
              <a:rPr lang="en-GB" sz="1200" dirty="0">
                <a:effectLst/>
                <a:latin typeface="+mn-lt"/>
                <a:ea typeface="Arial" panose="020B0604020202020204" pitchFamily="34" charset="0"/>
                <a:cs typeface="Arial" panose="020B0604020202020204" pitchFamily="34" charset="0"/>
              </a:rPr>
              <a:t> </a:t>
            </a:r>
          </a:p>
          <a:p>
            <a:pPr>
              <a:lnSpc>
                <a:spcPct val="115000"/>
              </a:lnSpc>
            </a:pPr>
            <a:r>
              <a:rPr lang="en-GB" sz="1200" dirty="0">
                <a:effectLst/>
                <a:latin typeface="+mn-lt"/>
                <a:ea typeface="Arial" panose="020B0604020202020204" pitchFamily="34" charset="0"/>
                <a:cs typeface="Arial" panose="020B0604020202020204" pitchFamily="34" charset="0"/>
              </a:rPr>
              <a:t>We see a beautiful display of his forbearance when he </a:t>
            </a:r>
            <a:r>
              <a:rPr lang="ar-SA" sz="1200" dirty="0">
                <a:effectLst/>
                <a:latin typeface="+mn-lt"/>
                <a:ea typeface="Arial" panose="020B0604020202020204" pitchFamily="34" charset="0"/>
                <a:cs typeface="Times New Roman" panose="02020603050405020304" pitchFamily="18" charset="0"/>
              </a:rPr>
              <a:t>ﷺ</a:t>
            </a:r>
            <a:r>
              <a:rPr lang="ar-SA" sz="1200" dirty="0">
                <a:effectLst/>
                <a:latin typeface="+mn-lt"/>
                <a:ea typeface="Arial" panose="020B0604020202020204" pitchFamily="34" charset="0"/>
                <a:cs typeface="Arial" panose="020B0604020202020204" pitchFamily="34" charset="0"/>
              </a:rPr>
              <a:t> </a:t>
            </a:r>
            <a:r>
              <a:rPr lang="en-GB" sz="1200" b="1" dirty="0">
                <a:effectLst/>
                <a:latin typeface="+mn-lt"/>
                <a:ea typeface="Arial" panose="020B0604020202020204" pitchFamily="34" charset="0"/>
                <a:cs typeface="Arial" panose="020B0604020202020204" pitchFamily="34" charset="0"/>
              </a:rPr>
              <a:t>travelled to the city of </a:t>
            </a:r>
            <a:r>
              <a:rPr lang="en-GB" sz="1200" b="1" dirty="0" err="1">
                <a:effectLst/>
                <a:latin typeface="+mn-lt"/>
                <a:ea typeface="Arial" panose="020B0604020202020204" pitchFamily="34" charset="0"/>
                <a:cs typeface="Arial" panose="020B0604020202020204" pitchFamily="34" charset="0"/>
              </a:rPr>
              <a:t>Ṭā’if</a:t>
            </a:r>
            <a:r>
              <a:rPr lang="en-GB" sz="1200" b="1" dirty="0">
                <a:effectLst/>
                <a:latin typeface="+mn-lt"/>
                <a:ea typeface="Arial" panose="020B0604020202020204" pitchFamily="34" charset="0"/>
                <a:cs typeface="Arial" panose="020B0604020202020204" pitchFamily="34" charset="0"/>
              </a:rPr>
              <a:t> to </a:t>
            </a:r>
            <a:r>
              <a:rPr lang="en-GB" sz="1200" dirty="0">
                <a:effectLst/>
                <a:latin typeface="+mn-lt"/>
                <a:ea typeface="Arial" panose="020B0604020202020204" pitchFamily="34" charset="0"/>
                <a:cs typeface="Arial" panose="020B0604020202020204" pitchFamily="34" charset="0"/>
              </a:rPr>
              <a:t>call people to Allah. Along with rejecting and mocking him, some people instructed their children to pelt him with stones. The Prophet </a:t>
            </a:r>
            <a:r>
              <a:rPr lang="ar-SA" sz="1200" dirty="0">
                <a:effectLst/>
                <a:latin typeface="+mn-lt"/>
                <a:ea typeface="Arial" panose="020B0604020202020204" pitchFamily="34" charset="0"/>
                <a:cs typeface="Times New Roman" panose="02020603050405020304" pitchFamily="18" charset="0"/>
              </a:rPr>
              <a:t>ﷺ</a:t>
            </a:r>
            <a:r>
              <a:rPr lang="ar-SA" sz="1200" dirty="0">
                <a:effectLst/>
                <a:latin typeface="+mn-lt"/>
                <a:ea typeface="Arial" panose="020B0604020202020204" pitchFamily="34" charset="0"/>
                <a:cs typeface="Arial" panose="020B0604020202020204" pitchFamily="34" charset="0"/>
              </a:rPr>
              <a:t> </a:t>
            </a:r>
            <a:r>
              <a:rPr lang="en-GB" sz="1200" dirty="0">
                <a:effectLst/>
                <a:latin typeface="+mn-lt"/>
                <a:ea typeface="Arial" panose="020B0604020202020204" pitchFamily="34" charset="0"/>
                <a:cs typeface="Arial" panose="020B0604020202020204" pitchFamily="34" charset="0"/>
              </a:rPr>
              <a:t>was so badly injured that he fell unconscious. When he re-gained consciousness, Allah sent to him the angel of the mountains who said, “O </a:t>
            </a:r>
            <a:r>
              <a:rPr lang="en-GB" sz="1200" dirty="0" err="1">
                <a:effectLst/>
                <a:latin typeface="+mn-lt"/>
                <a:ea typeface="Arial" panose="020B0604020202020204" pitchFamily="34" charset="0"/>
                <a:cs typeface="Arial" panose="020B0604020202020204" pitchFamily="34" charset="0"/>
              </a:rPr>
              <a:t>Muḥammad</a:t>
            </a:r>
            <a:r>
              <a:rPr lang="en-GB" sz="1200" dirty="0">
                <a:effectLst/>
                <a:latin typeface="+mn-lt"/>
                <a:ea typeface="Arial" panose="020B0604020202020204" pitchFamily="34" charset="0"/>
                <a:cs typeface="Arial" panose="020B0604020202020204" pitchFamily="34" charset="0"/>
              </a:rPr>
              <a:t>…If you wish, I will make </a:t>
            </a:r>
            <a:r>
              <a:rPr lang="en-GB" sz="1200" i="1" dirty="0">
                <a:effectLst/>
                <a:latin typeface="+mn-lt"/>
                <a:ea typeface="Arial" panose="020B0604020202020204" pitchFamily="34" charset="0"/>
                <a:cs typeface="Arial" panose="020B0604020202020204" pitchFamily="34" charset="0"/>
              </a:rPr>
              <a:t>al-</a:t>
            </a:r>
            <a:r>
              <a:rPr lang="en-GB" sz="1200" i="1" dirty="0" err="1">
                <a:effectLst/>
                <a:latin typeface="+mn-lt"/>
                <a:ea typeface="Arial" panose="020B0604020202020204" pitchFamily="34" charset="0"/>
                <a:cs typeface="Arial" panose="020B0604020202020204" pitchFamily="34" charset="0"/>
              </a:rPr>
              <a:t>Akhshabayn</a:t>
            </a:r>
            <a:r>
              <a:rPr lang="en-GB" sz="1200" dirty="0">
                <a:effectLst/>
                <a:latin typeface="+mn-lt"/>
                <a:ea typeface="Arial" panose="020B0604020202020204" pitchFamily="34" charset="0"/>
                <a:cs typeface="Arial" panose="020B0604020202020204" pitchFamily="34" charset="0"/>
              </a:rPr>
              <a:t> (two huge mountains located at the outskirts of Makkah) fall on them.” The Prophet </a:t>
            </a:r>
            <a:r>
              <a:rPr lang="ar-SA" sz="1200" dirty="0">
                <a:effectLst/>
                <a:latin typeface="+mn-lt"/>
                <a:ea typeface="Arial" panose="020B0604020202020204" pitchFamily="34" charset="0"/>
                <a:cs typeface="Times New Roman" panose="02020603050405020304" pitchFamily="18" charset="0"/>
              </a:rPr>
              <a:t>ﷺ</a:t>
            </a:r>
            <a:r>
              <a:rPr lang="en-GB" sz="1200" dirty="0">
                <a:effectLst/>
                <a:latin typeface="+mn-lt"/>
                <a:ea typeface="Arial" panose="020B0604020202020204" pitchFamily="34" charset="0"/>
                <a:cs typeface="Arial" panose="020B0604020202020204" pitchFamily="34" charset="0"/>
              </a:rPr>
              <a:t> replied, “Rather, I hope that Allah will bring forth from their descendants who will worship Him Alone, and they will not associate any partners with Him”</a:t>
            </a:r>
            <a:r>
              <a:rPr lang="en-GB" sz="1200" baseline="30000" dirty="0">
                <a:effectLst/>
                <a:latin typeface="+mn-lt"/>
                <a:ea typeface="Arial" panose="020B0604020202020204" pitchFamily="34" charset="0"/>
                <a:cs typeface="Arial" panose="020B0604020202020204" pitchFamily="34" charset="0"/>
              </a:rPr>
              <a:t> </a:t>
            </a:r>
            <a:r>
              <a:rPr lang="en-GB" sz="1200" dirty="0">
                <a:effectLst/>
                <a:latin typeface="+mn-lt"/>
                <a:ea typeface="Arial" panose="020B0604020202020204" pitchFamily="34" charset="0"/>
                <a:cs typeface="Arial" panose="020B0604020202020204" pitchFamily="34" charset="0"/>
              </a:rPr>
              <a:t>(</a:t>
            </a:r>
            <a:r>
              <a:rPr lang="en-GB" sz="1200" dirty="0" err="1">
                <a:effectLst/>
                <a:latin typeface="+mn-lt"/>
                <a:ea typeface="Arial" panose="020B0604020202020204" pitchFamily="34" charset="0"/>
                <a:cs typeface="Arial" panose="020B0604020202020204" pitchFamily="34" charset="0"/>
              </a:rPr>
              <a:t>Bukhārī</a:t>
            </a:r>
            <a:r>
              <a:rPr lang="en-GB" sz="1200" dirty="0">
                <a:effectLst/>
                <a:latin typeface="+mn-lt"/>
                <a:ea typeface="Arial" panose="020B0604020202020204" pitchFamily="34" charset="0"/>
                <a:cs typeface="Arial" panose="020B0604020202020204" pitchFamily="34" charset="0"/>
              </a:rPr>
              <a:t>).</a:t>
            </a:r>
          </a:p>
          <a:p>
            <a:pPr>
              <a:lnSpc>
                <a:spcPct val="115000"/>
              </a:lnSpc>
            </a:pPr>
            <a:endParaRPr lang="en-GB" sz="1200" dirty="0">
              <a:effectLst/>
              <a:latin typeface="+mn-lt"/>
              <a:ea typeface="Arial" panose="020B0604020202020204" pitchFamily="34" charset="0"/>
              <a:cs typeface="Arial" panose="020B0604020202020204" pitchFamily="34" charset="0"/>
            </a:endParaRPr>
          </a:p>
          <a:p>
            <a:pPr algn="l" fontAlgn="base"/>
            <a:r>
              <a:rPr lang="en-GB" sz="1200" b="0" i="1" dirty="0">
                <a:solidFill>
                  <a:srgbClr val="444444"/>
                </a:solidFill>
                <a:effectLst/>
                <a:latin typeface="+mn-lt"/>
              </a:rPr>
              <a:t>“On that day, when he could have easily given in to rage, and revenge could have easily been his, he decided not to bring the two mountains down upon a people —some of whom had harmed him and probably most of whom had not— to redress the abuse he had been dealt that day. Make no mistake, when the time came to fight, Muhammad and his companions proved formidable as soldiers with a disciplined ferocity that struck fear in the two superpowers of his day: Rome and Persia. Yet, for this affront at </a:t>
            </a:r>
            <a:r>
              <a:rPr lang="en-GB" sz="1200" b="0" i="1" dirty="0" err="1">
                <a:solidFill>
                  <a:srgbClr val="444444"/>
                </a:solidFill>
                <a:effectLst/>
                <a:latin typeface="+mn-lt"/>
              </a:rPr>
              <a:t>Ta’if</a:t>
            </a:r>
            <a:r>
              <a:rPr lang="en-GB" sz="1200" b="0" i="1" dirty="0">
                <a:solidFill>
                  <a:srgbClr val="444444"/>
                </a:solidFill>
                <a:effectLst/>
                <a:latin typeface="+mn-lt"/>
              </a:rPr>
              <a:t> that was </a:t>
            </a:r>
            <a:r>
              <a:rPr lang="en-GB" sz="1200" b="0" i="1" dirty="0" err="1">
                <a:solidFill>
                  <a:srgbClr val="444444"/>
                </a:solidFill>
                <a:effectLst/>
                <a:latin typeface="+mn-lt"/>
              </a:rPr>
              <a:t>centered</a:t>
            </a:r>
            <a:r>
              <a:rPr lang="en-GB" sz="1200" b="0" i="1" dirty="0">
                <a:solidFill>
                  <a:srgbClr val="444444"/>
                </a:solidFill>
                <a:effectLst/>
                <a:latin typeface="+mn-lt"/>
              </a:rPr>
              <a:t> primarily at him, he would not punish them.</a:t>
            </a:r>
          </a:p>
          <a:p>
            <a:pPr algn="l" fontAlgn="base"/>
            <a:r>
              <a:rPr lang="en-GB" sz="1200" b="0" i="1" dirty="0">
                <a:solidFill>
                  <a:srgbClr val="444444"/>
                </a:solidFill>
                <a:effectLst/>
                <a:latin typeface="+mn-lt"/>
              </a:rPr>
              <a:t>It was the way of our beloved Prophet to not hold accountable an entire people for the injustices of their leaders and those who followed them in oppression. It was the way of our beloved Prophet to not bring those two towers down upon them. Think about them” (Source: https://www.virtualmosque.com/islam-studies/prophet-muhammad/the-two-towers-of-taif/)</a:t>
            </a:r>
          </a:p>
          <a:p>
            <a:pPr>
              <a:lnSpc>
                <a:spcPct val="115000"/>
              </a:lnSpc>
            </a:pPr>
            <a:endParaRPr lang="en-GB" sz="1800" dirty="0">
              <a:effectLst/>
              <a:latin typeface="+mn-lt"/>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19</a:t>
            </a:fld>
            <a:endParaRPr lang="en-GB"/>
          </a:p>
        </p:txBody>
      </p:sp>
    </p:spTree>
    <p:extLst>
      <p:ext uri="{BB962C8B-B14F-4D97-AF65-F5344CB8AC3E}">
        <p14:creationId xmlns:p14="http://schemas.microsoft.com/office/powerpoint/2010/main" val="1767746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Arial" panose="020B0604020202020204" pitchFamily="34" charset="0"/>
                <a:cs typeface="Times New Roman" panose="02020603050405020304" pitchFamily="18" charset="0"/>
              </a:rPr>
              <a:t>Forbearance is dearly loved by Allah. Allah praises </a:t>
            </a:r>
            <a:r>
              <a:rPr lang="en-US" sz="1200" dirty="0" err="1">
                <a:effectLst/>
                <a:latin typeface="Times New Roman" panose="02020603050405020304" pitchFamily="18" charset="0"/>
                <a:ea typeface="Arial" panose="020B0604020202020204" pitchFamily="34" charset="0"/>
                <a:cs typeface="Times New Roman" panose="02020603050405020304" pitchFamily="18" charset="0"/>
              </a:rPr>
              <a:t>Ibrāhīm</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200" dirty="0" err="1">
                <a:effectLst/>
                <a:latin typeface="Times New Roman" panose="02020603050405020304" pitchFamily="18" charset="0"/>
                <a:ea typeface="Arial" panose="020B0604020202020204" pitchFamily="34" charset="0"/>
                <a:cs typeface="Times New Roman" panose="02020603050405020304" pitchFamily="18" charset="0"/>
              </a:rPr>
              <a:t>ʿalayhis-salām</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in the Qur’ān twice, by describing him as ‘</a:t>
            </a:r>
            <a:r>
              <a:rPr lang="en-US" sz="1200" b="1" dirty="0">
                <a:effectLst/>
                <a:latin typeface="Times New Roman" panose="02020603050405020304" pitchFamily="18" charset="0"/>
                <a:ea typeface="Arial" panose="020B0604020202020204" pitchFamily="34" charset="0"/>
                <a:cs typeface="Times New Roman" panose="02020603050405020304" pitchFamily="18" charset="0"/>
              </a:rPr>
              <a:t>forbearing</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200" i="1" dirty="0" err="1">
                <a:effectLst/>
                <a:latin typeface="Times New Roman" panose="02020603050405020304" pitchFamily="18" charset="0"/>
                <a:ea typeface="Arial" panose="020B0604020202020204" pitchFamily="34" charset="0"/>
                <a:cs typeface="Times New Roman" panose="02020603050405020304" pitchFamily="18" charset="0"/>
              </a:rPr>
              <a:t>ḥalīm</a:t>
            </a:r>
            <a:r>
              <a:rPr lang="en-US"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And</a:t>
            </a:r>
            <a:r>
              <a:rPr lang="en-GB" sz="1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when </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Ibrāhīm</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ʿalayhis-salām</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made </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duʿā</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that Allah grants him children, Allah responded to his </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duʿā</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i="1" dirty="0">
                <a:effectLst/>
                <a:latin typeface="Times New Roman" panose="02020603050405020304" pitchFamily="18" charset="0"/>
                <a:ea typeface="Arial" panose="020B0604020202020204" pitchFamily="34" charset="0"/>
                <a:cs typeface="Times New Roman" panose="02020603050405020304" pitchFamily="18" charset="0"/>
              </a:rPr>
              <a:t>“</a:t>
            </a:r>
            <a:r>
              <a:rPr lang="en-GB" sz="1200" dirty="0">
                <a:effectLst/>
                <a:latin typeface="Times New Roman" panose="02020603050405020304" pitchFamily="18" charset="0"/>
                <a:ea typeface="Arial" panose="020B0604020202020204" pitchFamily="34" charset="0"/>
                <a:cs typeface="Arial" panose="020B0604020202020204" pitchFamily="34" charset="0"/>
              </a:rPr>
              <a:t>So We gave him good news of a </a:t>
            </a:r>
            <a:r>
              <a:rPr lang="en-GB" sz="1200" b="1" dirty="0">
                <a:effectLst/>
                <a:latin typeface="Times New Roman" panose="02020603050405020304" pitchFamily="18" charset="0"/>
                <a:ea typeface="Arial" panose="020B0604020202020204" pitchFamily="34" charset="0"/>
                <a:cs typeface="Arial" panose="020B0604020202020204" pitchFamily="34" charset="0"/>
              </a:rPr>
              <a:t>forbearing</a:t>
            </a:r>
            <a:r>
              <a:rPr lang="en-GB" sz="1200" dirty="0">
                <a:effectLst/>
                <a:latin typeface="Times New Roman" panose="02020603050405020304" pitchFamily="18" charset="0"/>
                <a:ea typeface="Arial" panose="020B0604020202020204" pitchFamily="34" charset="0"/>
                <a:cs typeface="Arial" panose="020B0604020202020204" pitchFamily="34" charset="0"/>
              </a:rPr>
              <a:t> son</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(37:101). Similarly, the Messenger of Allah (saw) said to Al-</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Ashajj</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ʿAbd</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al-</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Qays</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a:t>
            </a:r>
            <a:r>
              <a:rPr lang="en-GB" sz="1200" b="1" dirty="0">
                <a:effectLst/>
                <a:latin typeface="Times New Roman" panose="02020603050405020304" pitchFamily="18" charset="0"/>
                <a:ea typeface="Arial" panose="020B0604020202020204" pitchFamily="34" charset="0"/>
                <a:cs typeface="Times New Roman" panose="02020603050405020304" pitchFamily="18" charset="0"/>
              </a:rPr>
              <a:t>Indeed you have two qualities which Allah loves: forbearance and patience</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(Muslim).</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20</a:t>
            </a:fld>
            <a:endParaRPr lang="en-GB"/>
          </a:p>
        </p:txBody>
      </p:sp>
    </p:spTree>
    <p:extLst>
      <p:ext uri="{BB962C8B-B14F-4D97-AF65-F5344CB8AC3E}">
        <p14:creationId xmlns:p14="http://schemas.microsoft.com/office/powerpoint/2010/main" val="401708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Review &amp; set our intention – </a:t>
            </a:r>
            <a:r>
              <a:rPr lang="en-GB" dirty="0"/>
              <a:t>Let’s start by setting out a clear intention for this session today.  (Ask audience to do that and ideally write it down; example below)</a:t>
            </a:r>
          </a:p>
          <a:p>
            <a:endParaRPr lang="en-GB" dirty="0"/>
          </a:p>
          <a:p>
            <a:r>
              <a:rPr lang="en-GB" b="1" dirty="0"/>
              <a:t>I am attending this session because </a:t>
            </a:r>
            <a:r>
              <a:rPr lang="en-GB" dirty="0"/>
              <a:t>I want to connect with Allah through understanding His Name Al-Halim </a:t>
            </a:r>
            <a:r>
              <a:rPr lang="en-GB" b="1" dirty="0"/>
              <a:t>so that I can </a:t>
            </a:r>
            <a:r>
              <a:rPr lang="en-GB" b="0" dirty="0"/>
              <a:t>increase my </a:t>
            </a:r>
            <a:r>
              <a:rPr lang="en-GB" b="0" dirty="0" err="1"/>
              <a:t>iman</a:t>
            </a:r>
            <a:r>
              <a:rPr lang="en-GB" b="0" dirty="0"/>
              <a:t> in Allah, love Him, and worship Him</a:t>
            </a:r>
            <a:r>
              <a:rPr lang="en-GB" dirty="0"/>
              <a:t>. </a:t>
            </a:r>
          </a:p>
        </p:txBody>
      </p:sp>
      <p:sp>
        <p:nvSpPr>
          <p:cNvPr id="4" name="Slide Number Placeholder 3"/>
          <p:cNvSpPr>
            <a:spLocks noGrp="1"/>
          </p:cNvSpPr>
          <p:nvPr>
            <p:ph type="sldNum" sz="quarter" idx="5"/>
          </p:nvPr>
        </p:nvSpPr>
        <p:spPr/>
        <p:txBody>
          <a:bodyPr/>
          <a:lstStyle/>
          <a:p>
            <a:fld id="{F8AB7177-67F7-48CB-B793-AFA5F1EFA795}" type="slidenum">
              <a:rPr lang="en-GB" smtClean="0"/>
              <a:t>2</a:t>
            </a:fld>
            <a:endParaRPr lang="en-GB"/>
          </a:p>
        </p:txBody>
      </p:sp>
    </p:spTree>
    <p:extLst>
      <p:ext uri="{BB962C8B-B14F-4D97-AF65-F5344CB8AC3E}">
        <p14:creationId xmlns:p14="http://schemas.microsoft.com/office/powerpoint/2010/main" val="2576323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modern-day example of forbearance. Please make audience watch this video clip (and discussion to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Great mother forgives her son: </a:t>
            </a:r>
            <a:r>
              <a:rPr lang="en-GB" i="0" dirty="0"/>
              <a:t>https://www.youtube.com/watch?v=rVgJ4crut1o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2 min timer on for personal reflection and jotting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give 2 min to discuss with the person next to them (give a reminder after 1 min to swap)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one unique/different thing from their partner’s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your thoughts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a few people to share with 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What is the key thing you took away from this?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21</a:t>
            </a:fld>
            <a:endParaRPr lang="en-GB"/>
          </a:p>
        </p:txBody>
      </p:sp>
    </p:spTree>
    <p:extLst>
      <p:ext uri="{BB962C8B-B14F-4D97-AF65-F5344CB8AC3E}">
        <p14:creationId xmlns:p14="http://schemas.microsoft.com/office/powerpoint/2010/main" val="2760636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D1164E-5EDB-47BA-9574-D801A45E9B6A}" type="slidenum">
              <a:rPr lang="en-GB" smtClean="0"/>
              <a:t>22</a:t>
            </a:fld>
            <a:endParaRPr lang="en-GB"/>
          </a:p>
        </p:txBody>
      </p:sp>
    </p:spTree>
    <p:extLst>
      <p:ext uri="{BB962C8B-B14F-4D97-AF65-F5344CB8AC3E}">
        <p14:creationId xmlns:p14="http://schemas.microsoft.com/office/powerpoint/2010/main" val="325794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(Optional activity dependent on time)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2 min timer on for personal reflection and jotting down the answer to this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Give 2 min to discuss with the person next to them (give a reminder after 1 min for partners to swap).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one unique/different thing from their partner’s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how you think we can worship Allah through these names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one or two people to share with 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How can we worship Allah through His name al-Haleem?</a:t>
            </a:r>
            <a:endParaRPr lang="en-GB" b="1"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136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lnSpc>
                <a:spcPct val="115000"/>
              </a:lnSpc>
              <a:buFont typeface="+mj-lt"/>
              <a:buAutoNum type="arabicPeriod"/>
            </a:pPr>
            <a:r>
              <a:rPr lang="en-GB" sz="1200" u="none" strike="noStrike" dirty="0">
                <a:effectLst/>
                <a:latin typeface="Times New Roman" panose="02020603050405020304" pitchFamily="18" charset="0"/>
                <a:ea typeface="Arial" panose="020B0604020202020204" pitchFamily="34" charset="0"/>
                <a:cs typeface="Arial" panose="020B0604020202020204" pitchFamily="34" charset="0"/>
              </a:rPr>
              <a:t>Love Allah al-</a:t>
            </a:r>
            <a:r>
              <a:rPr lang="en-GB" sz="1200" u="none" strike="noStrike" dirty="0" err="1">
                <a:effectLst/>
                <a:latin typeface="Times New Roman" panose="02020603050405020304" pitchFamily="18" charset="0"/>
                <a:ea typeface="Arial" panose="020B0604020202020204" pitchFamily="34" charset="0"/>
                <a:cs typeface="Arial" panose="020B0604020202020204" pitchFamily="34" charset="0"/>
              </a:rPr>
              <a:t>Ḥalīm</a:t>
            </a:r>
            <a:endParaRPr lang="en-GB" sz="1200" u="none" strike="noStrike"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Reflecting on the forbearance of Allah should make our hearts melt out of love for Him. No one </a:t>
            </a:r>
            <a:r>
              <a:rPr lang="en-GB" sz="1200" b="1" dirty="0">
                <a:effectLst/>
                <a:latin typeface="Times New Roman" panose="02020603050405020304" pitchFamily="18" charset="0"/>
                <a:ea typeface="Arial" panose="020B0604020202020204" pitchFamily="34" charset="0"/>
                <a:cs typeface="Arial" panose="020B0604020202020204" pitchFamily="34" charset="0"/>
              </a:rPr>
              <a:t>knows</a:t>
            </a:r>
            <a:r>
              <a:rPr lang="en-GB" sz="1200" dirty="0">
                <a:effectLst/>
                <a:latin typeface="Times New Roman" panose="02020603050405020304" pitchFamily="18" charset="0"/>
                <a:ea typeface="Arial" panose="020B0604020202020204" pitchFamily="34" charset="0"/>
                <a:cs typeface="Arial" panose="020B0604020202020204" pitchFamily="34" charset="0"/>
              </a:rPr>
              <a:t> the extent of our sins as much as He does. No one is more </a:t>
            </a:r>
            <a:r>
              <a:rPr lang="en-GB" sz="1200" b="1" dirty="0">
                <a:effectLst/>
                <a:latin typeface="Times New Roman" panose="02020603050405020304" pitchFamily="18" charset="0"/>
                <a:ea typeface="Arial" panose="020B0604020202020204" pitchFamily="34" charset="0"/>
                <a:cs typeface="Arial" panose="020B0604020202020204" pitchFamily="34" charset="0"/>
              </a:rPr>
              <a:t>capable</a:t>
            </a:r>
            <a:r>
              <a:rPr lang="en-GB" sz="1200" dirty="0">
                <a:effectLst/>
                <a:latin typeface="Times New Roman" panose="02020603050405020304" pitchFamily="18" charset="0"/>
                <a:ea typeface="Arial" panose="020B0604020202020204" pitchFamily="34" charset="0"/>
                <a:cs typeface="Arial" panose="020B0604020202020204" pitchFamily="34" charset="0"/>
              </a:rPr>
              <a:t> than Him in punishing us, and yet no one is more forbearing and forgiving with us than Him. </a:t>
            </a:r>
            <a:r>
              <a:rPr lang="en-GB" sz="1200" dirty="0" err="1">
                <a:effectLst/>
                <a:latin typeface="Times New Roman" panose="02020603050405020304" pitchFamily="18" charset="0"/>
                <a:ea typeface="Arial" panose="020B0604020202020204" pitchFamily="34" charset="0"/>
                <a:cs typeface="Arial" panose="020B0604020202020204" pitchFamily="34" charset="0"/>
              </a:rPr>
              <a:t>Allāhu</a:t>
            </a:r>
            <a:r>
              <a:rPr lang="en-GB" sz="1200" dirty="0">
                <a:effectLst/>
                <a:latin typeface="Times New Roman" panose="02020603050405020304" pitchFamily="18" charset="0"/>
                <a:ea typeface="Arial" panose="020B0604020202020204" pitchFamily="34" charset="0"/>
                <a:cs typeface="Arial" panose="020B0604020202020204" pitchFamily="34" charset="0"/>
              </a:rPr>
              <a:t> Akbar!</a:t>
            </a:r>
          </a:p>
          <a:p>
            <a:endParaRPr lang="en-GB" sz="1200" dirty="0"/>
          </a:p>
          <a:p>
            <a:pPr marL="0" lvl="0" indent="0" rtl="0">
              <a:lnSpc>
                <a:spcPct val="115000"/>
              </a:lnSpc>
              <a:buFont typeface="+mj-lt"/>
              <a:buNone/>
            </a:pPr>
            <a: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2. Thank </a:t>
            </a:r>
            <a:r>
              <a:rPr lang="en-US"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and praise</a:t>
            </a:r>
            <a: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al-</a:t>
            </a:r>
            <a:r>
              <a:rPr lang="en-GB" sz="1200" u="none" strike="noStrike" dirty="0" err="1">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Ḥalīm</a:t>
            </a:r>
            <a: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for His forbearance </a:t>
            </a:r>
            <a:endParaRPr lang="en-GB" sz="1200" u="none" strike="noStrike"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Allah </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al-</a:t>
            </a:r>
            <a:r>
              <a:rPr lang="en-GB" sz="1200" dirty="0" err="1">
                <a:effectLst/>
                <a:latin typeface="Times New Roman" panose="02020603050405020304" pitchFamily="18" charset="0"/>
                <a:ea typeface="Arial" panose="020B0604020202020204" pitchFamily="34" charset="0"/>
                <a:cs typeface="Times New Roman" panose="02020603050405020304" pitchFamily="18" charset="0"/>
              </a:rPr>
              <a:t>Ḥalīm</a:t>
            </a:r>
            <a:r>
              <a:rPr lang="en-GB" sz="1200" dirty="0">
                <a:effectLst/>
                <a:latin typeface="Times New Roman" panose="02020603050405020304" pitchFamily="18" charset="0"/>
                <a:ea typeface="Arial" panose="020B0604020202020204" pitchFamily="34" charset="0"/>
                <a:cs typeface="Times New Roman" panose="02020603050405020304" pitchFamily="18" charset="0"/>
              </a:rPr>
              <a:t> m</a:t>
            </a: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anifests His forbearance upon us when we sin and are heedless. Even without our gratitude and acknowledgement, we are already subject to the mercy and forbearance of Allah. Imagine the blessings that await us if we expressed gratitude and praised Him for His </a:t>
            </a:r>
            <a:r>
              <a:rPr lang="en-GB" sz="1200" i="1" dirty="0" err="1">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ḥilm</a:t>
            </a: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24</a:t>
            </a:fld>
            <a:endParaRPr lang="en-GB"/>
          </a:p>
        </p:txBody>
      </p:sp>
    </p:spTree>
    <p:extLst>
      <p:ext uri="{BB962C8B-B14F-4D97-AF65-F5344CB8AC3E}">
        <p14:creationId xmlns:p14="http://schemas.microsoft.com/office/powerpoint/2010/main" val="1241921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15000"/>
              </a:lnSpc>
              <a:buFont typeface="+mj-lt"/>
              <a:buNone/>
            </a:pPr>
            <a:r>
              <a:rPr lang="en-GB" sz="18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Always turn to Him in repentance </a:t>
            </a:r>
            <a:br>
              <a:rPr lang="en-GB" sz="1200" u="none" strike="noStrike"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GB" sz="1200" u="none" strike="noStrike"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Through reflecting on our daily lives, we realise that Allah is aware of our many sins and shortcomings, yet we still receive His forbearance and His kindness. </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Recognizing the forbearance of Allah should alert us to the fact that we need to change, and not take His forbearance for granted. It is the attribute of Allah’s forbearance that provides us </a:t>
            </a:r>
            <a:r>
              <a:rPr lang="en-GB" sz="1200" b="1"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the chance to even be able to change</a:t>
            </a: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Thus, we should constantly turn to Him and repent before it is too late.</a:t>
            </a:r>
            <a:endParaRPr lang="en-GB" sz="1200" dirty="0">
              <a:solidFill>
                <a:srgbClr val="08081A"/>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rtl="0">
              <a:lnSpc>
                <a:spcPct val="115000"/>
              </a:lnSpc>
              <a:buFont typeface="+mj-lt"/>
              <a:buNone/>
            </a:pPr>
            <a:endParaRPr lang="en-GB" sz="1200" u="none" strike="noStrike" dirty="0">
              <a:solidFill>
                <a:srgbClr val="08081A"/>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GB" sz="1200" b="1"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Question for audience: Anyone know of a </a:t>
            </a:r>
            <a:r>
              <a:rPr lang="en-GB" sz="1200" b="1" dirty="0" err="1">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dua</a:t>
            </a:r>
            <a:r>
              <a:rPr lang="en-GB" sz="1200" b="1"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that contains the name Al-Halim?</a:t>
            </a:r>
          </a:p>
          <a:p>
            <a:pPr marL="0" lvl="0" indent="0" rtl="0">
              <a:lnSpc>
                <a:spcPct val="115000"/>
              </a:lnSpc>
              <a:buFont typeface="+mj-lt"/>
              <a:buNone/>
            </a:pPr>
            <a:endParaRPr lang="en-GB" sz="1200" u="none" strike="noStrike" dirty="0">
              <a:solidFill>
                <a:srgbClr val="08081A"/>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rtl="0">
              <a:lnSpc>
                <a:spcPct val="115000"/>
              </a:lnSpc>
              <a:buFont typeface="+mj-lt"/>
              <a:buNone/>
            </a:pPr>
            <a:r>
              <a:rPr lang="en-GB" sz="1200" u="none" strike="noStrike" dirty="0">
                <a:solidFill>
                  <a:srgbClr val="08081A"/>
                </a:solidFill>
                <a:effectLst/>
                <a:latin typeface="Times New Roman" panose="02020603050405020304" pitchFamily="18" charset="0"/>
                <a:ea typeface="Arial" panose="020B0604020202020204" pitchFamily="34" charset="0"/>
                <a:cs typeface="Times New Roman" panose="02020603050405020304" pitchFamily="18" charset="0"/>
              </a:rPr>
              <a:t>- </a:t>
            </a:r>
            <a:r>
              <a:rPr lang="en-GB" sz="1200" u="none" strike="noStrike" dirty="0">
                <a:effectLst/>
                <a:latin typeface="Times New Roman" panose="02020603050405020304" pitchFamily="18" charset="0"/>
                <a:ea typeface="Arial" panose="020B0604020202020204" pitchFamily="34" charset="0"/>
                <a:cs typeface="Arial" panose="020B0604020202020204" pitchFamily="34" charset="0"/>
              </a:rPr>
              <a:t>Ask al-</a:t>
            </a:r>
            <a:r>
              <a:rPr lang="en-GB" sz="1200" u="none" strike="noStrike" dirty="0" err="1">
                <a:effectLst/>
                <a:latin typeface="Times New Roman" panose="02020603050405020304" pitchFamily="18" charset="0"/>
                <a:ea typeface="Arial" panose="020B0604020202020204" pitchFamily="34" charset="0"/>
                <a:cs typeface="Arial" panose="020B0604020202020204" pitchFamily="34" charset="0"/>
              </a:rPr>
              <a:t>Ḥalīm</a:t>
            </a:r>
            <a:r>
              <a:rPr lang="en-GB" sz="1200" u="none" strike="noStrike" dirty="0">
                <a:effectLst/>
                <a:latin typeface="Times New Roman" panose="02020603050405020304" pitchFamily="18" charset="0"/>
                <a:ea typeface="Arial" panose="020B0604020202020204" pitchFamily="34" charset="0"/>
                <a:cs typeface="Arial" panose="020B0604020202020204" pitchFamily="34" charset="0"/>
              </a:rPr>
              <a:t> to forgive you</a:t>
            </a:r>
          </a:p>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We should ask Allah through His Name ‘a</a:t>
            </a:r>
            <a:r>
              <a:rPr lang="en-US" sz="1200" dirty="0">
                <a:effectLst/>
                <a:latin typeface="Times New Roman" panose="02020603050405020304" pitchFamily="18" charset="0"/>
                <a:ea typeface="Arial" panose="020B0604020202020204" pitchFamily="34" charset="0"/>
                <a:cs typeface="Arial" panose="020B0604020202020204" pitchFamily="34" charset="0"/>
              </a:rPr>
              <a:t>l-</a:t>
            </a:r>
            <a:r>
              <a:rPr lang="en-US" sz="1200" dirty="0" err="1">
                <a:effectLst/>
                <a:latin typeface="Times New Roman" panose="02020603050405020304" pitchFamily="18" charset="0"/>
                <a:ea typeface="Arial" panose="020B0604020202020204" pitchFamily="34" charset="0"/>
                <a:cs typeface="Arial" panose="020B0604020202020204" pitchFamily="34" charset="0"/>
              </a:rPr>
              <a:t>Ḥalīm</a:t>
            </a:r>
            <a:r>
              <a:rPr lang="en-US" sz="1200" dirty="0">
                <a:effectLst/>
                <a:latin typeface="Times New Roman" panose="02020603050405020304" pitchFamily="18" charset="0"/>
                <a:ea typeface="Arial" panose="020B0604020202020204" pitchFamily="34" charset="0"/>
                <a:cs typeface="Arial" panose="020B0604020202020204" pitchFamily="34" charset="0"/>
              </a:rPr>
              <a:t>’ to forgive us, conceal our faults and protect us from punishment. Similarly, we can supplicate with the duʿā’ </a:t>
            </a:r>
            <a:r>
              <a:rPr lang="en-GB" sz="1200" dirty="0">
                <a:effectLst/>
                <a:latin typeface="Times New Roman" panose="02020603050405020304" pitchFamily="18" charset="0"/>
                <a:ea typeface="Arial" panose="020B0604020202020204" pitchFamily="34" charset="0"/>
                <a:cs typeface="Arial" panose="020B0604020202020204" pitchFamily="34" charset="0"/>
              </a:rPr>
              <a:t>our beloved Prophet </a:t>
            </a:r>
            <a:r>
              <a:rPr lang="ar-SA" sz="1200" dirty="0">
                <a:effectLst/>
                <a:latin typeface="Times New Roman" panose="02020603050405020304" pitchFamily="18" charset="0"/>
                <a:ea typeface="Arial" panose="020B0604020202020204" pitchFamily="34" charset="0"/>
                <a:cs typeface="Arial" panose="020B0604020202020204" pitchFamily="34" charset="0"/>
              </a:rPr>
              <a:t>ﷺ</a:t>
            </a:r>
            <a:r>
              <a:rPr lang="en-GB" sz="1200" dirty="0">
                <a:effectLst/>
                <a:latin typeface="Times New Roman" panose="02020603050405020304" pitchFamily="18" charset="0"/>
                <a:ea typeface="Arial" panose="020B0604020202020204" pitchFamily="34" charset="0"/>
                <a:cs typeface="Arial" panose="020B0604020202020204" pitchFamily="34" charset="0"/>
              </a:rPr>
              <a:t> would recite when he encountered a difficulty:</a:t>
            </a:r>
          </a:p>
          <a:p>
            <a:pPr>
              <a:lnSpc>
                <a:spcPct val="200000"/>
              </a:lnSpc>
              <a:spcBef>
                <a:spcPts val="1200"/>
              </a:spcBef>
              <a:spcAft>
                <a:spcPts val="400"/>
              </a:spcAft>
            </a:pPr>
            <a:r>
              <a:rPr lang="ar-SA" sz="1200" b="1" dirty="0">
                <a:solidFill>
                  <a:srgbClr val="666666"/>
                </a:solidFill>
                <a:effectLst/>
                <a:latin typeface="Sakkal Majalla" panose="02000000000000000000" pitchFamily="2" charset="-78"/>
                <a:ea typeface="Arial" panose="020B0604020202020204" pitchFamily="34" charset="0"/>
                <a:cs typeface="Sakkal Majalla" panose="02000000000000000000" pitchFamily="2" charset="-78"/>
              </a:rPr>
              <a:t>ل</a:t>
            </a:r>
            <a:r>
              <a:rPr lang="ar-SA" sz="1200" b="1" dirty="0">
                <a:solidFill>
                  <a:srgbClr val="666666"/>
                </a:solidFill>
                <a:effectLst/>
                <a:latin typeface="Sakkal Majalla" panose="02000000000000000000" pitchFamily="2" charset="-78"/>
                <a:ea typeface="Arial" panose="020B0604020202020204" pitchFamily="34" charset="0"/>
                <a:cs typeface="+mj-cs"/>
              </a:rPr>
              <a:t>َا إِلٰهَ إِلَّا اللّٰهُ الْعَظِيْمُ الْحَلِيْمُ ، لَا إِلٰهَ إِلَّا اللّٰهُ رَبُّ الْعَرْشِ الْعَظِيْمِ ، لَا إِلٰهَ إِلَّا اللّٰهُ رَبُّ السَّمٰـوٰتِ وَرَبُّ الْأَرْضِ وَرَبُّ الْعَرْشِ الْكَرِيْمِ</a:t>
            </a:r>
            <a:endParaRPr lang="en-GB" sz="1200" b="1" dirty="0">
              <a:solidFill>
                <a:srgbClr val="666666"/>
              </a:solidFill>
              <a:effectLst/>
              <a:latin typeface="Sakkal Majalla" panose="02000000000000000000" pitchFamily="2" charset="-78"/>
              <a:ea typeface="Arial" panose="020B0604020202020204" pitchFamily="34" charset="0"/>
              <a:cs typeface="+mj-cs"/>
            </a:endParaRPr>
          </a:p>
          <a:p>
            <a:pPr algn="ctr"/>
            <a:r>
              <a:rPr lang="en-GB" sz="1200" i="1" dirty="0">
                <a:effectLst/>
                <a:latin typeface="Times New Roman" panose="02020603050405020304" pitchFamily="18" charset="0"/>
                <a:ea typeface="Times New Roman" panose="02020603050405020304" pitchFamily="18" charset="0"/>
              </a:rPr>
              <a:t>There is no god worthy of worship but Allah, the Magnificent, </a:t>
            </a:r>
            <a:r>
              <a:rPr lang="en-GB" sz="1200" b="1" i="1" dirty="0">
                <a:effectLst/>
                <a:latin typeface="Times New Roman" panose="02020603050405020304" pitchFamily="18" charset="0"/>
                <a:ea typeface="Times New Roman" panose="02020603050405020304" pitchFamily="18" charset="0"/>
              </a:rPr>
              <a:t>The Forbearing</a:t>
            </a:r>
            <a:r>
              <a:rPr lang="en-GB" sz="1200" i="1" dirty="0">
                <a:effectLst/>
                <a:latin typeface="Times New Roman" panose="02020603050405020304" pitchFamily="18" charset="0"/>
                <a:ea typeface="Times New Roman" panose="02020603050405020304" pitchFamily="18" charset="0"/>
              </a:rPr>
              <a:t>. There is no god worthy of worship but Allah, Lord of the Magnificent Throne. There is no god worthy of worship but Allah, Lord of the heavens, Lord of the earth, Lord of the Noble Throne. (Bukhārī)</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25</a:t>
            </a:fld>
            <a:endParaRPr lang="en-GB"/>
          </a:p>
        </p:txBody>
      </p:sp>
    </p:spTree>
    <p:extLst>
      <p:ext uri="{BB962C8B-B14F-4D97-AF65-F5344CB8AC3E}">
        <p14:creationId xmlns:p14="http://schemas.microsoft.com/office/powerpoint/2010/main" val="303885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a:lnSpc>
                <a:spcPct val="115000"/>
              </a:lnSpc>
              <a:buFont typeface="+mj-lt"/>
              <a:buNone/>
            </a:pPr>
            <a:r>
              <a:rPr lang="en-GB" sz="1200" u="none" strike="noStrike" dirty="0">
                <a:effectLst/>
                <a:latin typeface="Times New Roman" panose="02020603050405020304" pitchFamily="18" charset="0"/>
                <a:ea typeface="Arial" panose="020B0604020202020204" pitchFamily="34" charset="0"/>
                <a:cs typeface="Arial" panose="020B0604020202020204" pitchFamily="34" charset="0"/>
              </a:rPr>
              <a:t>3. Be forbearing and patient with others</a:t>
            </a:r>
          </a:p>
          <a:p>
            <a:pPr>
              <a:lnSpc>
                <a:spcPct val="115000"/>
              </a:lnSpc>
            </a:pPr>
            <a:r>
              <a:rPr lang="en-GB" sz="1200" dirty="0">
                <a:solidFill>
                  <a:srgbClr val="0808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a:lnSpc>
                <a:spcPct val="115000"/>
              </a:lnSpc>
            </a:pPr>
            <a:r>
              <a:rPr lang="en-GB" sz="1200" dirty="0">
                <a:effectLst/>
                <a:latin typeface="Times New Roman" panose="02020603050405020304" pitchFamily="18" charset="0"/>
                <a:ea typeface="Arial" panose="020B0604020202020204" pitchFamily="34" charset="0"/>
                <a:cs typeface="Arial" panose="020B0604020202020204" pitchFamily="34" charset="0"/>
              </a:rPr>
              <a:t>If we want to be recipients of Allah’s forbearance, we should embody this same trait in our dealings with His creation. A forbearing person is calm, collected, and undisturbed with others’ mistakes. He makes excuses for others’ shortcoming, forgives easily, smiles at those who frown, joins family ties, and withholds insults and the urge to retaliate, despite having the ability and right to retaliate. He is gentle and has a big heart.</a:t>
            </a:r>
          </a:p>
          <a:p>
            <a:pPr>
              <a:lnSpc>
                <a:spcPct val="115000"/>
              </a:lnSpc>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B7177-67F7-48CB-B793-AFA5F1EFA795}" type="slidenum">
              <a:rPr lang="en-GB" smtClean="0"/>
              <a:t>26</a:t>
            </a:fld>
            <a:endParaRPr lang="en-GB"/>
          </a:p>
        </p:txBody>
      </p:sp>
    </p:spTree>
    <p:extLst>
      <p:ext uri="{BB962C8B-B14F-4D97-AF65-F5344CB8AC3E}">
        <p14:creationId xmlns:p14="http://schemas.microsoft.com/office/powerpoint/2010/main" val="71058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Question is how do we become forbearing? How do we embody this trait? Knowledge, we learn through seeking knowledge, but become forbearing yes, we need to know how but we need to become forbearing?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(Optional activity dependent on time)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2 min timer on for personal reflection and jotting down the answer to this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Give 2 min to discuss with the person next to them (give a reminder after 1 min for partners to swap).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Get each person to share one unique/different thing from their partner’s list.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Jot down tips that come to mind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Give the audience 2 min to do this, then you can ask one or two people to share with 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What practical tips can we adopt to become forbearing?</a:t>
            </a:r>
            <a:endParaRPr lang="en-GB" b="1"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40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Often when our anger is evoked we struggle to be forbearing. </a:t>
            </a:r>
          </a:p>
          <a:p>
            <a:endParaRPr lang="en-GB" dirty="0"/>
          </a:p>
          <a:p>
            <a:r>
              <a:rPr lang="en-GB" dirty="0"/>
              <a:t>These are tips from the sunnah about HOW to be forbearing. </a:t>
            </a:r>
          </a:p>
          <a:p>
            <a:endParaRPr lang="en-GB" dirty="0"/>
          </a:p>
          <a:p>
            <a:r>
              <a:rPr lang="en-GB" dirty="0"/>
              <a:t>Remember: Hurt people hurt others. Someone asked a wise person: My mother often criticises me and can’t see the good I do for her. I’ve told her that it is not fair but she continues. This really upsets me. The wise person said: You being upset is totally understandable. But I want you to think about what kind of a life did your mum live, what difficulties must she have been through, to treat her own child like that?! (empathy and the promise of the reward from Allah is how you’ll be able to deal with it in a way that it stops affecting you negatively)</a:t>
            </a:r>
          </a:p>
        </p:txBody>
      </p:sp>
      <p:sp>
        <p:nvSpPr>
          <p:cNvPr id="4" name="Slide Number Placeholder 3"/>
          <p:cNvSpPr>
            <a:spLocks noGrp="1"/>
          </p:cNvSpPr>
          <p:nvPr>
            <p:ph type="sldNum" sz="quarter" idx="5"/>
          </p:nvPr>
        </p:nvSpPr>
        <p:spPr/>
        <p:txBody>
          <a:bodyPr/>
          <a:lstStyle/>
          <a:p>
            <a:fld id="{F8AB7177-67F7-48CB-B793-AFA5F1EFA795}" type="slidenum">
              <a:rPr lang="en-GB" smtClean="0"/>
              <a:t>28</a:t>
            </a:fld>
            <a:endParaRPr lang="en-GB"/>
          </a:p>
        </p:txBody>
      </p:sp>
    </p:spTree>
    <p:extLst>
      <p:ext uri="{BB962C8B-B14F-4D97-AF65-F5344CB8AC3E}">
        <p14:creationId xmlns:p14="http://schemas.microsoft.com/office/powerpoint/2010/main" val="2815639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Question/s to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latin typeface="+mn-lt"/>
                <a:ea typeface="+mn-ea"/>
                <a:cs typeface="+mn-cs"/>
              </a:rPr>
              <a:t>Think for a minute. Raise your hands: Who thinks the answer to this is yes/no/I don’t know?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latin typeface="+mn-lt"/>
                <a:ea typeface="+mn-ea"/>
                <a:cs typeface="+mn-cs"/>
              </a:rPr>
              <a:t>Answer is: NO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(Ask Audience) Can anyone think of a situation where we must </a:t>
            </a:r>
            <a:r>
              <a:rPr lang="en-GB" sz="1200" b="1" dirty="0">
                <a:effectLst/>
                <a:latin typeface="Times New Roman" panose="02020603050405020304" pitchFamily="18" charset="0"/>
                <a:ea typeface="Arial" panose="020B0604020202020204" pitchFamily="34" charset="0"/>
                <a:cs typeface="Arial" panose="020B0604020202020204" pitchFamily="34" charset="0"/>
              </a:rPr>
              <a:t>not</a:t>
            </a:r>
            <a:r>
              <a:rPr lang="en-GB" sz="1200" dirty="0">
                <a:effectLst/>
                <a:latin typeface="Times New Roman" panose="02020603050405020304" pitchFamily="18" charset="0"/>
                <a:ea typeface="Arial" panose="020B0604020202020204" pitchFamily="34" charset="0"/>
                <a:cs typeface="Arial" panose="020B0604020202020204" pitchFamily="34" charset="0"/>
              </a:rPr>
              <a:t> be forbearing? (ask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We must exercise forbearance with wisdom and for the greater good.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It should not be used as an excuse to allow abuses to continue, or avoid having difficult conversations, or abandoning moral boundaries, or neglecting the pursuit of justice.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For example: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 When you not putting boundaries or standing up for what is right is going to harm you or others, then that kind of forbearance is harmful.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 When the rights of others are being forgone or others are being treated badly, we </a:t>
            </a:r>
            <a:r>
              <a:rPr lang="en-GB" sz="1200" b="1" dirty="0">
                <a:effectLst/>
                <a:latin typeface="Times New Roman" panose="02020603050405020304" pitchFamily="18" charset="0"/>
                <a:ea typeface="Arial" panose="020B0604020202020204" pitchFamily="34" charset="0"/>
                <a:cs typeface="Arial" panose="020B0604020202020204" pitchFamily="34" charset="0"/>
              </a:rPr>
              <a:t>should</a:t>
            </a:r>
            <a:r>
              <a:rPr lang="en-GB" sz="1200" dirty="0">
                <a:effectLst/>
                <a:latin typeface="Times New Roman" panose="02020603050405020304" pitchFamily="18" charset="0"/>
                <a:ea typeface="Arial" panose="020B0604020202020204" pitchFamily="34" charset="0"/>
                <a:cs typeface="Arial" panose="020B0604020202020204" pitchFamily="34" charset="0"/>
              </a:rPr>
              <a:t> stand up for them.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Times New Roman" panose="02020603050405020304" pitchFamily="18" charset="0"/>
              <a:ea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Times New Roman" panose="02020603050405020304" pitchFamily="18" charset="0"/>
                <a:ea typeface="Arial" panose="020B0604020202020204" pitchFamily="34" charset="0"/>
                <a:cs typeface="Arial" panose="020B0604020202020204" pitchFamily="34" charset="0"/>
              </a:rPr>
              <a:t>Defending oneself, and the Ummah, from abuse and tyranny is in fact an obligation; and even retaliating when it is likely to have a beneficial outcome is recommended.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116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Attendees reflect on what they have learnt today (and where possible share with group using sticky notes)</a:t>
            </a:r>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 (#1 is ideal):</a:t>
            </a:r>
            <a:endParaRPr lang="en-GB" dirty="0"/>
          </a:p>
          <a:p>
            <a:endParaRPr lang="en-GB" dirty="0"/>
          </a:p>
          <a:p>
            <a:r>
              <a:rPr lang="en-GB" b="1" dirty="0"/>
              <a:t>1. Group Exercise</a:t>
            </a:r>
            <a:endParaRPr lang="en-GB" dirty="0"/>
          </a:p>
          <a:p>
            <a:pPr marL="171450" indent="-171450">
              <a:buFont typeface="Arial" panose="020B0604020202020204" pitchFamily="34" charset="0"/>
              <a:buChar char="•"/>
            </a:pPr>
            <a:r>
              <a:rPr lang="en-GB" dirty="0"/>
              <a:t>Give people 1 min personal reflection time to jot their point on to a sticky note. </a:t>
            </a:r>
          </a:p>
          <a:p>
            <a:pPr marL="171450" indent="-171450">
              <a:buFont typeface="Arial" panose="020B0604020202020204" pitchFamily="34" charset="0"/>
              <a:buChar char="•"/>
            </a:pPr>
            <a:r>
              <a:rPr lang="en-GB" dirty="0"/>
              <a:t>Share &amp; discuss their reflection in pairs for 2 minutes (1 min each, give a reminder after 1 min to swap). </a:t>
            </a:r>
          </a:p>
          <a:p>
            <a:pPr marL="171450" indent="-171450">
              <a:buFont typeface="Arial" panose="020B0604020202020204" pitchFamily="34" charset="0"/>
              <a:buChar char="•"/>
            </a:pPr>
            <a:r>
              <a:rPr lang="en-GB" dirty="0"/>
              <a:t>Ask everyone to get up and put their sticky notes onto a wall. </a:t>
            </a:r>
          </a:p>
          <a:p>
            <a:pPr marL="171450" indent="-171450">
              <a:buFont typeface="Arial" panose="020B0604020202020204" pitchFamily="34" charset="0"/>
              <a:buChar char="•"/>
            </a:pPr>
            <a:r>
              <a:rPr lang="en-GB" dirty="0"/>
              <a:t>Ask everyone to group up similar sticky ones (i.e. theme them up), and then instructor can go over it. Good way to get group to reflect/revise on what we’ve learnt.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2. Personal reflection in Journals</a:t>
            </a:r>
          </a:p>
          <a:p>
            <a:pPr marL="171450" indent="-171450">
              <a:buFont typeface="Arial" panose="020B0604020202020204" pitchFamily="34" charset="0"/>
              <a:buChar char="•"/>
            </a:pPr>
            <a:r>
              <a:rPr lang="en-GB" dirty="0"/>
              <a:t>Spend 2 min reflecting and jotting down the most beneficial thing you have learnt today. </a:t>
            </a:r>
          </a:p>
          <a:p>
            <a:pPr marL="171450" indent="-171450">
              <a:buFont typeface="Arial" panose="020B0604020202020204" pitchFamily="34" charset="0"/>
              <a:buChar char="•"/>
            </a:pPr>
            <a:r>
              <a:rPr lang="en-GB" dirty="0"/>
              <a:t>Ask audience: who wants to share their point? </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Open Question to Audience (</a:t>
            </a:r>
            <a:r>
              <a:rPr lang="en-GB" b="0" dirty="0"/>
              <a:t>use this if your audience doesn’t have pen/paper to hand or can’t do group activity)</a:t>
            </a:r>
            <a:endParaRPr lang="en-GB" b="1" dirty="0"/>
          </a:p>
          <a:p>
            <a:pPr marL="171450" indent="-171450">
              <a:buFont typeface="Arial" panose="020B0604020202020204" pitchFamily="34" charset="0"/>
              <a:buChar char="•"/>
            </a:pPr>
            <a:r>
              <a:rPr lang="en-GB" dirty="0"/>
              <a:t>Spend 1 min thinking about what is the most beneficial thing you have learnt in this session (put timer on) … Who wants to share their point? </a:t>
            </a:r>
          </a:p>
        </p:txBody>
      </p:sp>
      <p:sp>
        <p:nvSpPr>
          <p:cNvPr id="4" name="Slide Number Placeholder 3"/>
          <p:cNvSpPr>
            <a:spLocks noGrp="1"/>
          </p:cNvSpPr>
          <p:nvPr>
            <p:ph type="sldNum" sz="quarter" idx="5"/>
          </p:nvPr>
        </p:nvSpPr>
        <p:spPr/>
        <p:txBody>
          <a:bodyPr/>
          <a:lstStyle/>
          <a:p>
            <a:fld id="{F8AB7177-67F7-48CB-B793-AFA5F1EFA795}" type="slidenum">
              <a:rPr lang="en-GB" smtClean="0"/>
              <a:t>31</a:t>
            </a:fld>
            <a:endParaRPr lang="en-GB"/>
          </a:p>
        </p:txBody>
      </p:sp>
    </p:spTree>
    <p:extLst>
      <p:ext uri="{BB962C8B-B14F-4D97-AF65-F5344CB8AC3E}">
        <p14:creationId xmlns:p14="http://schemas.microsoft.com/office/powerpoint/2010/main" val="314670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This is a starter activity and will work as an icebreaker too. The aim is to get people to reflect on how forbearing they are … what their limit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Depending on how and where this session is being delivered, you can tailor the format of this “activity” as follows: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1. Group Activity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Put 1 min timer on for personal reflection and for each person to jot down how many times for each scenario.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ask each person to get up and go and sit next to someone they don’t know (or don’t know as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Give them 1 min to share with each other their take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Pick 3 random groups and get each to share their feedback on each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2. Personal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Ask audience to jot down response in your journals or sticky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latin typeface="+mn-lt"/>
                <a:ea typeface="+mn-ea"/>
                <a:cs typeface="+mn-cs"/>
              </a:rPr>
              <a:t>Ask people to raise their hands for each one by number. For example: For the 1</a:t>
            </a:r>
            <a:r>
              <a:rPr lang="en-GB" sz="1200" b="0" kern="1200" baseline="30000" dirty="0">
                <a:solidFill>
                  <a:schemeClr val="tx1"/>
                </a:solidFill>
                <a:latin typeface="+mn-lt"/>
                <a:ea typeface="+mn-ea"/>
                <a:cs typeface="+mn-cs"/>
              </a:rPr>
              <a:t>st</a:t>
            </a:r>
            <a:r>
              <a:rPr lang="en-GB" sz="1200" b="0" kern="1200" dirty="0">
                <a:solidFill>
                  <a:schemeClr val="tx1"/>
                </a:solidFill>
                <a:latin typeface="+mn-lt"/>
                <a:ea typeface="+mn-ea"/>
                <a:cs typeface="+mn-cs"/>
              </a:rPr>
              <a:t> scenario, how many of you would overlook it 1 time only? 2 times? 3 times? 4 times? 5 times?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3. Question/s to audience </a:t>
            </a:r>
            <a:r>
              <a:rPr lang="en-GB" b="0" dirty="0"/>
              <a:t>(use this if your audience doesn’t have pen/paper to hand or can’t do group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Read each question and then ask people to raise their </a:t>
            </a:r>
            <a:r>
              <a:rPr lang="en-GB" sz="1200" b="0" kern="1200" dirty="0">
                <a:solidFill>
                  <a:schemeClr val="tx1"/>
                </a:solidFill>
                <a:latin typeface="+mn-lt"/>
                <a:ea typeface="+mn-ea"/>
                <a:cs typeface="+mn-cs"/>
              </a:rPr>
              <a:t>for each one by number. For example: For the 1</a:t>
            </a:r>
            <a:r>
              <a:rPr lang="en-GB" sz="1200" b="0" kern="1200" baseline="30000" dirty="0">
                <a:solidFill>
                  <a:schemeClr val="tx1"/>
                </a:solidFill>
                <a:latin typeface="+mn-lt"/>
                <a:ea typeface="+mn-ea"/>
                <a:cs typeface="+mn-cs"/>
              </a:rPr>
              <a:t>st</a:t>
            </a:r>
            <a:r>
              <a:rPr lang="en-GB" sz="1200" b="0" kern="1200" dirty="0">
                <a:solidFill>
                  <a:schemeClr val="tx1"/>
                </a:solidFill>
                <a:latin typeface="+mn-lt"/>
                <a:ea typeface="+mn-ea"/>
                <a:cs typeface="+mn-cs"/>
              </a:rPr>
              <a:t> scenario, how many of you would overlook it 1 time only? 2 times? 3 times? 4 times? 5 times?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37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dirty="0"/>
              <a:t>Attendees need to take away one practical action, either something new they are going to do, or do something differently.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Method: </a:t>
            </a:r>
            <a:r>
              <a:rPr lang="en-GB" i="0" dirty="0"/>
              <a:t>Give attendees one minute for personal reflection, and then give them one minute to jot it down in their personal journals or as a reminder on their phone/calendar. Then ask attendees: Who wants to share their action?</a:t>
            </a:r>
          </a:p>
          <a:p>
            <a:endParaRPr lang="en-GB" dirty="0"/>
          </a:p>
          <a:p>
            <a:r>
              <a:rPr lang="en-GB" i="1" dirty="0"/>
              <a:t>[Give this reminder to audience before/after this activity: A true appreciation of Allah’s names should lead us to living more ethical lives [too]. It should inspire us to show kindness to others, and behave towards them with genuine good will and respect. It should help us be sincere in our devotion to Allah and to express this sincerity in our daily lives] </a:t>
            </a:r>
          </a:p>
        </p:txBody>
      </p:sp>
      <p:sp>
        <p:nvSpPr>
          <p:cNvPr id="4" name="Slide Number Placeholder 3"/>
          <p:cNvSpPr>
            <a:spLocks noGrp="1"/>
          </p:cNvSpPr>
          <p:nvPr>
            <p:ph type="sldNum" sz="quarter" idx="5"/>
          </p:nvPr>
        </p:nvSpPr>
        <p:spPr/>
        <p:txBody>
          <a:bodyPr/>
          <a:lstStyle/>
          <a:p>
            <a:fld id="{F8AB7177-67F7-48CB-B793-AFA5F1EFA795}" type="slidenum">
              <a:rPr lang="en-GB" smtClean="0"/>
              <a:t>32</a:t>
            </a:fld>
            <a:endParaRPr lang="en-GB"/>
          </a:p>
        </p:txBody>
      </p:sp>
    </p:spTree>
    <p:extLst>
      <p:ext uri="{BB962C8B-B14F-4D97-AF65-F5344CB8AC3E}">
        <p14:creationId xmlns:p14="http://schemas.microsoft.com/office/powerpoint/2010/main" val="1098800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of learning objectives. (So we covered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AB7177-67F7-48CB-B793-AFA5F1EFA7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875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Any questions? (encourage audience to ask questions and allocate adequate time for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We ask Allah, al-</a:t>
            </a:r>
            <a:r>
              <a:rPr lang="en-GB" sz="1200" kern="1200" dirty="0" err="1">
                <a:solidFill>
                  <a:schemeClr val="tx1"/>
                </a:solidFill>
                <a:latin typeface="+mn-lt"/>
                <a:ea typeface="+mn-ea"/>
                <a:cs typeface="+mn-cs"/>
              </a:rPr>
              <a:t>Ḥalīm</a:t>
            </a:r>
            <a:r>
              <a:rPr lang="en-GB" sz="1200" kern="1200" dirty="0">
                <a:solidFill>
                  <a:schemeClr val="tx1"/>
                </a:solidFill>
                <a:latin typeface="+mn-lt"/>
                <a:ea typeface="+mn-ea"/>
                <a:cs typeface="+mn-cs"/>
              </a:rPr>
              <a:t> to extend His forbearance to us so that it increases us in faith, gratitude, and obedience. We ask al-</a:t>
            </a:r>
            <a:r>
              <a:rPr lang="en-GB" sz="1200" kern="1200" dirty="0" err="1">
                <a:solidFill>
                  <a:schemeClr val="tx1"/>
                </a:solidFill>
                <a:latin typeface="+mn-lt"/>
                <a:ea typeface="+mn-ea"/>
                <a:cs typeface="+mn-cs"/>
              </a:rPr>
              <a:t>Ḥalīm</a:t>
            </a:r>
            <a:r>
              <a:rPr lang="en-GB" sz="1200" kern="1200" dirty="0">
                <a:solidFill>
                  <a:schemeClr val="tx1"/>
                </a:solidFill>
                <a:latin typeface="+mn-lt"/>
                <a:ea typeface="+mn-ea"/>
                <a:cs typeface="+mn-cs"/>
              </a:rPr>
              <a:t> to grant us the quality of forbearance, seeking His pleasure alone and becoming people of mercy.</a:t>
            </a:r>
          </a:p>
          <a:p>
            <a:pPr marL="171450" indent="-171450">
              <a:buFont typeface="Arial" panose="020B0604020202020204" pitchFamily="34" charset="0"/>
              <a:buChar char="•"/>
            </a:pPr>
            <a:r>
              <a:rPr lang="en-GB" dirty="0"/>
              <a:t>We end with a) thanks to Allah for blessing us with the opportunity to remember Him and learn about Him, and b) the </a:t>
            </a:r>
            <a:r>
              <a:rPr lang="en-GB" dirty="0" err="1"/>
              <a:t>dua</a:t>
            </a:r>
            <a:r>
              <a:rPr lang="en-GB" dirty="0"/>
              <a:t> at the conclusion of a gathering </a:t>
            </a:r>
            <a:r>
              <a:rPr lang="en-GB" b="1" dirty="0"/>
              <a:t>(ask everyone to read together). </a:t>
            </a:r>
            <a:r>
              <a:rPr lang="en-GB" dirty="0"/>
              <a:t> </a:t>
            </a:r>
          </a:p>
          <a:p>
            <a:endParaRPr lang="en-GB" dirty="0"/>
          </a:p>
          <a:p>
            <a:r>
              <a:rPr lang="en-GB" b="0" i="1" dirty="0"/>
              <a:t>Further notes on this </a:t>
            </a:r>
            <a:r>
              <a:rPr lang="en-GB" b="0" i="1" dirty="0" err="1"/>
              <a:t>du’a</a:t>
            </a:r>
            <a:r>
              <a:rPr lang="en-GB" b="0" i="1" dirty="0"/>
              <a:t>:</a:t>
            </a:r>
          </a:p>
          <a:p>
            <a:r>
              <a:rPr lang="en-GB" i="1" dirty="0"/>
              <a:t>Abu Dawood (4859) related that Abu </a:t>
            </a:r>
            <a:r>
              <a:rPr lang="en-GB" i="1" dirty="0" err="1"/>
              <a:t>Barzah</a:t>
            </a:r>
            <a:r>
              <a:rPr lang="en-GB" i="1" dirty="0"/>
              <a:t> al-</a:t>
            </a:r>
            <a:r>
              <a:rPr lang="en-GB" i="1" dirty="0" err="1"/>
              <a:t>Aslami</a:t>
            </a:r>
            <a:r>
              <a:rPr lang="en-GB" i="1" dirty="0"/>
              <a:t> (may Allah be pleased with him) said: The Messenger of Allah (peace and blessings of Allah be upon him) used to say, when he wanted to leave a gathering: “Glory and praise to you, Allah, there is no god but you, I seek your forgiveness and I repent. “A man said: O messenger of Allah, you say something you did not say before. He said, “This is an atonement for everything that happened at the gathering”</a:t>
            </a:r>
          </a:p>
        </p:txBody>
      </p:sp>
      <p:sp>
        <p:nvSpPr>
          <p:cNvPr id="4" name="Slide Number Placeholder 3"/>
          <p:cNvSpPr>
            <a:spLocks noGrp="1"/>
          </p:cNvSpPr>
          <p:nvPr>
            <p:ph type="sldNum" sz="quarter" idx="5"/>
          </p:nvPr>
        </p:nvSpPr>
        <p:spPr/>
        <p:txBody>
          <a:bodyPr/>
          <a:lstStyle/>
          <a:p>
            <a:fld id="{F8AB7177-67F7-48CB-B793-AFA5F1EFA795}" type="slidenum">
              <a:rPr lang="en-GB" smtClean="0"/>
              <a:t>34</a:t>
            </a:fld>
            <a:endParaRPr lang="en-GB"/>
          </a:p>
        </p:txBody>
      </p:sp>
    </p:spTree>
    <p:extLst>
      <p:ext uri="{BB962C8B-B14F-4D97-AF65-F5344CB8AC3E}">
        <p14:creationId xmlns:p14="http://schemas.microsoft.com/office/powerpoint/2010/main" val="247099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4</a:t>
            </a:fld>
            <a:endParaRPr lang="en-GB"/>
          </a:p>
        </p:txBody>
      </p:sp>
    </p:spTree>
    <p:extLst>
      <p:ext uri="{BB962C8B-B14F-4D97-AF65-F5344CB8AC3E}">
        <p14:creationId xmlns:p14="http://schemas.microsoft.com/office/powerpoint/2010/main" val="3726450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Allah doesn’t do that because he is The Most Halim (The Most Forbearing). </a:t>
            </a:r>
          </a:p>
          <a:p>
            <a:endParaRPr lang="en-GB" dirty="0"/>
          </a:p>
          <a:p>
            <a:r>
              <a:rPr lang="en-GB" dirty="0"/>
              <a:t>To truly understand this, let’s understand what Al-Halim means. </a:t>
            </a:r>
          </a:p>
        </p:txBody>
      </p:sp>
      <p:sp>
        <p:nvSpPr>
          <p:cNvPr id="4" name="Slide Number Placeholder 3"/>
          <p:cNvSpPr>
            <a:spLocks noGrp="1"/>
          </p:cNvSpPr>
          <p:nvPr>
            <p:ph type="sldNum" sz="quarter" idx="5"/>
          </p:nvPr>
        </p:nvSpPr>
        <p:spPr/>
        <p:txBody>
          <a:bodyPr/>
          <a:lstStyle/>
          <a:p>
            <a:fld id="{68B13958-95A6-461B-9E50-E32FD14B2950}" type="slidenum">
              <a:rPr lang="en-GB" smtClean="0"/>
              <a:t>5</a:t>
            </a:fld>
            <a:endParaRPr lang="en-GB"/>
          </a:p>
        </p:txBody>
      </p:sp>
    </p:spTree>
    <p:extLst>
      <p:ext uri="{BB962C8B-B14F-4D97-AF65-F5344CB8AC3E}">
        <p14:creationId xmlns:p14="http://schemas.microsoft.com/office/powerpoint/2010/main" val="1715766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overview of learning objectives. </a:t>
            </a:r>
          </a:p>
        </p:txBody>
      </p:sp>
      <p:sp>
        <p:nvSpPr>
          <p:cNvPr id="4" name="Slide Number Placeholder 3"/>
          <p:cNvSpPr>
            <a:spLocks noGrp="1"/>
          </p:cNvSpPr>
          <p:nvPr>
            <p:ph type="sldNum" sz="quarter" idx="5"/>
          </p:nvPr>
        </p:nvSpPr>
        <p:spPr/>
        <p:txBody>
          <a:bodyPr/>
          <a:lstStyle/>
          <a:p>
            <a:fld id="{F8AB7177-67F7-48CB-B793-AFA5F1EFA795}" type="slidenum">
              <a:rPr lang="en-GB" smtClean="0"/>
              <a:t>6</a:t>
            </a:fld>
            <a:endParaRPr lang="en-GB"/>
          </a:p>
        </p:txBody>
      </p:sp>
    </p:spTree>
    <p:extLst>
      <p:ext uri="{BB962C8B-B14F-4D97-AF65-F5344CB8AC3E}">
        <p14:creationId xmlns:p14="http://schemas.microsoft.com/office/powerpoint/2010/main" val="309813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B13958-95A6-461B-9E50-E32FD14B2950}" type="slidenum">
              <a:rPr lang="en-GB" smtClean="0"/>
              <a:t>7</a:t>
            </a:fld>
            <a:endParaRPr lang="en-GB"/>
          </a:p>
        </p:txBody>
      </p:sp>
    </p:spTree>
    <p:extLst>
      <p:ext uri="{BB962C8B-B14F-4D97-AF65-F5344CB8AC3E}">
        <p14:creationId xmlns:p14="http://schemas.microsoft.com/office/powerpoint/2010/main" val="332724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B7177-67F7-48CB-B793-AFA5F1EFA795}" type="slidenum">
              <a:rPr lang="en-GB" smtClean="0"/>
              <a:t>8</a:t>
            </a:fld>
            <a:endParaRPr lang="en-GB"/>
          </a:p>
        </p:txBody>
      </p:sp>
    </p:spTree>
    <p:extLst>
      <p:ext uri="{BB962C8B-B14F-4D97-AF65-F5344CB8AC3E}">
        <p14:creationId xmlns:p14="http://schemas.microsoft.com/office/powerpoint/2010/main" val="1353455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8B13958-95A6-461B-9E50-E32FD14B2950}" type="slidenum">
              <a:rPr lang="en-GB" smtClean="0"/>
              <a:t>9</a:t>
            </a:fld>
            <a:endParaRPr lang="en-GB"/>
          </a:p>
        </p:txBody>
      </p:sp>
    </p:spTree>
    <p:extLst>
      <p:ext uri="{BB962C8B-B14F-4D97-AF65-F5344CB8AC3E}">
        <p14:creationId xmlns:p14="http://schemas.microsoft.com/office/powerpoint/2010/main" val="309602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DB6D-42A0-643A-16BF-0363D7B88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0ADD80-16D9-AAAB-0458-08EE9B99E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6B3384-D6FB-7A1F-ACC8-CC281FDAC777}"/>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CACF87B0-73DF-5A20-5C45-279733F14F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3856F-E9CA-8D5C-C5CD-3B23472ED828}"/>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09938971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AF72-1F45-B11F-49E7-12AA7AEECE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9796A6-FA71-B8E4-CEDF-0BC80EC50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5DE1DB-83D4-0EAE-7FD1-33170B6AAB83}"/>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C29DE638-A62E-58A8-6869-F93A67622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DCF303-EDDD-19FC-171C-9577190D2AF7}"/>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42043696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8B58-85B4-6E53-96CE-963F4A03BB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179ED3-2453-A4A1-A872-0DE0B7E3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D3A4-D7FD-0260-F2A7-EC3C8A6FA737}"/>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93D97429-EA5F-0988-CABE-809C3A1B95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2A7EDD-439C-C557-011D-6FACB2480C28}"/>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2296938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8E5A-9DF0-1C24-5592-0C0268A5D7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118411-68A2-E727-A58C-154CAEFB21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F8E4D3-F780-BC0E-9B8B-C76A710E884C}"/>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A1067ECF-B045-11B2-B9B1-727FCA1CB8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8BFF7-B0AD-3B82-25B8-11408549FEC4}"/>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25639610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67CAA-B008-28FD-C8FD-6D8E7D2DD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3FE185-BBD0-A189-4DBA-D1A916C74B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08EAA-504F-2491-9633-566314BF67FA}"/>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A5FC45E5-2397-FE65-C661-79EF668DC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A3D1D3-C456-9785-F72C-52EEEAFC3E1F}"/>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81939304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DA22-C7DF-8664-AB63-04E50130A8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EA6738-2C7E-E3E4-C8E1-235C336F2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535522-10EA-A766-49A0-324C639810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DCD8D1-2156-27A7-53E0-59B72A17827B}"/>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6" name="Footer Placeholder 5">
            <a:extLst>
              <a:ext uri="{FF2B5EF4-FFF2-40B4-BE49-F238E27FC236}">
                <a16:creationId xmlns:a16="http://schemas.microsoft.com/office/drawing/2014/main" id="{69E86AF5-20E9-3B02-7C33-D8AEAD3EC8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11BCAA-EF53-E89F-1055-18732B92E735}"/>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49926823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F517-6ECB-2233-F361-FEB7FEB2AC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99D4EB-8A2F-BA99-5266-1C02AC5E9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F32013-4919-7949-5DED-26B2F81673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6D3259-130B-4075-410A-16722FCF8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A12AFC-D89B-6FDA-B324-F28F9F2179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DBC966-340F-A9E8-58C8-329959837BE4}"/>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8" name="Footer Placeholder 7">
            <a:extLst>
              <a:ext uri="{FF2B5EF4-FFF2-40B4-BE49-F238E27FC236}">
                <a16:creationId xmlns:a16="http://schemas.microsoft.com/office/drawing/2014/main" id="{8D56FCBD-7D07-C13C-7839-5923A7B39F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670335-CE54-57B1-0A52-1603B933360C}"/>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388816845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7C4E-6389-B69A-7237-C1905BAED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ACB608-4B32-227F-5A11-7A265EE3C1BF}"/>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4" name="Footer Placeholder 3">
            <a:extLst>
              <a:ext uri="{FF2B5EF4-FFF2-40B4-BE49-F238E27FC236}">
                <a16:creationId xmlns:a16="http://schemas.microsoft.com/office/drawing/2014/main" id="{98F0952D-F078-46F6-BE59-B2140C4D1F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E61EA2-745E-0193-84B5-ECF9C28CCEC0}"/>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25258035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01433-6F98-2F03-8A24-9BAA729F4E76}"/>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3" name="Footer Placeholder 2">
            <a:extLst>
              <a:ext uri="{FF2B5EF4-FFF2-40B4-BE49-F238E27FC236}">
                <a16:creationId xmlns:a16="http://schemas.microsoft.com/office/drawing/2014/main" id="{980929B1-5D66-7FA4-EFB2-4D53E88B77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FAA8AB-B4EB-E0CD-C1A2-ED1BE92CAA46}"/>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41424097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84E0-2270-DDE6-8E20-0B3AED1C5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4670FC-3599-A187-58EC-01ACFD3E9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29CAFD-12F1-22E7-1F82-B871C91F3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762EA-0908-E2C9-C52C-B49E63BF8AF7}"/>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6" name="Footer Placeholder 5">
            <a:extLst>
              <a:ext uri="{FF2B5EF4-FFF2-40B4-BE49-F238E27FC236}">
                <a16:creationId xmlns:a16="http://schemas.microsoft.com/office/drawing/2014/main" id="{58C4ED77-7506-46F5-3651-B641A7C5DE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1501E-F6F0-337A-6A29-8A8EA169C9CC}"/>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99515791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14FE-0226-497D-7B00-B9495B594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933D37-E25A-C843-642E-294EA95E6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8C327B-65A1-ED59-583E-717EAC232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92D26-291D-15D9-34A1-973671388DB9}"/>
              </a:ext>
            </a:extLst>
          </p:cNvPr>
          <p:cNvSpPr>
            <a:spLocks noGrp="1"/>
          </p:cNvSpPr>
          <p:nvPr>
            <p:ph type="dt" sz="half" idx="10"/>
          </p:nvPr>
        </p:nvSpPr>
        <p:spPr/>
        <p:txBody>
          <a:bodyPr/>
          <a:lstStyle/>
          <a:p>
            <a:fld id="{C4073922-7851-4D50-9FC6-09FD73B94E07}" type="datetimeFigureOut">
              <a:rPr lang="en-GB" smtClean="0"/>
              <a:t>31/10/2022</a:t>
            </a:fld>
            <a:endParaRPr lang="en-GB"/>
          </a:p>
        </p:txBody>
      </p:sp>
      <p:sp>
        <p:nvSpPr>
          <p:cNvPr id="6" name="Footer Placeholder 5">
            <a:extLst>
              <a:ext uri="{FF2B5EF4-FFF2-40B4-BE49-F238E27FC236}">
                <a16:creationId xmlns:a16="http://schemas.microsoft.com/office/drawing/2014/main" id="{3E867AEE-50AA-7856-5E75-9D93CFFB5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E9E80F-044A-EC26-1E62-57560E3183BB}"/>
              </a:ext>
            </a:extLst>
          </p:cNvPr>
          <p:cNvSpPr>
            <a:spLocks noGrp="1"/>
          </p:cNvSpPr>
          <p:nvPr>
            <p:ph type="sldNum" sz="quarter" idx="12"/>
          </p:nvPr>
        </p:nvSpPr>
        <p:spPr/>
        <p:txBody>
          <a:bodyPr/>
          <a:lstStyle/>
          <a:p>
            <a:fld id="{C539FEF2-DCFB-4E21-A184-AF6DF0CADC21}" type="slidenum">
              <a:rPr lang="en-GB" smtClean="0"/>
              <a:t>‹#›</a:t>
            </a:fld>
            <a:endParaRPr lang="en-GB"/>
          </a:p>
        </p:txBody>
      </p:sp>
    </p:spTree>
    <p:extLst>
      <p:ext uri="{BB962C8B-B14F-4D97-AF65-F5344CB8AC3E}">
        <p14:creationId xmlns:p14="http://schemas.microsoft.com/office/powerpoint/2010/main" val="14013844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123ED-30F2-57BA-394D-21451A309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D68159E-A33C-6969-917B-35708D891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F69AD7B-F1FD-717C-74C8-4BBBB73088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73922-7851-4D50-9FC6-09FD73B94E07}" type="datetimeFigureOut">
              <a:rPr lang="en-GB" smtClean="0"/>
              <a:t>31/10/2022</a:t>
            </a:fld>
            <a:endParaRPr lang="en-GB"/>
          </a:p>
        </p:txBody>
      </p:sp>
      <p:sp>
        <p:nvSpPr>
          <p:cNvPr id="5" name="Footer Placeholder 4">
            <a:extLst>
              <a:ext uri="{FF2B5EF4-FFF2-40B4-BE49-F238E27FC236}">
                <a16:creationId xmlns:a16="http://schemas.microsoft.com/office/drawing/2014/main" id="{4624D5FE-3022-96F4-78FB-BCC2FB2A85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F2D529-A1B7-0FB6-BCAC-826210CC11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9FEF2-DCFB-4E21-A184-AF6DF0CADC21}" type="slidenum">
              <a:rPr lang="en-GB" smtClean="0"/>
              <a:t>‹#›</a:t>
            </a:fld>
            <a:endParaRPr lang="en-GB"/>
          </a:p>
        </p:txBody>
      </p:sp>
    </p:spTree>
    <p:extLst>
      <p:ext uri="{BB962C8B-B14F-4D97-AF65-F5344CB8AC3E}">
        <p14:creationId xmlns:p14="http://schemas.microsoft.com/office/powerpoint/2010/main" val="2156077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75000"/>
        <a:buFont typeface="Courier New" panose="02070309020205020404" pitchFamily="49" charset="0"/>
        <a:buChar char="o"/>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rVgJ4crut1o?feature=oembed" TargetMode="External"/><Relationship Id="rId6" Type="http://schemas.openxmlformats.org/officeDocument/2006/relationships/image" Target="../media/image17.svg"/><Relationship Id="rId5" Type="http://schemas.openxmlformats.org/officeDocument/2006/relationships/image" Target="../media/image2.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18.bin"/><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lucianoduarte.com/en/patie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bin"/><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7.png"/><Relationship Id="rId7"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30.xml"/><Relationship Id="rId4" Type="http://schemas.openxmlformats.org/officeDocument/2006/relationships/image" Target="../media/image8.png"/><Relationship Id="rId9" Type="http://schemas.openxmlformats.org/officeDocument/2006/relationships/slide" Target="slide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7993-9249-4873-8630-B14D372B5DBB}"/>
              </a:ext>
            </a:extLst>
          </p:cNvPr>
          <p:cNvSpPr>
            <a:spLocks noGrp="1"/>
          </p:cNvSpPr>
          <p:nvPr>
            <p:ph type="ctrTitle"/>
          </p:nvPr>
        </p:nvSpPr>
        <p:spPr>
          <a:xfrm>
            <a:off x="895350" y="308920"/>
            <a:ext cx="10401301" cy="3741021"/>
          </a:xfrm>
        </p:spPr>
        <p:txBody>
          <a:bodyPr>
            <a:normAutofit/>
          </a:bodyPr>
          <a:lstStyle/>
          <a:p>
            <a:r>
              <a:rPr lang="en-GB" sz="9600" dirty="0">
                <a:solidFill>
                  <a:schemeClr val="accent1">
                    <a:lumMod val="20000"/>
                    <a:lumOff val="80000"/>
                  </a:schemeClr>
                </a:solidFill>
              </a:rPr>
              <a:t>Al-Halim</a:t>
            </a:r>
          </a:p>
        </p:txBody>
      </p:sp>
      <p:sp>
        <p:nvSpPr>
          <p:cNvPr id="3" name="Subtitle 2">
            <a:extLst>
              <a:ext uri="{FF2B5EF4-FFF2-40B4-BE49-F238E27FC236}">
                <a16:creationId xmlns:a16="http://schemas.microsoft.com/office/drawing/2014/main" id="{74A2F958-E3D3-4D2E-A57C-43A2FD955E25}"/>
              </a:ext>
            </a:extLst>
          </p:cNvPr>
          <p:cNvSpPr>
            <a:spLocks noGrp="1"/>
          </p:cNvSpPr>
          <p:nvPr>
            <p:ph type="subTitle" idx="1"/>
          </p:nvPr>
        </p:nvSpPr>
        <p:spPr>
          <a:xfrm>
            <a:off x="1181099" y="4097309"/>
            <a:ext cx="9829800" cy="1655762"/>
          </a:xfrm>
        </p:spPr>
        <p:txBody>
          <a:bodyPr>
            <a:normAutofit/>
          </a:bodyPr>
          <a:lstStyle/>
          <a:p>
            <a:r>
              <a:rPr lang="en-GB" sz="3200" i="1" dirty="0">
                <a:solidFill>
                  <a:schemeClr val="bg1"/>
                </a:solidFill>
                <a:latin typeface="Cabin Medium" panose="00000600000000000000" pitchFamily="2" charset="0"/>
              </a:rPr>
              <a:t>Journey to Allah through His Names</a:t>
            </a:r>
          </a:p>
        </p:txBody>
      </p:sp>
      <p:pic>
        <p:nvPicPr>
          <p:cNvPr id="5" name="Picture 4">
            <a:extLst>
              <a:ext uri="{FF2B5EF4-FFF2-40B4-BE49-F238E27FC236}">
                <a16:creationId xmlns:a16="http://schemas.microsoft.com/office/drawing/2014/main" id="{659D84D9-46F2-3727-40C4-A526A1DF4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389" y="5003331"/>
            <a:ext cx="1837221" cy="1440000"/>
          </a:xfrm>
          <a:prstGeom prst="rect">
            <a:avLst/>
          </a:prstGeom>
        </p:spPr>
      </p:pic>
      <p:sp>
        <p:nvSpPr>
          <p:cNvPr id="4" name="TextBox 3">
            <a:extLst>
              <a:ext uri="{FF2B5EF4-FFF2-40B4-BE49-F238E27FC236}">
                <a16:creationId xmlns:a16="http://schemas.microsoft.com/office/drawing/2014/main" id="{83E424EF-2DB2-28CB-A98E-9E8B8EEDD5F5}"/>
              </a:ext>
            </a:extLst>
          </p:cNvPr>
          <p:cNvSpPr txBox="1"/>
          <p:nvPr/>
        </p:nvSpPr>
        <p:spPr>
          <a:xfrm>
            <a:off x="1714606" y="1474473"/>
            <a:ext cx="7945394" cy="1446550"/>
          </a:xfrm>
          <a:prstGeom prst="rect">
            <a:avLst/>
          </a:prstGeom>
          <a:noFill/>
        </p:spPr>
        <p:txBody>
          <a:bodyPr wrap="square" rtlCol="0">
            <a:spAutoFit/>
          </a:bodyPr>
          <a:lstStyle/>
          <a:p>
            <a:pPr algn="ctr" rtl="1"/>
            <a:r>
              <a:rPr lang="ar-IQ" sz="8800" dirty="0">
                <a:solidFill>
                  <a:srgbClr val="4ECDCA"/>
                </a:solidFill>
                <a:latin typeface="(A) Arslan Wessam A" panose="03020402040406030203" pitchFamily="66" charset="-78"/>
                <a:cs typeface="(A) Arslan Wessam A" panose="03020402040406030203" pitchFamily="66" charset="-78"/>
              </a:rPr>
              <a:t>الحلي</a:t>
            </a:r>
            <a:r>
              <a:rPr lang="ar-IQ" sz="8800" dirty="0">
                <a:solidFill>
                  <a:schemeClr val="accent6"/>
                </a:solidFill>
                <a:latin typeface="(A) Arslan Wessam A" panose="03020402040406030203" pitchFamily="66" charset="-78"/>
                <a:cs typeface="(A) Arslan Wessam A" panose="03020402040406030203" pitchFamily="66" charset="-78"/>
              </a:rPr>
              <a:t>م</a:t>
            </a:r>
            <a:endParaRPr lang="en-GB" sz="19900" dirty="0">
              <a:solidFill>
                <a:schemeClr val="accent6"/>
              </a:solidFill>
              <a:latin typeface="(A) Arslan Wessam A" panose="03020402040406030203" pitchFamily="66" charset="-78"/>
              <a:cs typeface="(A) Arslan Wessam A" panose="03020402040406030203" pitchFamily="66" charset="-78"/>
            </a:endParaRPr>
          </a:p>
        </p:txBody>
      </p:sp>
    </p:spTree>
    <p:extLst>
      <p:ext uri="{BB962C8B-B14F-4D97-AF65-F5344CB8AC3E}">
        <p14:creationId xmlns:p14="http://schemas.microsoft.com/office/powerpoint/2010/main" val="321196249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D2E0E-EFB5-4FCF-8814-37D6A84CA6F9}"/>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Why are some humans forbearing?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21D6D0-F1CE-4930-DACC-B84787652586}"/>
              </a:ext>
            </a:extLst>
          </p:cNvPr>
          <p:cNvSpPr>
            <a:spLocks noGrp="1"/>
          </p:cNvSpPr>
          <p:nvPr>
            <p:ph idx="1"/>
          </p:nvPr>
        </p:nvSpPr>
        <p:spPr>
          <a:xfrm>
            <a:off x="4571020" y="953293"/>
            <a:ext cx="6906491" cy="5585619"/>
          </a:xfrm>
        </p:spPr>
        <p:txBody>
          <a:bodyPr anchor="ctr">
            <a:normAutofit/>
          </a:bodyPr>
          <a:lstStyle/>
          <a:p>
            <a:r>
              <a:rPr lang="en-GB" sz="3200" dirty="0"/>
              <a:t> Avoid confrontation</a:t>
            </a:r>
          </a:p>
          <a:p>
            <a:r>
              <a:rPr lang="en-GB" sz="3200" dirty="0"/>
              <a:t> Feel weak</a:t>
            </a:r>
          </a:p>
          <a:p>
            <a:r>
              <a:rPr lang="en-GB" sz="3200" dirty="0"/>
              <a:t> Oppressed and don’t have means to retaliate </a:t>
            </a:r>
          </a:p>
          <a:p>
            <a:r>
              <a:rPr lang="en-GB" sz="3200" dirty="0"/>
              <a:t> Think there’s no other option </a:t>
            </a:r>
          </a:p>
          <a:p>
            <a:pPr marL="0" indent="0">
              <a:buNone/>
            </a:pPr>
            <a:endParaRPr lang="en-GB" dirty="0"/>
          </a:p>
        </p:txBody>
      </p:sp>
    </p:spTree>
    <p:extLst>
      <p:ext uri="{BB962C8B-B14F-4D97-AF65-F5344CB8AC3E}">
        <p14:creationId xmlns:p14="http://schemas.microsoft.com/office/powerpoint/2010/main" val="3056037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athedral ceiling in yellow sunlight design">
            <a:extLst>
              <a:ext uri="{FF2B5EF4-FFF2-40B4-BE49-F238E27FC236}">
                <a16:creationId xmlns:a16="http://schemas.microsoft.com/office/drawing/2014/main" id="{4DBE5DC1-65BB-6D73-E941-5BE8931698CD}"/>
              </a:ext>
            </a:extLst>
          </p:cNvPr>
          <p:cNvPicPr>
            <a:picLocks noChangeAspect="1"/>
          </p:cNvPicPr>
          <p:nvPr/>
        </p:nvPicPr>
        <p:blipFill rotWithShape="1">
          <a:blip r:embed="rId3"/>
          <a:srcRect r="5200"/>
          <a:stretch/>
        </p:blipFill>
        <p:spPr>
          <a:xfrm>
            <a:off x="3523485" y="10"/>
            <a:ext cx="8668512" cy="6857990"/>
          </a:xfrm>
          <a:prstGeom prst="rect">
            <a:avLst/>
          </a:prstGeom>
        </p:spPr>
      </p:pic>
      <p:sp>
        <p:nvSpPr>
          <p:cNvPr id="16"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4DDC03-3377-B001-C939-55BF22D9D33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Allah is </a:t>
            </a:r>
            <a:br>
              <a:rPr lang="en-US" sz="4800" dirty="0"/>
            </a:br>
            <a:r>
              <a:rPr lang="en-US" sz="4800" dirty="0"/>
              <a:t>Al-Halim </a:t>
            </a:r>
            <a:br>
              <a:rPr lang="en-US" sz="4800" dirty="0"/>
            </a:br>
            <a:r>
              <a:rPr lang="en-US" sz="4800" dirty="0"/>
              <a:t>(The Most Forbearing)</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886610"/>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138953-4CE9-4387-BD66-4E517B286E95}"/>
              </a:ext>
            </a:extLst>
          </p:cNvPr>
          <p:cNvSpPr>
            <a:spLocks noGrp="1"/>
          </p:cNvSpPr>
          <p:nvPr>
            <p:ph type="title"/>
          </p:nvPr>
        </p:nvSpPr>
        <p:spPr>
          <a:xfrm>
            <a:off x="450575" y="1556558"/>
            <a:ext cx="11495240" cy="3355848"/>
          </a:xfrm>
        </p:spPr>
        <p:txBody>
          <a:bodyPr>
            <a:noAutofit/>
          </a:bodyPr>
          <a:lstStyle/>
          <a:p>
            <a:r>
              <a:rPr lang="en-GB" sz="8800" dirty="0">
                <a:solidFill>
                  <a:schemeClr val="accent3"/>
                </a:solidFill>
              </a:rPr>
              <a:t>2. Allah al-Halim </a:t>
            </a:r>
          </a:p>
        </p:txBody>
      </p:sp>
    </p:spTree>
    <p:extLst>
      <p:ext uri="{BB962C8B-B14F-4D97-AF65-F5344CB8AC3E}">
        <p14:creationId xmlns:p14="http://schemas.microsoft.com/office/powerpoint/2010/main" val="32041237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 with brown eyes">
            <a:extLst>
              <a:ext uri="{FF2B5EF4-FFF2-40B4-BE49-F238E27FC236}">
                <a16:creationId xmlns:a16="http://schemas.microsoft.com/office/drawing/2014/main" id="{F7BEED77-9097-CFA8-1F72-3A6414FC1DBE}"/>
              </a:ext>
            </a:extLst>
          </p:cNvPr>
          <p:cNvPicPr>
            <a:picLocks noChangeAspect="1"/>
          </p:cNvPicPr>
          <p:nvPr/>
        </p:nvPicPr>
        <p:blipFill rotWithShape="1">
          <a:blip r:embed="rId3">
            <a:alphaModFix amt="50000"/>
          </a:blip>
          <a:srcRect r="-1" b="15708"/>
          <a:stretch/>
        </p:blipFill>
        <p:spPr>
          <a:xfrm>
            <a:off x="20" y="10"/>
            <a:ext cx="12188930" cy="6857990"/>
          </a:xfrm>
          <a:prstGeom prst="rect">
            <a:avLst/>
          </a:prstGeom>
        </p:spPr>
      </p:pic>
      <p:sp>
        <p:nvSpPr>
          <p:cNvPr id="4" name="Title 3">
            <a:extLst>
              <a:ext uri="{FF2B5EF4-FFF2-40B4-BE49-F238E27FC236}">
                <a16:creationId xmlns:a16="http://schemas.microsoft.com/office/drawing/2014/main" id="{1052CC41-E6A9-272E-E0DF-18A9F79F310C}"/>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rgbClr val="FFFFFF"/>
                </a:solidFill>
              </a:rPr>
              <a:t>Close your eyes</a:t>
            </a:r>
          </a:p>
        </p:txBody>
      </p:sp>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93243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4085-7452-42AE-B3D8-7E9D0377A90B}"/>
              </a:ext>
            </a:extLst>
          </p:cNvPr>
          <p:cNvSpPr>
            <a:spLocks noGrp="1"/>
          </p:cNvSpPr>
          <p:nvPr>
            <p:ph type="title"/>
          </p:nvPr>
        </p:nvSpPr>
        <p:spPr>
          <a:xfrm>
            <a:off x="706298" y="639763"/>
            <a:ext cx="10857052" cy="5492750"/>
          </a:xfrm>
        </p:spPr>
        <p:txBody>
          <a:bodyPr>
            <a:normAutofit/>
          </a:bodyPr>
          <a:lstStyle/>
          <a:p>
            <a:pPr marL="0" indent="0" algn="ctr">
              <a:lnSpc>
                <a:spcPct val="115000"/>
              </a:lnSpc>
              <a:buNone/>
            </a:pPr>
            <a:r>
              <a:rPr lang="ar-EG" sz="4800" dirty="0">
                <a:effectLst/>
                <a:latin typeface="Times New Roman" panose="02020603050405020304" pitchFamily="18" charset="0"/>
                <a:ea typeface="Arial" panose="020B0604020202020204" pitchFamily="34" charset="0"/>
                <a:cs typeface="+mn-cs"/>
              </a:rPr>
              <a:t>وَلَوْ يُؤَاخِذُ ٱللَّهُ ٱلنَّاسَ بِظُلْمِهِم مَّا تَرَكَ عَلَيْهَا مِن دَآبَّةٍ وَلَٰكِن يُؤَخِّرُهُمْ إِلَىٰٓ أَجَلٍ مُّسَمًّى</a:t>
            </a:r>
            <a:br>
              <a:rPr lang="en-US" sz="4800" dirty="0">
                <a:solidFill>
                  <a:schemeClr val="bg1"/>
                </a:solidFill>
                <a:effectLst/>
                <a:latin typeface="Times New Roman" panose="02020603050405020304" pitchFamily="18" charset="0"/>
                <a:ea typeface="Arial" panose="020B0604020202020204" pitchFamily="34" charset="0"/>
                <a:cs typeface="+mn-cs"/>
              </a:rPr>
            </a:br>
            <a:br>
              <a:rPr lang="en-GB" sz="3600" dirty="0">
                <a:solidFill>
                  <a:schemeClr val="bg1"/>
                </a:solidFill>
                <a:effectLst/>
                <a:latin typeface="Times New Roman" panose="02020603050405020304" pitchFamily="18" charset="0"/>
                <a:ea typeface="Arial" panose="020B0604020202020204" pitchFamily="34" charset="0"/>
                <a:cs typeface="Arial" panose="020B0604020202020204" pitchFamily="34" charset="0"/>
              </a:rPr>
            </a:br>
            <a:r>
              <a:rPr lang="en-GB" sz="3200" i="1" dirty="0">
                <a:solidFill>
                  <a:schemeClr val="accent3"/>
                </a:solidFill>
                <a:latin typeface="Source Sans 3 SemiBold" panose="020B0303030403020204" pitchFamily="34" charset="0"/>
                <a:cs typeface="Times New Roman" panose="02020603050405020304" pitchFamily="18" charset="0"/>
              </a:rPr>
              <a:t>“</a:t>
            </a:r>
            <a:r>
              <a:rPr lang="en-GB" sz="3200" i="1" dirty="0">
                <a:solidFill>
                  <a:schemeClr val="accent3"/>
                </a:solidFill>
                <a:effectLst/>
                <a:latin typeface="Source Sans 3 SemiBold" panose="020B0303030403020204" pitchFamily="34" charset="0"/>
                <a:ea typeface="Times New Roman" panose="02020603050405020304" pitchFamily="18" charset="0"/>
                <a:cs typeface="Times New Roman" panose="02020603050405020304" pitchFamily="18" charset="0"/>
              </a:rPr>
              <a:t>If Allah were to punish people (immediately) for their wrongdoing, He would not have left a single living being on earth. But He gives them respite for an appointed term.” </a:t>
            </a:r>
            <a:br>
              <a:rPr lang="en-GB" sz="3200" i="1" dirty="0">
                <a:solidFill>
                  <a:schemeClr val="accent3"/>
                </a:solidFill>
                <a:effectLst/>
                <a:latin typeface="Source Sans 3 SemiBold" panose="020B0303030403020204" pitchFamily="34" charset="0"/>
                <a:ea typeface="Times New Roman" panose="02020603050405020304" pitchFamily="18" charset="0"/>
                <a:cs typeface="Times New Roman" panose="02020603050405020304" pitchFamily="18" charset="0"/>
              </a:rPr>
            </a:br>
            <a:r>
              <a:rPr lang="en-GB" sz="2000" i="1" dirty="0">
                <a:solidFill>
                  <a:schemeClr val="accent3"/>
                </a:solidFill>
                <a:effectLst/>
                <a:latin typeface="Source Sans 3 SemiBold" panose="020B0303030403020204" pitchFamily="34" charset="0"/>
                <a:ea typeface="Times New Roman" panose="02020603050405020304" pitchFamily="18" charset="0"/>
                <a:cs typeface="Times New Roman" panose="02020603050405020304" pitchFamily="18" charset="0"/>
              </a:rPr>
              <a:t>(16:61)</a:t>
            </a:r>
            <a:endParaRPr lang="en-GB" sz="3600" dirty="0">
              <a:solidFill>
                <a:schemeClr val="accent3"/>
              </a:solidFill>
              <a:effectLst/>
              <a:latin typeface="Source Sans 3 SemiBold" panose="020B0303030403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97528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0950D-16D2-1FD6-7E98-50C4FBC26BD4}"/>
              </a:ext>
            </a:extLst>
          </p:cNvPr>
          <p:cNvSpPr>
            <a:spLocks noGrp="1"/>
          </p:cNvSpPr>
          <p:nvPr>
            <p:ph type="title"/>
          </p:nvPr>
        </p:nvSpPr>
        <p:spPr>
          <a:xfrm>
            <a:off x="643470" y="593815"/>
            <a:ext cx="3418659" cy="5583148"/>
          </a:xfrm>
        </p:spPr>
        <p:txBody>
          <a:bodyPr anchor="ctr">
            <a:normAutofit/>
          </a:bodyPr>
          <a:lstStyle/>
          <a:p>
            <a:r>
              <a:rPr lang="en-GB" sz="4600" dirty="0">
                <a:solidFill>
                  <a:schemeClr val="bg2">
                    <a:lumMod val="50000"/>
                  </a:schemeClr>
                </a:solidFill>
              </a:rPr>
              <a:t>Al-Halim (The Most Forbearing)</a:t>
            </a:r>
          </a:p>
        </p:txBody>
      </p:sp>
      <p:sp>
        <p:nvSpPr>
          <p:cNvPr id="2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BC426BC-063E-CB35-A139-55736DF60108}"/>
              </a:ext>
            </a:extLst>
          </p:cNvPr>
          <p:cNvGraphicFramePr>
            <a:graphicFrameLocks noGrp="1"/>
          </p:cNvGraphicFramePr>
          <p:nvPr>
            <p:ph idx="1"/>
            <p:extLst>
              <p:ext uri="{D42A27DB-BD31-4B8C-83A1-F6EECF244321}">
                <p14:modId xmlns:p14="http://schemas.microsoft.com/office/powerpoint/2010/main" val="254698191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059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A7B5DBBC-2A39-4C5D-95F1-2FCA205FF04E}"/>
                                            </p:graphicEl>
                                          </p:spTgt>
                                        </p:tgtEl>
                                        <p:attrNameLst>
                                          <p:attrName>style.visibility</p:attrName>
                                        </p:attrNameLst>
                                      </p:cBhvr>
                                      <p:to>
                                        <p:strVal val="visible"/>
                                      </p:to>
                                    </p:set>
                                    <p:anim calcmode="lin" valueType="num">
                                      <p:cBhvr additive="base">
                                        <p:cTn id="7" dur="500" fill="hold"/>
                                        <p:tgtEl>
                                          <p:spTgt spid="5">
                                            <p:graphicEl>
                                              <a:dgm id="{A7B5DBBC-2A39-4C5D-95F1-2FCA205FF04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A7B5DBBC-2A39-4C5D-95F1-2FCA205FF04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87BF4FB7-4DF4-456F-BF1E-EAB727B0A873}"/>
                                            </p:graphicEl>
                                          </p:spTgt>
                                        </p:tgtEl>
                                        <p:attrNameLst>
                                          <p:attrName>style.visibility</p:attrName>
                                        </p:attrNameLst>
                                      </p:cBhvr>
                                      <p:to>
                                        <p:strVal val="visible"/>
                                      </p:to>
                                    </p:set>
                                    <p:anim calcmode="lin" valueType="num">
                                      <p:cBhvr additive="base">
                                        <p:cTn id="11" dur="500" fill="hold"/>
                                        <p:tgtEl>
                                          <p:spTgt spid="5">
                                            <p:graphicEl>
                                              <a:dgm id="{87BF4FB7-4DF4-456F-BF1E-EAB727B0A87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87BF4FB7-4DF4-456F-BF1E-EAB727B0A873}"/>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345AACF1-4150-4425-B770-3EA016C3E6F6}"/>
                                            </p:graphicEl>
                                          </p:spTgt>
                                        </p:tgtEl>
                                        <p:attrNameLst>
                                          <p:attrName>style.visibility</p:attrName>
                                        </p:attrNameLst>
                                      </p:cBhvr>
                                      <p:to>
                                        <p:strVal val="visible"/>
                                      </p:to>
                                    </p:set>
                                    <p:anim calcmode="lin" valueType="num">
                                      <p:cBhvr additive="base">
                                        <p:cTn id="17" dur="500" fill="hold"/>
                                        <p:tgtEl>
                                          <p:spTgt spid="5">
                                            <p:graphicEl>
                                              <a:dgm id="{345AACF1-4150-4425-B770-3EA016C3E6F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345AACF1-4150-4425-B770-3EA016C3E6F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7B199F10-A010-4AE3-8027-4EA57483BACD}"/>
                                            </p:graphicEl>
                                          </p:spTgt>
                                        </p:tgtEl>
                                        <p:attrNameLst>
                                          <p:attrName>style.visibility</p:attrName>
                                        </p:attrNameLst>
                                      </p:cBhvr>
                                      <p:to>
                                        <p:strVal val="visible"/>
                                      </p:to>
                                    </p:set>
                                    <p:anim calcmode="lin" valueType="num">
                                      <p:cBhvr additive="base">
                                        <p:cTn id="21" dur="500" fill="hold"/>
                                        <p:tgtEl>
                                          <p:spTgt spid="5">
                                            <p:graphicEl>
                                              <a:dgm id="{7B199F10-A010-4AE3-8027-4EA57483BACD}"/>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7B199F10-A010-4AE3-8027-4EA57483BACD}"/>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BFC63787-0B94-4A92-9178-5276728DC0E4}"/>
                                            </p:graphicEl>
                                          </p:spTgt>
                                        </p:tgtEl>
                                        <p:attrNameLst>
                                          <p:attrName>style.visibility</p:attrName>
                                        </p:attrNameLst>
                                      </p:cBhvr>
                                      <p:to>
                                        <p:strVal val="visible"/>
                                      </p:to>
                                    </p:set>
                                    <p:anim calcmode="lin" valueType="num">
                                      <p:cBhvr additive="base">
                                        <p:cTn id="27" dur="500" fill="hold"/>
                                        <p:tgtEl>
                                          <p:spTgt spid="5">
                                            <p:graphicEl>
                                              <a:dgm id="{BFC63787-0B94-4A92-9178-5276728DC0E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BFC63787-0B94-4A92-9178-5276728DC0E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BC358B61-91AE-4A19-B47C-8B6F6B6A5058}"/>
                                            </p:graphicEl>
                                          </p:spTgt>
                                        </p:tgtEl>
                                        <p:attrNameLst>
                                          <p:attrName>style.visibility</p:attrName>
                                        </p:attrNameLst>
                                      </p:cBhvr>
                                      <p:to>
                                        <p:strVal val="visible"/>
                                      </p:to>
                                    </p:set>
                                    <p:anim calcmode="lin" valueType="num">
                                      <p:cBhvr additive="base">
                                        <p:cTn id="31" dur="500" fill="hold"/>
                                        <p:tgtEl>
                                          <p:spTgt spid="5">
                                            <p:graphicEl>
                                              <a:dgm id="{BC358B61-91AE-4A19-B47C-8B6F6B6A505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BC358B61-91AE-4A19-B47C-8B6F6B6A505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p view of palms">
            <a:extLst>
              <a:ext uri="{FF2B5EF4-FFF2-40B4-BE49-F238E27FC236}">
                <a16:creationId xmlns:a16="http://schemas.microsoft.com/office/drawing/2014/main" id="{9C1F4B25-E2C2-7346-45DA-C916FAB6A1F6}"/>
              </a:ext>
            </a:extLst>
          </p:cNvPr>
          <p:cNvPicPr>
            <a:picLocks noChangeAspect="1"/>
          </p:cNvPicPr>
          <p:nvPr/>
        </p:nvPicPr>
        <p:blipFill rotWithShape="1">
          <a:blip r:embed="rId3">
            <a:alphaModFix amt="4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76952112-69C9-7C60-49FC-AC40E2656763}"/>
              </a:ext>
            </a:extLst>
          </p:cNvPr>
          <p:cNvSpPr>
            <a:spLocks noGrp="1"/>
          </p:cNvSpPr>
          <p:nvPr>
            <p:ph type="title"/>
          </p:nvPr>
        </p:nvSpPr>
        <p:spPr>
          <a:xfrm>
            <a:off x="1769531" y="2343276"/>
            <a:ext cx="8652938" cy="2857191"/>
          </a:xfrm>
        </p:spPr>
        <p:txBody>
          <a:bodyPr vert="horz" lIns="91440" tIns="45720" rIns="91440" bIns="45720" rtlCol="0" anchor="ctr">
            <a:noAutofit/>
          </a:bodyPr>
          <a:lstStyle/>
          <a:p>
            <a:pPr algn="ctr"/>
            <a:r>
              <a:rPr lang="en-US" sz="3600" dirty="0">
                <a:latin typeface="+mn-lt"/>
              </a:rPr>
              <a:t>The Prophet ﷺ said:</a:t>
            </a:r>
            <a:br>
              <a:rPr lang="en-US" sz="3600" dirty="0">
                <a:latin typeface="+mn-lt"/>
              </a:rPr>
            </a:br>
            <a:r>
              <a:rPr lang="en-US" sz="3600" dirty="0">
                <a:latin typeface="+mn-lt"/>
              </a:rPr>
              <a:t>“The scribe (angel) on the left delays registering the sin of a Muslim for six periods of time. If he repents (within these six periods of time), and seeks Allah’s forgiveness, they drop it off. If he doesn’t, they write it down as a single sin.” </a:t>
            </a:r>
            <a:r>
              <a:rPr lang="en-US" sz="2000" dirty="0">
                <a:latin typeface="+mn-lt"/>
              </a:rPr>
              <a:t>(</a:t>
            </a:r>
            <a:r>
              <a:rPr lang="en-US" sz="2000" dirty="0" err="1">
                <a:latin typeface="+mn-lt"/>
              </a:rPr>
              <a:t>Ṭabarānī</a:t>
            </a:r>
            <a:r>
              <a:rPr lang="en-US" sz="2000" dirty="0">
                <a:latin typeface="+mn-lt"/>
              </a:rPr>
              <a:t>)</a:t>
            </a:r>
            <a:br>
              <a:rPr lang="en-US" sz="3600" dirty="0"/>
            </a:br>
            <a:endParaRPr lang="en-US" sz="3600" dirty="0"/>
          </a:p>
        </p:txBody>
      </p:sp>
      <p:sp>
        <p:nvSpPr>
          <p:cNvPr id="27" name="Rectangle 2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33933178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9398D4-D67D-CD27-6822-F9C40903AD39}"/>
              </a:ext>
            </a:extLst>
          </p:cNvPr>
          <p:cNvPicPr>
            <a:picLocks noChangeAspect="1"/>
          </p:cNvPicPr>
          <p:nvPr/>
        </p:nvPicPr>
        <p:blipFill rotWithShape="1">
          <a:blip r:embed="rId3">
            <a:alphaModFix amt="35000"/>
          </a:blip>
          <a:srcRect t="14122"/>
          <a:stretch/>
        </p:blipFill>
        <p:spPr>
          <a:xfrm>
            <a:off x="20" y="10"/>
            <a:ext cx="12191980" cy="6857990"/>
          </a:xfrm>
          <a:prstGeom prst="rect">
            <a:avLst/>
          </a:prstGeom>
        </p:spPr>
      </p:pic>
      <p:sp>
        <p:nvSpPr>
          <p:cNvPr id="2" name="Title 1">
            <a:extLst>
              <a:ext uri="{FF2B5EF4-FFF2-40B4-BE49-F238E27FC236}">
                <a16:creationId xmlns:a16="http://schemas.microsoft.com/office/drawing/2014/main" id="{38B98897-F4F7-9D8E-E852-EC885A0B7DD8}"/>
              </a:ext>
            </a:extLst>
          </p:cNvPr>
          <p:cNvSpPr>
            <a:spLocks noGrp="1"/>
          </p:cNvSpPr>
          <p:nvPr>
            <p:ph type="title"/>
          </p:nvPr>
        </p:nvSpPr>
        <p:spPr>
          <a:xfrm>
            <a:off x="838200" y="296113"/>
            <a:ext cx="10515600" cy="1325563"/>
          </a:xfrm>
        </p:spPr>
        <p:txBody>
          <a:bodyPr>
            <a:normAutofit/>
          </a:bodyPr>
          <a:lstStyle/>
          <a:p>
            <a:r>
              <a:rPr lang="en-GB">
                <a:solidFill>
                  <a:srgbClr val="FFFFFF"/>
                </a:solidFill>
              </a:rPr>
              <a:t>Questions</a:t>
            </a:r>
          </a:p>
        </p:txBody>
      </p:sp>
      <p:graphicFrame>
        <p:nvGraphicFramePr>
          <p:cNvPr id="6" name="Content Placeholder 3">
            <a:extLst>
              <a:ext uri="{FF2B5EF4-FFF2-40B4-BE49-F238E27FC236}">
                <a16:creationId xmlns:a16="http://schemas.microsoft.com/office/drawing/2014/main" id="{A213A49F-4925-BB24-AE50-0AC397416590}"/>
              </a:ext>
            </a:extLst>
          </p:cNvPr>
          <p:cNvGraphicFramePr>
            <a:graphicFrameLocks noGrp="1"/>
          </p:cNvGraphicFramePr>
          <p:nvPr>
            <p:ph idx="1"/>
            <p:extLst>
              <p:ext uri="{D42A27DB-BD31-4B8C-83A1-F6EECF244321}">
                <p14:modId xmlns:p14="http://schemas.microsoft.com/office/powerpoint/2010/main" val="3006033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4620057"/>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D8B84096-0321-4F0D-9672-763D1A3E45CE}"/>
                                            </p:graphicEl>
                                          </p:spTgt>
                                        </p:tgtEl>
                                        <p:attrNameLst>
                                          <p:attrName>style.visibility</p:attrName>
                                        </p:attrNameLst>
                                      </p:cBhvr>
                                      <p:to>
                                        <p:strVal val="visible"/>
                                      </p:to>
                                    </p:set>
                                    <p:anim calcmode="lin" valueType="num">
                                      <p:cBhvr additive="base">
                                        <p:cTn id="7" dur="500" fill="hold"/>
                                        <p:tgtEl>
                                          <p:spTgt spid="6">
                                            <p:graphicEl>
                                              <a:dgm id="{D8B84096-0321-4F0D-9672-763D1A3E45C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D8B84096-0321-4F0D-9672-763D1A3E45C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623741F7-A083-4E3B-B97E-F609F2A810E0}"/>
                                            </p:graphicEl>
                                          </p:spTgt>
                                        </p:tgtEl>
                                        <p:attrNameLst>
                                          <p:attrName>style.visibility</p:attrName>
                                        </p:attrNameLst>
                                      </p:cBhvr>
                                      <p:to>
                                        <p:strVal val="visible"/>
                                      </p:to>
                                    </p:set>
                                    <p:anim calcmode="lin" valueType="num">
                                      <p:cBhvr additive="base">
                                        <p:cTn id="13" dur="500" fill="hold"/>
                                        <p:tgtEl>
                                          <p:spTgt spid="6">
                                            <p:graphicEl>
                                              <a:dgm id="{623741F7-A083-4E3B-B97E-F609F2A810E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623741F7-A083-4E3B-B97E-F609F2A810E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138953-4CE9-4387-BD66-4E517B286E95}"/>
              </a:ext>
            </a:extLst>
          </p:cNvPr>
          <p:cNvSpPr>
            <a:spLocks noGrp="1"/>
          </p:cNvSpPr>
          <p:nvPr>
            <p:ph type="title"/>
          </p:nvPr>
        </p:nvSpPr>
        <p:spPr>
          <a:xfrm>
            <a:off x="450575" y="1556558"/>
            <a:ext cx="11495240" cy="3355848"/>
          </a:xfrm>
        </p:spPr>
        <p:txBody>
          <a:bodyPr>
            <a:noAutofit/>
          </a:bodyPr>
          <a:lstStyle/>
          <a:p>
            <a:r>
              <a:rPr lang="en-GB" sz="8800" dirty="0">
                <a:solidFill>
                  <a:schemeClr val="accent3"/>
                </a:solidFill>
              </a:rPr>
              <a:t>3. Forbearance of the Prophets &amp; Righteous </a:t>
            </a:r>
          </a:p>
        </p:txBody>
      </p:sp>
    </p:spTree>
    <p:extLst>
      <p:ext uri="{BB962C8B-B14F-4D97-AF65-F5344CB8AC3E}">
        <p14:creationId xmlns:p14="http://schemas.microsoft.com/office/powerpoint/2010/main" val="135217189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Mountain pass at dusk time">
            <a:extLst>
              <a:ext uri="{FF2B5EF4-FFF2-40B4-BE49-F238E27FC236}">
                <a16:creationId xmlns:a16="http://schemas.microsoft.com/office/drawing/2014/main" id="{D3FD58C5-1D7B-A057-9367-A72DAC3863F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963" b="3783"/>
          <a:stretch/>
        </p:blipFill>
        <p:spPr>
          <a:xfrm>
            <a:off x="20" y="1282"/>
            <a:ext cx="12191980" cy="6856718"/>
          </a:xfrm>
          <a:prstGeom prst="rect">
            <a:avLst/>
          </a:prstGeom>
        </p:spPr>
      </p:pic>
    </p:spTree>
    <p:extLst>
      <p:ext uri="{BB962C8B-B14F-4D97-AF65-F5344CB8AC3E}">
        <p14:creationId xmlns:p14="http://schemas.microsoft.com/office/powerpoint/2010/main" val="138544093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D29491-2F2E-4445-AC54-F169E9D4DAD5}"/>
              </a:ext>
            </a:extLst>
          </p:cNvPr>
          <p:cNvSpPr>
            <a:spLocks noGrp="1"/>
          </p:cNvSpPr>
          <p:nvPr>
            <p:ph type="title"/>
          </p:nvPr>
        </p:nvSpPr>
        <p:spPr>
          <a:xfrm>
            <a:off x="7027091" y="669515"/>
            <a:ext cx="3862166" cy="3504510"/>
          </a:xfrm>
        </p:spPr>
        <p:txBody>
          <a:bodyPr>
            <a:normAutofit/>
          </a:bodyPr>
          <a:lstStyle/>
          <a:p>
            <a:pPr algn="ctr"/>
            <a:br>
              <a:rPr lang="en-GB" sz="5400" dirty="0"/>
            </a:br>
            <a:r>
              <a:rPr lang="en-GB" sz="5400" dirty="0">
                <a:solidFill>
                  <a:schemeClr val="accent2"/>
                </a:solidFill>
              </a:rPr>
              <a:t>Why are you here?</a:t>
            </a:r>
          </a:p>
        </p:txBody>
      </p:sp>
      <p:sp>
        <p:nvSpPr>
          <p:cNvPr id="9" name="Subtitle 8">
            <a:extLst>
              <a:ext uri="{FF2B5EF4-FFF2-40B4-BE49-F238E27FC236}">
                <a16:creationId xmlns:a16="http://schemas.microsoft.com/office/drawing/2014/main" id="{3C900F35-A45A-444E-AED4-1CFE72651C3F}"/>
              </a:ext>
            </a:extLst>
          </p:cNvPr>
          <p:cNvSpPr>
            <a:spLocks noGrp="1"/>
          </p:cNvSpPr>
          <p:nvPr>
            <p:ph sz="half" idx="1"/>
          </p:nvPr>
        </p:nvSpPr>
        <p:spPr>
          <a:xfrm>
            <a:off x="6557528" y="4121994"/>
            <a:ext cx="5181600" cy="2599738"/>
          </a:xfrm>
        </p:spPr>
        <p:txBody>
          <a:bodyPr>
            <a:normAutofit/>
          </a:bodyPr>
          <a:lstStyle/>
          <a:p>
            <a:pPr marL="0" indent="0" algn="ctr">
              <a:buNone/>
            </a:pPr>
            <a:endParaRPr lang="en-GB" dirty="0"/>
          </a:p>
          <a:p>
            <a:pPr marL="0" indent="0" algn="ctr">
              <a:buNone/>
            </a:pPr>
            <a:r>
              <a:rPr lang="en-GB" dirty="0"/>
              <a:t>“I am attending this session because … so that I can …”</a:t>
            </a:r>
          </a:p>
        </p:txBody>
      </p:sp>
      <p:pic>
        <p:nvPicPr>
          <p:cNvPr id="11" name="Graphic 10" descr="Group brainstorm with solid fill">
            <a:extLst>
              <a:ext uri="{FF2B5EF4-FFF2-40B4-BE49-F238E27FC236}">
                <a16:creationId xmlns:a16="http://schemas.microsoft.com/office/drawing/2014/main" id="{4E5A3CDE-717F-4B5A-A054-CBB1FCF7B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2" name="TextBox 11">
            <a:extLst>
              <a:ext uri="{FF2B5EF4-FFF2-40B4-BE49-F238E27FC236}">
                <a16:creationId xmlns:a16="http://schemas.microsoft.com/office/drawing/2014/main" id="{B5FCFC2C-8CDD-4966-AD70-74C2F0C59099}"/>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grpSp>
        <p:nvGrpSpPr>
          <p:cNvPr id="22" name="Google Shape;874;p48">
            <a:extLst>
              <a:ext uri="{FF2B5EF4-FFF2-40B4-BE49-F238E27FC236}">
                <a16:creationId xmlns:a16="http://schemas.microsoft.com/office/drawing/2014/main" id="{5127BD0F-2F24-9AB4-B4BB-B2925DC42C89}"/>
              </a:ext>
            </a:extLst>
          </p:cNvPr>
          <p:cNvGrpSpPr>
            <a:grpSpLocks noChangeAspect="1"/>
          </p:cNvGrpSpPr>
          <p:nvPr/>
        </p:nvGrpSpPr>
        <p:grpSpPr>
          <a:xfrm>
            <a:off x="1512869" y="1931142"/>
            <a:ext cx="2025768" cy="2124000"/>
            <a:chOff x="5961125" y="1623900"/>
            <a:chExt cx="427450" cy="448175"/>
          </a:xfrm>
        </p:grpSpPr>
        <p:sp>
          <p:nvSpPr>
            <p:cNvPr id="23" name="Google Shape;875;p48">
              <a:extLst>
                <a:ext uri="{FF2B5EF4-FFF2-40B4-BE49-F238E27FC236}">
                  <a16:creationId xmlns:a16="http://schemas.microsoft.com/office/drawing/2014/main" id="{98AF43F7-43FD-EF64-A6A6-9FDA32407C0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p48">
              <a:extLst>
                <a:ext uri="{FF2B5EF4-FFF2-40B4-BE49-F238E27FC236}">
                  <a16:creationId xmlns:a16="http://schemas.microsoft.com/office/drawing/2014/main" id="{67FF336B-EF07-E7CB-9D36-690197AE5B0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7;p48">
              <a:extLst>
                <a:ext uri="{FF2B5EF4-FFF2-40B4-BE49-F238E27FC236}">
                  <a16:creationId xmlns:a16="http://schemas.microsoft.com/office/drawing/2014/main" id="{B8F2FA35-7482-A874-BB04-76A496D14F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8;p48">
              <a:extLst>
                <a:ext uri="{FF2B5EF4-FFF2-40B4-BE49-F238E27FC236}">
                  <a16:creationId xmlns:a16="http://schemas.microsoft.com/office/drawing/2014/main" id="{07F10DBF-0B27-E0CD-D517-59EB305EA4E1}"/>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9;p48">
              <a:extLst>
                <a:ext uri="{FF2B5EF4-FFF2-40B4-BE49-F238E27FC236}">
                  <a16:creationId xmlns:a16="http://schemas.microsoft.com/office/drawing/2014/main" id="{60E6BE24-0191-DADB-9637-0C1CFB6CE12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0;p48">
              <a:extLst>
                <a:ext uri="{FF2B5EF4-FFF2-40B4-BE49-F238E27FC236}">
                  <a16:creationId xmlns:a16="http://schemas.microsoft.com/office/drawing/2014/main" id="{F32F90F0-7C14-E5C1-6CB9-4638BA1C4CD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1;p48">
              <a:extLst>
                <a:ext uri="{FF2B5EF4-FFF2-40B4-BE49-F238E27FC236}">
                  <a16:creationId xmlns:a16="http://schemas.microsoft.com/office/drawing/2014/main" id="{7F6C05B9-498A-37E1-1026-1BBAAF5C751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B7BE8EFB-E9EC-AC3D-FB17-1FC9B1FCAA00}"/>
              </a:ext>
            </a:extLst>
          </p:cNvPr>
          <p:cNvSpPr txBox="1"/>
          <p:nvPr/>
        </p:nvSpPr>
        <p:spPr>
          <a:xfrm>
            <a:off x="0" y="0"/>
            <a:ext cx="5035826" cy="6858000"/>
          </a:xfrm>
          <a:prstGeom prst="rect">
            <a:avLst/>
          </a:prstGeom>
          <a:solidFill>
            <a:schemeClr val="tx1"/>
          </a:solidFill>
        </p:spPr>
        <p:txBody>
          <a:bodyPr wrap="square" rtlCol="0">
            <a:spAutoFit/>
          </a:bodyPr>
          <a:lstStyle/>
          <a:p>
            <a:endParaRPr lang="en-GB" dirty="0"/>
          </a:p>
        </p:txBody>
      </p:sp>
      <p:grpSp>
        <p:nvGrpSpPr>
          <p:cNvPr id="31" name="Google Shape;874;p48">
            <a:extLst>
              <a:ext uri="{FF2B5EF4-FFF2-40B4-BE49-F238E27FC236}">
                <a16:creationId xmlns:a16="http://schemas.microsoft.com/office/drawing/2014/main" id="{52B463E4-1D92-31A3-46E3-DF976C34CE07}"/>
              </a:ext>
            </a:extLst>
          </p:cNvPr>
          <p:cNvGrpSpPr>
            <a:grpSpLocks noChangeAspect="1"/>
          </p:cNvGrpSpPr>
          <p:nvPr/>
        </p:nvGrpSpPr>
        <p:grpSpPr>
          <a:xfrm>
            <a:off x="1665269" y="2083542"/>
            <a:ext cx="2025768" cy="2124000"/>
            <a:chOff x="5961125" y="1623900"/>
            <a:chExt cx="427450" cy="448175"/>
          </a:xfrm>
        </p:grpSpPr>
        <p:sp>
          <p:nvSpPr>
            <p:cNvPr id="32" name="Google Shape;875;p48">
              <a:extLst>
                <a:ext uri="{FF2B5EF4-FFF2-40B4-BE49-F238E27FC236}">
                  <a16:creationId xmlns:a16="http://schemas.microsoft.com/office/drawing/2014/main" id="{6C54283D-0F76-7422-B710-58F8EF1C3659}"/>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6;p48">
              <a:extLst>
                <a:ext uri="{FF2B5EF4-FFF2-40B4-BE49-F238E27FC236}">
                  <a16:creationId xmlns:a16="http://schemas.microsoft.com/office/drawing/2014/main" id="{A5372BF4-6099-1654-6409-A2D22CD50D9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7;p48">
              <a:extLst>
                <a:ext uri="{FF2B5EF4-FFF2-40B4-BE49-F238E27FC236}">
                  <a16:creationId xmlns:a16="http://schemas.microsoft.com/office/drawing/2014/main" id="{AA3B6A0D-74CE-13C5-4D51-E95F3431729F}"/>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8;p48">
              <a:extLst>
                <a:ext uri="{FF2B5EF4-FFF2-40B4-BE49-F238E27FC236}">
                  <a16:creationId xmlns:a16="http://schemas.microsoft.com/office/drawing/2014/main" id="{42911001-D372-6A67-B79C-AAA723E763C4}"/>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9;p48">
              <a:extLst>
                <a:ext uri="{FF2B5EF4-FFF2-40B4-BE49-F238E27FC236}">
                  <a16:creationId xmlns:a16="http://schemas.microsoft.com/office/drawing/2014/main" id="{64AE634F-C14C-C914-1E58-CF53AB1E174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80;p48">
              <a:extLst>
                <a:ext uri="{FF2B5EF4-FFF2-40B4-BE49-F238E27FC236}">
                  <a16:creationId xmlns:a16="http://schemas.microsoft.com/office/drawing/2014/main" id="{CEAF19CB-4D51-3A44-342F-0F00F0E661E0}"/>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81;p48">
              <a:extLst>
                <a:ext uri="{FF2B5EF4-FFF2-40B4-BE49-F238E27FC236}">
                  <a16:creationId xmlns:a16="http://schemas.microsoft.com/office/drawing/2014/main" id="{81BABB63-B3C4-0153-709D-A9CBBBC9EEA8}"/>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603767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EBE34-5F38-724B-B577-777CEB784CDC}"/>
              </a:ext>
            </a:extLst>
          </p:cNvPr>
          <p:cNvSpPr>
            <a:spLocks noGrp="1"/>
          </p:cNvSpPr>
          <p:nvPr>
            <p:ph type="title"/>
          </p:nvPr>
        </p:nvSpPr>
        <p:spPr>
          <a:xfrm>
            <a:off x="686834" y="1153572"/>
            <a:ext cx="3200400" cy="4461163"/>
          </a:xfrm>
        </p:spPr>
        <p:txBody>
          <a:bodyPr>
            <a:normAutofit/>
          </a:bodyPr>
          <a:lstStyle/>
          <a:p>
            <a:r>
              <a:rPr lang="en-GB">
                <a:solidFill>
                  <a:srgbClr val="FFFFFF"/>
                </a:solidFill>
              </a:rPr>
              <a:t>Allah loves those who are forbearing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0CE311-644E-FA72-51C6-D1AFDC2A21B7}"/>
              </a:ext>
            </a:extLst>
          </p:cNvPr>
          <p:cNvSpPr>
            <a:spLocks noGrp="1"/>
          </p:cNvSpPr>
          <p:nvPr>
            <p:ph idx="1"/>
          </p:nvPr>
        </p:nvSpPr>
        <p:spPr>
          <a:xfrm>
            <a:off x="4447308" y="591344"/>
            <a:ext cx="6906491" cy="5585619"/>
          </a:xfrm>
        </p:spPr>
        <p:txBody>
          <a:bodyPr anchor="ctr">
            <a:normAutofit/>
          </a:bodyPr>
          <a:lstStyle/>
          <a:p>
            <a:r>
              <a:rPr lang="en-US" dirty="0">
                <a:effectLst/>
                <a:highlight>
                  <a:srgbClr val="FFFFFF"/>
                </a:highlight>
                <a:ea typeface="Arial" panose="020B0604020202020204" pitchFamily="34" charset="0"/>
                <a:cs typeface="Times New Roman" panose="02020603050405020304" pitchFamily="18" charset="0"/>
              </a:rPr>
              <a:t>Allah praises Ibrāhīm </a:t>
            </a:r>
            <a:r>
              <a:rPr lang="en-US" dirty="0">
                <a:effectLst/>
                <a:ea typeface="Arial" panose="020B0604020202020204" pitchFamily="34" charset="0"/>
                <a:cs typeface="Times New Roman" panose="02020603050405020304" pitchFamily="18" charset="0"/>
              </a:rPr>
              <a:t>(</a:t>
            </a:r>
            <a:r>
              <a:rPr lang="en-US" dirty="0" err="1">
                <a:effectLst/>
                <a:ea typeface="Arial" panose="020B0604020202020204" pitchFamily="34" charset="0"/>
                <a:cs typeface="Times New Roman" panose="02020603050405020304" pitchFamily="18" charset="0"/>
              </a:rPr>
              <a:t>ʿalayhis-salām</a:t>
            </a:r>
            <a:r>
              <a:rPr lang="en-US" dirty="0">
                <a:effectLst/>
                <a:ea typeface="Arial" panose="020B0604020202020204" pitchFamily="34" charset="0"/>
                <a:cs typeface="Times New Roman" panose="02020603050405020304" pitchFamily="18" charset="0"/>
              </a:rPr>
              <a:t>) </a:t>
            </a:r>
            <a:r>
              <a:rPr lang="en-US" dirty="0">
                <a:effectLst/>
                <a:highlight>
                  <a:srgbClr val="FFFFFF"/>
                </a:highlight>
                <a:ea typeface="Arial" panose="020B0604020202020204" pitchFamily="34" charset="0"/>
                <a:cs typeface="Times New Roman" panose="02020603050405020304" pitchFamily="18" charset="0"/>
              </a:rPr>
              <a:t>in the Qur’ān twice, by describing him as ‘</a:t>
            </a:r>
            <a:r>
              <a:rPr lang="en-US" b="1" dirty="0">
                <a:effectLst/>
                <a:highlight>
                  <a:srgbClr val="FFFFFF"/>
                </a:highlight>
                <a:ea typeface="Arial" panose="020B0604020202020204" pitchFamily="34" charset="0"/>
                <a:cs typeface="Times New Roman" panose="02020603050405020304" pitchFamily="18" charset="0"/>
              </a:rPr>
              <a:t>forbearing</a:t>
            </a:r>
            <a:r>
              <a:rPr lang="en-US" dirty="0">
                <a:effectLst/>
                <a:highlight>
                  <a:srgbClr val="FFFFFF"/>
                </a:highlight>
                <a:ea typeface="Arial" panose="020B0604020202020204" pitchFamily="34" charset="0"/>
                <a:cs typeface="Times New Roman" panose="02020603050405020304" pitchFamily="18" charset="0"/>
              </a:rPr>
              <a:t> (</a:t>
            </a:r>
            <a:r>
              <a:rPr lang="en-US" i="1" dirty="0" err="1">
                <a:effectLst/>
                <a:highlight>
                  <a:srgbClr val="FFFFFF"/>
                </a:highlight>
                <a:ea typeface="Arial" panose="020B0604020202020204" pitchFamily="34" charset="0"/>
                <a:cs typeface="Times New Roman" panose="02020603050405020304" pitchFamily="18" charset="0"/>
              </a:rPr>
              <a:t>ḥalīm</a:t>
            </a:r>
            <a:r>
              <a:rPr lang="en-US" dirty="0">
                <a:effectLst/>
                <a:highlight>
                  <a:srgbClr val="FFFFFF"/>
                </a:highlight>
                <a:ea typeface="Arial" panose="020B0604020202020204" pitchFamily="34" charset="0"/>
                <a:cs typeface="Times New Roman" panose="02020603050405020304" pitchFamily="18" charset="0"/>
              </a:rPr>
              <a:t>)’.</a:t>
            </a:r>
          </a:p>
          <a:p>
            <a:pPr marL="0" indent="0">
              <a:buNone/>
            </a:pPr>
            <a:endParaRPr lang="en-US" dirty="0">
              <a:effectLst/>
              <a:highlight>
                <a:srgbClr val="FFFFFF"/>
              </a:highlight>
              <a:ea typeface="Arial" panose="020B0604020202020204" pitchFamily="34" charset="0"/>
              <a:cs typeface="Times New Roman" panose="02020603050405020304" pitchFamily="18" charset="0"/>
            </a:endParaRPr>
          </a:p>
          <a:p>
            <a:r>
              <a:rPr lang="en-US" dirty="0">
                <a:highlight>
                  <a:srgbClr val="FFFFFF"/>
                </a:highlight>
                <a:cs typeface="Times New Roman" panose="02020603050405020304" pitchFamily="18" charset="0"/>
              </a:rPr>
              <a:t> </a:t>
            </a:r>
            <a:r>
              <a:rPr lang="en-GB" dirty="0">
                <a:highlight>
                  <a:srgbClr val="FFFFFF"/>
                </a:highlight>
                <a:cs typeface="Times New Roman" panose="02020603050405020304" pitchFamily="18" charset="0"/>
              </a:rPr>
              <a:t>T</a:t>
            </a:r>
            <a:r>
              <a:rPr lang="en-GB" dirty="0">
                <a:effectLst/>
                <a:ea typeface="Arial" panose="020B0604020202020204" pitchFamily="34" charset="0"/>
                <a:cs typeface="Times New Roman" panose="02020603050405020304" pitchFamily="18" charset="0"/>
              </a:rPr>
              <a:t>he Messenger of Allah</a:t>
            </a:r>
            <a:r>
              <a:rPr lang="ar-SA" sz="1800" dirty="0">
                <a:effectLst/>
                <a:latin typeface="Calibri" panose="020F0502020204030204" pitchFamily="34" charset="0"/>
                <a:ea typeface="Calibri" panose="020F0502020204030204" pitchFamily="34" charset="0"/>
                <a:cs typeface="Arial" panose="020B0604020202020204" pitchFamily="34" charset="0"/>
              </a:rPr>
              <a:t>ﷺ </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dirty="0">
                <a:effectLst/>
                <a:ea typeface="Arial" panose="020B0604020202020204" pitchFamily="34" charset="0"/>
                <a:cs typeface="Times New Roman" panose="02020603050405020304" pitchFamily="18" charset="0"/>
              </a:rPr>
              <a:t>said to Al-</a:t>
            </a:r>
            <a:r>
              <a:rPr lang="en-GB" dirty="0" err="1">
                <a:effectLst/>
                <a:ea typeface="Arial" panose="020B0604020202020204" pitchFamily="34" charset="0"/>
                <a:cs typeface="Times New Roman" panose="02020603050405020304" pitchFamily="18" charset="0"/>
              </a:rPr>
              <a:t>Ashajj</a:t>
            </a:r>
            <a:r>
              <a:rPr lang="en-GB" dirty="0">
                <a:effectLst/>
                <a:ea typeface="Arial" panose="020B0604020202020204" pitchFamily="34" charset="0"/>
                <a:cs typeface="Times New Roman" panose="02020603050405020304" pitchFamily="18" charset="0"/>
              </a:rPr>
              <a:t> </a:t>
            </a:r>
            <a:r>
              <a:rPr lang="en-GB" dirty="0" err="1">
                <a:effectLst/>
                <a:ea typeface="Arial" panose="020B0604020202020204" pitchFamily="34" charset="0"/>
                <a:cs typeface="Times New Roman" panose="02020603050405020304" pitchFamily="18" charset="0"/>
              </a:rPr>
              <a:t>ʿAbd</a:t>
            </a:r>
            <a:r>
              <a:rPr lang="en-GB" dirty="0">
                <a:effectLst/>
                <a:ea typeface="Arial" panose="020B0604020202020204" pitchFamily="34" charset="0"/>
                <a:cs typeface="Times New Roman" panose="02020603050405020304" pitchFamily="18" charset="0"/>
              </a:rPr>
              <a:t> al-</a:t>
            </a:r>
            <a:r>
              <a:rPr lang="en-GB" dirty="0" err="1">
                <a:effectLst/>
                <a:ea typeface="Arial" panose="020B0604020202020204" pitchFamily="34" charset="0"/>
                <a:cs typeface="Times New Roman" panose="02020603050405020304" pitchFamily="18" charset="0"/>
              </a:rPr>
              <a:t>Qays</a:t>
            </a:r>
            <a:r>
              <a:rPr lang="en-GB" dirty="0">
                <a:effectLst/>
                <a:ea typeface="Arial" panose="020B0604020202020204" pitchFamily="34" charset="0"/>
                <a:cs typeface="Times New Roman" panose="02020603050405020304" pitchFamily="18" charset="0"/>
              </a:rPr>
              <a:t>, “</a:t>
            </a:r>
            <a:r>
              <a:rPr lang="en-GB" b="1" dirty="0">
                <a:effectLst/>
                <a:ea typeface="Arial" panose="020B0604020202020204" pitchFamily="34" charset="0"/>
                <a:cs typeface="Times New Roman" panose="02020603050405020304" pitchFamily="18" charset="0"/>
              </a:rPr>
              <a:t>Indeed you have two qualities which Allah loves: forbearance and patience</a:t>
            </a:r>
            <a:r>
              <a:rPr lang="en-GB" dirty="0">
                <a:effectLst/>
                <a:ea typeface="Arial" panose="020B0604020202020204" pitchFamily="34" charset="0"/>
                <a:cs typeface="Times New Roman" panose="02020603050405020304" pitchFamily="18" charset="0"/>
              </a:rPr>
              <a:t>” </a:t>
            </a:r>
            <a:r>
              <a:rPr lang="en-GB" sz="2000" dirty="0">
                <a:effectLst/>
                <a:ea typeface="Arial" panose="020B0604020202020204" pitchFamily="34" charset="0"/>
                <a:cs typeface="Times New Roman" panose="02020603050405020304" pitchFamily="18" charset="0"/>
              </a:rPr>
              <a:t>(Muslim).</a:t>
            </a:r>
            <a:endParaRPr lang="en-GB" sz="2000" dirty="0"/>
          </a:p>
        </p:txBody>
      </p:sp>
    </p:spTree>
    <p:extLst>
      <p:ext uri="{BB962C8B-B14F-4D97-AF65-F5344CB8AC3E}">
        <p14:creationId xmlns:p14="http://schemas.microsoft.com/office/powerpoint/2010/main" val="9698683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reat Mother Forgive her son's killer">
            <a:hlinkClick r:id="" action="ppaction://media"/>
            <a:extLst>
              <a:ext uri="{FF2B5EF4-FFF2-40B4-BE49-F238E27FC236}">
                <a16:creationId xmlns:a16="http://schemas.microsoft.com/office/drawing/2014/main" id="{E6E3738E-F5D0-3667-89BB-327972197A02}"/>
              </a:ext>
            </a:extLst>
          </p:cNvPr>
          <p:cNvPicPr>
            <a:picLocks noGrp="1" noRot="1" noChangeAspect="1"/>
          </p:cNvPicPr>
          <p:nvPr>
            <p:ph idx="1"/>
            <a:videoFile r:link="rId1"/>
          </p:nvPr>
        </p:nvPicPr>
        <p:blipFill>
          <a:blip r:embed="rId4"/>
          <a:stretch>
            <a:fillRect/>
          </a:stretch>
        </p:blipFill>
        <p:spPr>
          <a:xfrm>
            <a:off x="4001620" y="475488"/>
            <a:ext cx="4438292" cy="3328416"/>
          </a:xfrm>
          <a:prstGeom prst="rect">
            <a:avLst/>
          </a:prstGeom>
        </p:spPr>
      </p:pic>
      <p:sp>
        <p:nvSpPr>
          <p:cNvPr id="2" name="Title 6">
            <a:extLst>
              <a:ext uri="{FF2B5EF4-FFF2-40B4-BE49-F238E27FC236}">
                <a16:creationId xmlns:a16="http://schemas.microsoft.com/office/drawing/2014/main" id="{A11CE294-3D8C-5B34-5764-6751F7DFA3B1}"/>
              </a:ext>
            </a:extLst>
          </p:cNvPr>
          <p:cNvSpPr>
            <a:spLocks noGrp="1"/>
          </p:cNvSpPr>
          <p:nvPr>
            <p:ph type="title"/>
          </p:nvPr>
        </p:nvSpPr>
        <p:spPr>
          <a:xfrm>
            <a:off x="731520" y="5477934"/>
            <a:ext cx="10877691" cy="369332"/>
          </a:xfrm>
        </p:spPr>
        <p:txBody>
          <a:bodyPr>
            <a:normAutofit fontScale="90000"/>
          </a:bodyPr>
          <a:lstStyle/>
          <a:p>
            <a:pPr algn="ctr"/>
            <a:br>
              <a:rPr lang="en-US" sz="1600" kern="1200" spc="-120" baseline="0" dirty="0">
                <a:solidFill>
                  <a:srgbClr val="FFFFFF"/>
                </a:solidFill>
                <a:latin typeface="+mj-lt"/>
                <a:ea typeface="+mj-ea"/>
                <a:cs typeface="+mj-cs"/>
              </a:rPr>
            </a:br>
            <a:r>
              <a:rPr lang="en-US" sz="5300" kern="1200" spc="-120" baseline="0" dirty="0">
                <a:solidFill>
                  <a:schemeClr val="accent3"/>
                </a:solidFill>
                <a:latin typeface="+mj-lt"/>
                <a:ea typeface="+mj-ea"/>
                <a:cs typeface="+mj-cs"/>
              </a:rPr>
              <a:t>What stoo</a:t>
            </a:r>
            <a:r>
              <a:rPr lang="en-US" sz="5300" spc="-120" dirty="0">
                <a:solidFill>
                  <a:schemeClr val="accent3"/>
                </a:solidFill>
              </a:rPr>
              <a:t>d out for you on this video clip we just watched?</a:t>
            </a:r>
            <a:br>
              <a:rPr lang="en-US" sz="6000" b="1" dirty="0">
                <a:latin typeface="+mj-lt"/>
              </a:rPr>
            </a:br>
            <a:endParaRPr lang="en-GB" sz="6000" dirty="0"/>
          </a:p>
        </p:txBody>
      </p:sp>
      <p:sp>
        <p:nvSpPr>
          <p:cNvPr id="3" name="TextBox 2">
            <a:extLst>
              <a:ext uri="{FF2B5EF4-FFF2-40B4-BE49-F238E27FC236}">
                <a16:creationId xmlns:a16="http://schemas.microsoft.com/office/drawing/2014/main" id="{8117F9B2-2A67-6C04-854A-9E0502026EC1}"/>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pic>
        <p:nvPicPr>
          <p:cNvPr id="5" name="Graphic 4" descr="Group brainstorm with solid fill">
            <a:extLst>
              <a:ext uri="{FF2B5EF4-FFF2-40B4-BE49-F238E27FC236}">
                <a16:creationId xmlns:a16="http://schemas.microsoft.com/office/drawing/2014/main" id="{74618089-C888-0DDA-30B9-B7DC28405B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4811" y="163597"/>
            <a:ext cx="914400" cy="914400"/>
          </a:xfrm>
          <a:prstGeom prst="rect">
            <a:avLst/>
          </a:prstGeom>
        </p:spPr>
      </p:pic>
    </p:spTree>
    <p:extLst>
      <p:ext uri="{BB962C8B-B14F-4D97-AF65-F5344CB8AC3E}">
        <p14:creationId xmlns:p14="http://schemas.microsoft.com/office/powerpoint/2010/main" val="1908267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C75A-C76E-4D7F-9F22-DDDCA313D1BA}"/>
              </a:ext>
            </a:extLst>
          </p:cNvPr>
          <p:cNvSpPr>
            <a:spLocks noGrp="1"/>
          </p:cNvSpPr>
          <p:nvPr>
            <p:ph type="ctrTitle"/>
          </p:nvPr>
        </p:nvSpPr>
        <p:spPr>
          <a:xfrm>
            <a:off x="954157" y="2235200"/>
            <a:ext cx="9144000" cy="2387600"/>
          </a:xfrm>
        </p:spPr>
        <p:txBody>
          <a:bodyPr>
            <a:noAutofit/>
          </a:bodyPr>
          <a:lstStyle/>
          <a:p>
            <a:pPr algn="l"/>
            <a:r>
              <a:rPr lang="en-GB" sz="8800" dirty="0">
                <a:solidFill>
                  <a:schemeClr val="accent3"/>
                </a:solidFill>
              </a:rPr>
              <a:t>4. Connect with these Names</a:t>
            </a:r>
          </a:p>
        </p:txBody>
      </p:sp>
      <p:sp>
        <p:nvSpPr>
          <p:cNvPr id="4" name="Subtitle 3">
            <a:extLst>
              <a:ext uri="{FF2B5EF4-FFF2-40B4-BE49-F238E27FC236}">
                <a16:creationId xmlns:a16="http://schemas.microsoft.com/office/drawing/2014/main" id="{155D6886-B0E7-4A2C-894C-5332EDBF957E}"/>
              </a:ext>
            </a:extLst>
          </p:cNvPr>
          <p:cNvSpPr>
            <a:spLocks noGrp="1"/>
          </p:cNvSpPr>
          <p:nvPr>
            <p:ph type="subTitle" idx="1"/>
          </p:nvPr>
        </p:nvSpPr>
        <p:spPr>
          <a:xfrm>
            <a:off x="1073427" y="4834490"/>
            <a:ext cx="7103165" cy="1655762"/>
          </a:xfrm>
        </p:spPr>
        <p:txBody>
          <a:bodyPr>
            <a:normAutofit/>
          </a:bodyPr>
          <a:lstStyle/>
          <a:p>
            <a:pPr algn="l"/>
            <a:r>
              <a:rPr lang="en-GB" sz="3200" dirty="0"/>
              <a:t>Live your life with Al-Halim</a:t>
            </a:r>
          </a:p>
        </p:txBody>
      </p:sp>
    </p:spTree>
    <p:extLst>
      <p:ext uri="{BB962C8B-B14F-4D97-AF65-F5344CB8AC3E}">
        <p14:creationId xmlns:p14="http://schemas.microsoft.com/office/powerpoint/2010/main" val="106347059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485405" y="500794"/>
            <a:ext cx="6123806" cy="4769268"/>
          </a:xfrm>
        </p:spPr>
        <p:txBody>
          <a:bodyPr vert="horz" lIns="91440" tIns="45720" rIns="91440" bIns="45720" rtlCol="0" anchor="b">
            <a:normAutofit/>
          </a:bodyPr>
          <a:lstStyle/>
          <a:p>
            <a:pPr>
              <a:lnSpc>
                <a:spcPct val="80000"/>
              </a:lnSpc>
            </a:pP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5300" kern="1200" spc="-120" baseline="0" dirty="0">
                <a:solidFill>
                  <a:srgbClr val="FFFFFF"/>
                </a:solidFill>
                <a:latin typeface="+mj-lt"/>
                <a:ea typeface="+mj-ea"/>
                <a:cs typeface="+mj-cs"/>
              </a:rPr>
            </a:br>
            <a:r>
              <a:rPr lang="en-US" sz="5300" kern="1200" spc="-120" baseline="0" dirty="0">
                <a:latin typeface="+mj-lt"/>
                <a:ea typeface="+mj-ea"/>
                <a:cs typeface="+mj-cs"/>
              </a:rPr>
              <a:t>How can we worship Allah with His Name al-Halim?</a:t>
            </a:r>
            <a:br>
              <a:rPr lang="en-US" sz="5300" b="1" dirty="0">
                <a:latin typeface="+mj-lt"/>
              </a:rPr>
            </a:br>
            <a:br>
              <a:rPr lang="en-US" sz="2200" kern="1200" spc="-120" baseline="0" dirty="0">
                <a:latin typeface="+mj-lt"/>
                <a:ea typeface="+mj-ea"/>
                <a:cs typeface="+mj-cs"/>
              </a:rPr>
            </a:br>
            <a:br>
              <a:rPr lang="en-US" sz="2200" i="1" kern="1200" spc="-120" baseline="0" dirty="0">
                <a:latin typeface="+mj-lt"/>
                <a:ea typeface="+mj-ea"/>
                <a:cs typeface="+mj-cs"/>
              </a:rPr>
            </a:br>
            <a:endParaRPr lang="en-US" sz="2200" i="1" kern="1200" spc="-120" baseline="0" dirty="0">
              <a:latin typeface="+mj-lt"/>
              <a:ea typeface="+mj-ea"/>
              <a:cs typeface="+mj-cs"/>
            </a:endParaRPr>
          </a:p>
        </p:txBody>
      </p:sp>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7" name="Graphic 6" descr="Group brainstorm with solid fill">
            <a:extLst>
              <a:ext uri="{FF2B5EF4-FFF2-40B4-BE49-F238E27FC236}">
                <a16:creationId xmlns:a16="http://schemas.microsoft.com/office/drawing/2014/main" id="{2717129B-76B2-45C0-87A0-BE1ADAD69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210" y="248735"/>
            <a:ext cx="914400" cy="914400"/>
          </a:xfrm>
          <a:prstGeom prst="rect">
            <a:avLst/>
          </a:prstGeom>
        </p:spPr>
      </p:pic>
      <p:sp>
        <p:nvSpPr>
          <p:cNvPr id="21" name="TextBox 20">
            <a:extLst>
              <a:ext uri="{FF2B5EF4-FFF2-40B4-BE49-F238E27FC236}">
                <a16:creationId xmlns:a16="http://schemas.microsoft.com/office/drawing/2014/main" id="{9A9BC7D2-70A4-428D-94A8-64C88C6A07BD}"/>
              </a:ext>
            </a:extLst>
          </p:cNvPr>
          <p:cNvSpPr txBox="1"/>
          <p:nvPr/>
        </p:nvSpPr>
        <p:spPr>
          <a:xfrm>
            <a:off x="10141655" y="1163135"/>
            <a:ext cx="2325511" cy="369332"/>
          </a:xfrm>
          <a:prstGeom prst="rect">
            <a:avLst/>
          </a:prstGeom>
          <a:noFill/>
        </p:spPr>
        <p:txBody>
          <a:bodyPr wrap="square" rtlCol="0">
            <a:spAutoFit/>
          </a:bodyPr>
          <a:lstStyle/>
          <a:p>
            <a:pPr algn="ctr"/>
            <a:r>
              <a:rPr lang="en-GB" dirty="0"/>
              <a:t>Activity</a:t>
            </a:r>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12217738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D91265-B1E4-90A4-A2F5-77280DDEB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379773"/>
          </a:xfrm>
          <a:prstGeom prst="rect">
            <a:avLst/>
          </a:prstGeom>
        </p:spPr>
      </p:pic>
      <p:sp>
        <p:nvSpPr>
          <p:cNvPr id="4" name="Title 3">
            <a:extLst>
              <a:ext uri="{FF2B5EF4-FFF2-40B4-BE49-F238E27FC236}">
                <a16:creationId xmlns:a16="http://schemas.microsoft.com/office/drawing/2014/main" id="{5958E37C-B2FD-4B43-B955-2F4943CB83BA}"/>
              </a:ext>
            </a:extLst>
          </p:cNvPr>
          <p:cNvSpPr>
            <a:spLocks noGrp="1"/>
          </p:cNvSpPr>
          <p:nvPr>
            <p:ph type="title"/>
          </p:nvPr>
        </p:nvSpPr>
        <p:spPr>
          <a:xfrm>
            <a:off x="536331" y="3429000"/>
            <a:ext cx="6534150" cy="1728089"/>
          </a:xfrm>
          <a:prstGeom prst="roundRect">
            <a:avLst/>
          </a:prstGeom>
          <a:solidFill>
            <a:schemeClr val="tx1"/>
          </a:solidFill>
        </p:spPr>
        <p:txBody>
          <a:bodyPr vert="horz" lIns="91440" tIns="45720" rIns="91440" bIns="45720" rtlCol="0" anchor="b">
            <a:normAutofit/>
          </a:bodyPr>
          <a:lstStyle/>
          <a:p>
            <a:pPr algn="ctr">
              <a:lnSpc>
                <a:spcPct val="80000"/>
              </a:lnSpc>
            </a:pPr>
            <a:r>
              <a:rPr lang="en-US" sz="4800" dirty="0">
                <a:solidFill>
                  <a:srgbClr val="FFFFFF"/>
                </a:solidFill>
              </a:rPr>
              <a:t>1. Love and thank Allah al-Halim </a:t>
            </a:r>
          </a:p>
        </p:txBody>
      </p:sp>
      <p:sp>
        <p:nvSpPr>
          <p:cNvPr id="2" name="TextBox 1">
            <a:extLst>
              <a:ext uri="{FF2B5EF4-FFF2-40B4-BE49-F238E27FC236}">
                <a16:creationId xmlns:a16="http://schemas.microsoft.com/office/drawing/2014/main" id="{9F86A181-0973-6276-BB17-42BDA87812AF}"/>
              </a:ext>
            </a:extLst>
          </p:cNvPr>
          <p:cNvSpPr txBox="1"/>
          <p:nvPr/>
        </p:nvSpPr>
        <p:spPr>
          <a:xfrm>
            <a:off x="536331" y="5413604"/>
            <a:ext cx="11119338" cy="1191816"/>
          </a:xfrm>
          <a:prstGeom prst="roundRect">
            <a:avLst/>
          </a:prstGeom>
          <a:solidFill>
            <a:schemeClr val="accent5"/>
          </a:solidFill>
        </p:spPr>
        <p:txBody>
          <a:bodyPr wrap="square" rtlCol="0">
            <a:spAutoFit/>
          </a:bodyPr>
          <a:lstStyle/>
          <a:p>
            <a:pPr algn="ctr" rtl="1"/>
            <a:r>
              <a:rPr lang="en-GB" sz="3200" dirty="0">
                <a:solidFill>
                  <a:schemeClr val="tx2"/>
                </a:solidFill>
              </a:rPr>
              <a:t>No one is more capable than Him in punishing us, yet no one is more forbearing and forgiving with us than Him</a:t>
            </a:r>
            <a:endParaRPr lang="ar-EG" sz="3200" dirty="0">
              <a:solidFill>
                <a:schemeClr val="tx2"/>
              </a:solidFill>
            </a:endParaRPr>
          </a:p>
        </p:txBody>
      </p:sp>
    </p:spTree>
    <p:extLst>
      <p:ext uri="{BB962C8B-B14F-4D97-AF65-F5344CB8AC3E}">
        <p14:creationId xmlns:p14="http://schemas.microsoft.com/office/powerpoint/2010/main" val="2057585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0CCEF2-40FC-C2C8-3B80-1E817D566841}"/>
              </a:ext>
            </a:extLst>
          </p:cNvPr>
          <p:cNvPicPr>
            <a:picLocks noChangeAspect="1"/>
          </p:cNvPicPr>
          <p:nvPr/>
        </p:nvPicPr>
        <p:blipFill>
          <a:blip r:embed="rId3"/>
          <a:stretch>
            <a:fillRect/>
          </a:stretch>
        </p:blipFill>
        <p:spPr>
          <a:xfrm>
            <a:off x="0" y="0"/>
            <a:ext cx="6425514" cy="6880551"/>
          </a:xfrm>
          <a:prstGeom prst="rect">
            <a:avLst/>
          </a:prstGeom>
        </p:spPr>
      </p:pic>
      <p:sp>
        <p:nvSpPr>
          <p:cNvPr id="2" name="Title 1">
            <a:extLst>
              <a:ext uri="{FF2B5EF4-FFF2-40B4-BE49-F238E27FC236}">
                <a16:creationId xmlns:a16="http://schemas.microsoft.com/office/drawing/2014/main" id="{04994B76-8F49-4F67-90C7-916D75EBB204}"/>
              </a:ext>
            </a:extLst>
          </p:cNvPr>
          <p:cNvSpPr>
            <a:spLocks noGrp="1"/>
          </p:cNvSpPr>
          <p:nvPr>
            <p:ph type="title"/>
          </p:nvPr>
        </p:nvSpPr>
        <p:spPr>
          <a:xfrm>
            <a:off x="391886" y="171003"/>
            <a:ext cx="5903644" cy="1580784"/>
          </a:xfrm>
          <a:prstGeom prst="roundRect">
            <a:avLst/>
          </a:prstGeom>
          <a:solidFill>
            <a:schemeClr val="tx1"/>
          </a:solidFill>
        </p:spPr>
        <p:txBody>
          <a:bodyPr vert="horz" lIns="91440" tIns="45720" rIns="91440" bIns="45720" rtlCol="0" anchor="b">
            <a:normAutofit/>
          </a:bodyPr>
          <a:lstStyle/>
          <a:p>
            <a:pPr algn="ctr">
              <a:lnSpc>
                <a:spcPct val="80000"/>
              </a:lnSpc>
            </a:pPr>
            <a:r>
              <a:rPr lang="en-US" sz="4000" dirty="0">
                <a:solidFill>
                  <a:srgbClr val="FFFFFF"/>
                </a:solidFill>
                <a:latin typeface="+mj-lt"/>
              </a:rPr>
              <a:t>2. </a:t>
            </a:r>
            <a:r>
              <a:rPr lang="en-GB" sz="4000" dirty="0">
                <a:solidFill>
                  <a:srgbClr val="FFFFFF"/>
                </a:solidFill>
                <a:latin typeface="+mj-lt"/>
              </a:rPr>
              <a:t>Always turn to Him in repentance </a:t>
            </a:r>
            <a:endParaRPr lang="en-US" sz="4000" dirty="0">
              <a:solidFill>
                <a:srgbClr val="FFFFFF"/>
              </a:solidFill>
              <a:latin typeface="+mj-lt"/>
            </a:endParaRPr>
          </a:p>
        </p:txBody>
      </p:sp>
      <p:sp>
        <p:nvSpPr>
          <p:cNvPr id="12" name="TextBox 11">
            <a:extLst>
              <a:ext uri="{FF2B5EF4-FFF2-40B4-BE49-F238E27FC236}">
                <a16:creationId xmlns:a16="http://schemas.microsoft.com/office/drawing/2014/main" id="{04AD7D33-CF5A-F21D-D2B4-43420D1ADB3C}"/>
              </a:ext>
            </a:extLst>
          </p:cNvPr>
          <p:cNvSpPr txBox="1"/>
          <p:nvPr/>
        </p:nvSpPr>
        <p:spPr>
          <a:xfrm>
            <a:off x="6785644" y="1964724"/>
            <a:ext cx="5206059" cy="4898174"/>
          </a:xfrm>
          <a:prstGeom prst="roundRect">
            <a:avLst/>
          </a:prstGeom>
          <a:solidFill>
            <a:schemeClr val="accent5"/>
          </a:solidFill>
        </p:spPr>
        <p:txBody>
          <a:bodyPr wrap="square" rtlCol="0">
            <a:spAutoFit/>
          </a:bodyPr>
          <a:lstStyle/>
          <a:p>
            <a:pPr algn="ctr"/>
            <a:r>
              <a:rPr lang="ar-SA" sz="3200" b="1" dirty="0">
                <a:solidFill>
                  <a:srgbClr val="00A7A6"/>
                </a:solidFill>
                <a:latin typeface="UthmanTN1-Ver10"/>
                <a:ea typeface="Arial" panose="020B0604020202020204" pitchFamily="34" charset="0"/>
              </a:rPr>
              <a:t>لَا إِلٰهَ إِلَّا اللّٰهُ الْعَظِيْمُ الْحَلِيْمُ ، لَا إِلٰهَ إِلَّا اللّٰهُ رَبُّ الْعَرْشِ الْعَظِيْمِ ، لَا إِلٰهَ إِلَّا اللّٰهُ رَبُّ السَّمٰـوٰتِ وَرَبُّ الْأَرْضِ وَرَبُّ الْعَرْشِ الْكَرِيْمِ</a:t>
            </a:r>
            <a:endParaRPr lang="en-GB" sz="3200" b="1" dirty="0">
              <a:solidFill>
                <a:srgbClr val="00A7A6"/>
              </a:solidFill>
              <a:latin typeface="Times New Roman" panose="02020603050405020304" pitchFamily="18" charset="0"/>
              <a:ea typeface="Arial" panose="020B0604020202020204" pitchFamily="34" charset="0"/>
            </a:endParaRPr>
          </a:p>
          <a:p>
            <a:pPr algn="ctr"/>
            <a:endParaRPr lang="en-GB" sz="1400" dirty="0">
              <a:solidFill>
                <a:schemeClr val="tx2"/>
              </a:solidFill>
            </a:endParaRPr>
          </a:p>
          <a:p>
            <a:pPr algn="ctr"/>
            <a:r>
              <a:rPr lang="en-GB" sz="2000" dirty="0">
                <a:solidFill>
                  <a:schemeClr val="tx2"/>
                </a:solidFill>
              </a:rPr>
              <a:t>There is no god worthy of worship but Allah, the Magnificent, The Forbearing. There is no god worthy of worship but Allah, Lord of the Magnificent Throne. There is no god worthy of worship but Allah, Lord of the heavens, Lord of the earth, Lord of the Noble Throne. (</a:t>
            </a:r>
            <a:r>
              <a:rPr lang="en-GB" sz="2000" dirty="0" err="1">
                <a:solidFill>
                  <a:schemeClr val="tx2"/>
                </a:solidFill>
              </a:rPr>
              <a:t>Bukhārī</a:t>
            </a:r>
            <a:r>
              <a:rPr lang="en-GB" sz="2000" dirty="0">
                <a:solidFill>
                  <a:schemeClr val="tx2"/>
                </a:solidFill>
              </a:rPr>
              <a:t>)</a:t>
            </a:r>
          </a:p>
        </p:txBody>
      </p:sp>
      <p:sp>
        <p:nvSpPr>
          <p:cNvPr id="13" name="Title 1">
            <a:extLst>
              <a:ext uri="{FF2B5EF4-FFF2-40B4-BE49-F238E27FC236}">
                <a16:creationId xmlns:a16="http://schemas.microsoft.com/office/drawing/2014/main" id="{8E5AE8E8-6488-21AC-DBC7-556A1E4ED3A9}"/>
              </a:ext>
            </a:extLst>
          </p:cNvPr>
          <p:cNvSpPr txBox="1">
            <a:spLocks/>
          </p:cNvSpPr>
          <p:nvPr/>
        </p:nvSpPr>
        <p:spPr>
          <a:xfrm>
            <a:off x="6785644" y="171003"/>
            <a:ext cx="5307502" cy="1644370"/>
          </a:xfrm>
          <a:prstGeom prst="roundRect">
            <a:avLst/>
          </a:prstGeom>
          <a:solidFill>
            <a:schemeClr val="tx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GB" sz="4000" dirty="0">
                <a:solidFill>
                  <a:srgbClr val="FFFFFF"/>
                </a:solidFill>
              </a:rPr>
              <a:t>3. Ask Allah with His Name al-Halim</a:t>
            </a:r>
            <a:endParaRPr lang="en-US" sz="4000" dirty="0">
              <a:solidFill>
                <a:srgbClr val="FFFFFF"/>
              </a:solidFill>
            </a:endParaRPr>
          </a:p>
        </p:txBody>
      </p:sp>
    </p:spTree>
    <p:extLst>
      <p:ext uri="{BB962C8B-B14F-4D97-AF65-F5344CB8AC3E}">
        <p14:creationId xmlns:p14="http://schemas.microsoft.com/office/powerpoint/2010/main" val="42508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rock&#10;&#10;Description automatically generated">
            <a:extLst>
              <a:ext uri="{FF2B5EF4-FFF2-40B4-BE49-F238E27FC236}">
                <a16:creationId xmlns:a16="http://schemas.microsoft.com/office/drawing/2014/main" id="{43F45856-6478-F20E-A4F6-56B8C1AC19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545122" cy="6858000"/>
          </a:xfrm>
          <a:prstGeom prst="rect">
            <a:avLst/>
          </a:prstGeom>
        </p:spPr>
      </p:pic>
      <p:sp>
        <p:nvSpPr>
          <p:cNvPr id="2" name="Title 1">
            <a:extLst>
              <a:ext uri="{FF2B5EF4-FFF2-40B4-BE49-F238E27FC236}">
                <a16:creationId xmlns:a16="http://schemas.microsoft.com/office/drawing/2014/main" id="{96905374-C4C8-4C8D-A811-E017D1CAAA10}"/>
              </a:ext>
            </a:extLst>
          </p:cNvPr>
          <p:cNvSpPr>
            <a:spLocks noGrp="1"/>
          </p:cNvSpPr>
          <p:nvPr>
            <p:ph type="title"/>
          </p:nvPr>
        </p:nvSpPr>
        <p:spPr>
          <a:xfrm>
            <a:off x="431194" y="4824509"/>
            <a:ext cx="5360138" cy="1580785"/>
          </a:xfrm>
          <a:prstGeom prst="roundRect">
            <a:avLst/>
          </a:prstGeom>
          <a:solidFill>
            <a:schemeClr val="tx1"/>
          </a:solidFill>
        </p:spPr>
        <p:txBody>
          <a:bodyPr vert="horz" lIns="91440" tIns="45720" rIns="91440" bIns="45720" rtlCol="0" anchor="b">
            <a:noAutofit/>
          </a:bodyPr>
          <a:lstStyle/>
          <a:p>
            <a:pPr algn="ctr">
              <a:lnSpc>
                <a:spcPct val="80000"/>
              </a:lnSpc>
            </a:pPr>
            <a:r>
              <a:rPr lang="en-GB" dirty="0">
                <a:solidFill>
                  <a:srgbClr val="FFFFFF"/>
                </a:solidFill>
              </a:rPr>
              <a:t>4</a:t>
            </a:r>
            <a:r>
              <a:rPr lang="en-GB" sz="4400" dirty="0">
                <a:solidFill>
                  <a:srgbClr val="FFFFFF"/>
                </a:solidFill>
                <a:effectLst/>
                <a:latin typeface="+mj-lt"/>
              </a:rPr>
              <a:t>. Be forbearing and patient with others</a:t>
            </a:r>
            <a:endParaRPr lang="en-US" sz="4400" dirty="0">
              <a:solidFill>
                <a:srgbClr val="FFFFFF"/>
              </a:solidFill>
              <a:latin typeface="+mj-lt"/>
            </a:endParaRPr>
          </a:p>
        </p:txBody>
      </p:sp>
    </p:spTree>
    <p:extLst>
      <p:ext uri="{BB962C8B-B14F-4D97-AF65-F5344CB8AC3E}">
        <p14:creationId xmlns:p14="http://schemas.microsoft.com/office/powerpoint/2010/main" val="6099826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7" name="Graphic 6" descr="Group brainstorm with solid fill">
            <a:extLst>
              <a:ext uri="{FF2B5EF4-FFF2-40B4-BE49-F238E27FC236}">
                <a16:creationId xmlns:a16="http://schemas.microsoft.com/office/drawing/2014/main" id="{2717129B-76B2-45C0-87A0-BE1ADAD69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210" y="248735"/>
            <a:ext cx="914400" cy="914400"/>
          </a:xfrm>
          <a:prstGeom prst="rect">
            <a:avLst/>
          </a:prstGeom>
        </p:spPr>
      </p:pic>
      <p:sp>
        <p:nvSpPr>
          <p:cNvPr id="21" name="TextBox 20">
            <a:extLst>
              <a:ext uri="{FF2B5EF4-FFF2-40B4-BE49-F238E27FC236}">
                <a16:creationId xmlns:a16="http://schemas.microsoft.com/office/drawing/2014/main" id="{9A9BC7D2-70A4-428D-94A8-64C88C6A07BD}"/>
              </a:ext>
            </a:extLst>
          </p:cNvPr>
          <p:cNvSpPr txBox="1"/>
          <p:nvPr/>
        </p:nvSpPr>
        <p:spPr>
          <a:xfrm>
            <a:off x="10141655" y="1163135"/>
            <a:ext cx="2325511" cy="369332"/>
          </a:xfrm>
          <a:prstGeom prst="rect">
            <a:avLst/>
          </a:prstGeom>
          <a:noFill/>
        </p:spPr>
        <p:txBody>
          <a:bodyPr wrap="square" rtlCol="0">
            <a:spAutoFit/>
          </a:bodyPr>
          <a:lstStyle/>
          <a:p>
            <a:pPr algn="ctr"/>
            <a:r>
              <a:rPr lang="en-GB" dirty="0"/>
              <a:t>Activity</a:t>
            </a:r>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
        <p:nvSpPr>
          <p:cNvPr id="2" name="TextBox 1">
            <a:extLst>
              <a:ext uri="{FF2B5EF4-FFF2-40B4-BE49-F238E27FC236}">
                <a16:creationId xmlns:a16="http://schemas.microsoft.com/office/drawing/2014/main" id="{0C186ED0-561B-B996-787D-828E20C190E0}"/>
              </a:ext>
            </a:extLst>
          </p:cNvPr>
          <p:cNvSpPr txBox="1"/>
          <p:nvPr/>
        </p:nvSpPr>
        <p:spPr>
          <a:xfrm>
            <a:off x="5370608" y="2038759"/>
            <a:ext cx="6391002" cy="2554545"/>
          </a:xfrm>
          <a:prstGeom prst="rect">
            <a:avLst/>
          </a:prstGeom>
          <a:noFill/>
        </p:spPr>
        <p:txBody>
          <a:bodyPr wrap="square" rtlCol="0">
            <a:spAutoFit/>
          </a:bodyPr>
          <a:lstStyle/>
          <a:p>
            <a:pPr marL="457200" indent="-457200">
              <a:buFont typeface="Courier New" panose="02070309020205020404" pitchFamily="49" charset="0"/>
              <a:buChar char="o"/>
            </a:pPr>
            <a:r>
              <a:rPr lang="en-GB" sz="3200" dirty="0"/>
              <a:t>Forbearance is learnt through practice. </a:t>
            </a:r>
            <a:br>
              <a:rPr lang="en-GB" sz="3200" dirty="0"/>
            </a:br>
            <a:endParaRPr lang="en-GB" sz="3200" dirty="0"/>
          </a:p>
          <a:p>
            <a:pPr marL="457200" indent="-457200">
              <a:buFont typeface="Courier New" panose="02070309020205020404" pitchFamily="49" charset="0"/>
              <a:buChar char="o"/>
            </a:pPr>
            <a:r>
              <a:rPr lang="en-GB" sz="3200" b="1" dirty="0"/>
              <a:t>What practical tips can we adopt to become forbearing? </a:t>
            </a:r>
          </a:p>
        </p:txBody>
      </p:sp>
    </p:spTree>
    <p:extLst>
      <p:ext uri="{BB962C8B-B14F-4D97-AF65-F5344CB8AC3E}">
        <p14:creationId xmlns:p14="http://schemas.microsoft.com/office/powerpoint/2010/main" val="3727199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26C81-9522-4908-B304-D9DE7403E496}"/>
              </a:ext>
            </a:extLst>
          </p:cNvPr>
          <p:cNvSpPr>
            <a:spLocks noGrp="1"/>
          </p:cNvSpPr>
          <p:nvPr>
            <p:ph type="title"/>
          </p:nvPr>
        </p:nvSpPr>
        <p:spPr>
          <a:xfrm>
            <a:off x="686834" y="1153572"/>
            <a:ext cx="3200400" cy="4461163"/>
          </a:xfrm>
        </p:spPr>
        <p:txBody>
          <a:bodyPr>
            <a:normAutofit/>
          </a:bodyPr>
          <a:lstStyle/>
          <a:p>
            <a:r>
              <a:rPr lang="en-GB" sz="4100" dirty="0">
                <a:solidFill>
                  <a:srgbClr val="FFFFFF"/>
                </a:solidFill>
              </a:rPr>
              <a:t>Tips to be forbearing</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CDF94E9-8A7C-8425-C8BE-323C8F73DF8C}"/>
              </a:ext>
            </a:extLst>
          </p:cNvPr>
          <p:cNvSpPr>
            <a:spLocks noGrp="1"/>
          </p:cNvSpPr>
          <p:nvPr>
            <p:ph idx="1"/>
          </p:nvPr>
        </p:nvSpPr>
        <p:spPr>
          <a:xfrm>
            <a:off x="4459340" y="1153572"/>
            <a:ext cx="6906491" cy="5385340"/>
          </a:xfrm>
        </p:spPr>
        <p:txBody>
          <a:bodyPr anchor="ctr">
            <a:normAutofit/>
          </a:bodyPr>
          <a:lstStyle/>
          <a:p>
            <a:r>
              <a:rPr lang="en-GB" spc="-120" dirty="0">
                <a:ea typeface="+mj-ea"/>
                <a:cs typeface="+mj-cs"/>
              </a:rPr>
              <a:t>Stay silent</a:t>
            </a:r>
          </a:p>
          <a:p>
            <a:r>
              <a:rPr lang="en-GB" spc="-120" dirty="0">
                <a:ea typeface="+mj-ea"/>
                <a:cs typeface="+mj-cs"/>
              </a:rPr>
              <a:t>Move </a:t>
            </a:r>
          </a:p>
          <a:p>
            <a:r>
              <a:rPr lang="en-GB" spc="-120" dirty="0">
                <a:ea typeface="+mj-ea"/>
                <a:cs typeface="+mj-cs"/>
              </a:rPr>
              <a:t>Say </a:t>
            </a:r>
            <a:r>
              <a:rPr lang="en-GB" spc="-120" dirty="0" err="1">
                <a:ea typeface="+mj-ea"/>
                <a:cs typeface="+mj-cs"/>
              </a:rPr>
              <a:t>ta‘awwudh</a:t>
            </a:r>
            <a:endParaRPr lang="en-GB" spc="-120" dirty="0">
              <a:ea typeface="+mj-ea"/>
              <a:cs typeface="+mj-cs"/>
            </a:endParaRPr>
          </a:p>
          <a:p>
            <a:r>
              <a:rPr lang="en-GB" spc="-120" dirty="0">
                <a:ea typeface="+mj-ea"/>
                <a:cs typeface="+mj-cs"/>
              </a:rPr>
              <a:t>Go and do Wudu</a:t>
            </a:r>
          </a:p>
          <a:p>
            <a:r>
              <a:rPr lang="en-GB" spc="-120" dirty="0">
                <a:ea typeface="+mj-ea"/>
                <a:cs typeface="+mj-cs"/>
              </a:rPr>
              <a:t>Move to another room</a:t>
            </a:r>
          </a:p>
          <a:p>
            <a:r>
              <a:rPr lang="en-GB" spc="-120" dirty="0">
                <a:ea typeface="+mj-ea"/>
                <a:cs typeface="+mj-cs"/>
              </a:rPr>
              <a:t>Make </a:t>
            </a:r>
            <a:r>
              <a:rPr lang="en-GB" spc="-120" dirty="0" err="1">
                <a:ea typeface="+mj-ea"/>
                <a:cs typeface="+mj-cs"/>
              </a:rPr>
              <a:t>du‘a</a:t>
            </a:r>
            <a:r>
              <a:rPr lang="en-GB" spc="-120" dirty="0">
                <a:ea typeface="+mj-ea"/>
                <a:cs typeface="+mj-cs"/>
              </a:rPr>
              <a:t> for the other person</a:t>
            </a:r>
          </a:p>
          <a:p>
            <a:r>
              <a:rPr lang="en-GB" spc="-120" dirty="0">
                <a:ea typeface="+mj-ea"/>
                <a:cs typeface="+mj-cs"/>
              </a:rPr>
              <a:t>Try and look at things from the other person’s perspective </a:t>
            </a:r>
          </a:p>
          <a:p>
            <a:r>
              <a:rPr lang="en-GB" spc="-120" dirty="0">
                <a:ea typeface="+mj-ea"/>
                <a:cs typeface="+mj-cs"/>
              </a:rPr>
              <a:t>Remember who you are being forbearing for</a:t>
            </a:r>
          </a:p>
          <a:p>
            <a:r>
              <a:rPr lang="en-GB" spc="-120" dirty="0">
                <a:ea typeface="+mj-ea"/>
                <a:cs typeface="+mj-cs"/>
              </a:rPr>
              <a:t>Work on your ego and pride – learn how to purify your heart</a:t>
            </a:r>
          </a:p>
          <a:p>
            <a:pPr marL="0" indent="0">
              <a:buNone/>
            </a:pPr>
            <a:endParaRPr lang="en-GB" spc="-120" dirty="0">
              <a:latin typeface="+mj-lt"/>
              <a:ea typeface="+mj-ea"/>
              <a:cs typeface="+mj-cs"/>
            </a:endParaRPr>
          </a:p>
          <a:p>
            <a:pPr marL="0" indent="0">
              <a:buNone/>
            </a:pPr>
            <a:endParaRPr lang="en-GB" spc="-120" dirty="0">
              <a:latin typeface="+mj-lt"/>
              <a:ea typeface="+mj-ea"/>
              <a:cs typeface="+mj-cs"/>
            </a:endParaRPr>
          </a:p>
        </p:txBody>
      </p:sp>
    </p:spTree>
    <p:extLst>
      <p:ext uri="{BB962C8B-B14F-4D97-AF65-F5344CB8AC3E}">
        <p14:creationId xmlns:p14="http://schemas.microsoft.com/office/powerpoint/2010/main" val="405617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12192000" cy="6858000"/>
          </a:xfrm>
          <a:prstGeom prst="rect">
            <a:avLst/>
          </a:prstGeom>
          <a:solidFill>
            <a:schemeClr val="accent5"/>
          </a:solidFill>
        </p:spPr>
        <p:txBody>
          <a:bodyPr wrap="square" rtlCol="0">
            <a:spAutoFit/>
          </a:bodyPr>
          <a:lstStyle/>
          <a:p>
            <a:endParaRPr lang="en-GB" dirty="0"/>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4544" y="-75754"/>
            <a:ext cx="2956062" cy="2956062"/>
          </a:xfrm>
          <a:prstGeom prst="rect">
            <a:avLst/>
          </a:prstGeom>
        </p:spPr>
      </p:pic>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827469" y="2379314"/>
            <a:ext cx="6123806" cy="1864896"/>
          </a:xfrm>
        </p:spPr>
        <p:txBody>
          <a:bodyPr vert="horz" lIns="91440" tIns="45720" rIns="91440" bIns="45720" rtlCol="0" anchor="b">
            <a:normAutofit fontScale="90000"/>
          </a:bodyPr>
          <a:lstStyle/>
          <a:p>
            <a:pPr>
              <a:lnSpc>
                <a:spcPct val="80000"/>
              </a:lnSpc>
            </a:pP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br>
              <a:rPr lang="en-US" sz="2200" kern="1200" spc="-120" baseline="0" dirty="0">
                <a:solidFill>
                  <a:srgbClr val="FFFFFF"/>
                </a:solidFill>
                <a:latin typeface="+mj-lt"/>
                <a:ea typeface="+mj-ea"/>
                <a:cs typeface="+mj-cs"/>
              </a:rPr>
            </a:br>
            <a:r>
              <a:rPr lang="en-US" sz="6000" kern="1200" spc="-120" baseline="0" dirty="0">
                <a:latin typeface="+mj-lt"/>
                <a:ea typeface="+mj-ea"/>
                <a:cs typeface="+mj-cs"/>
              </a:rPr>
              <a:t>Does this mean we should be forbearing to everyone &amp; in every situation?</a:t>
            </a:r>
            <a:br>
              <a:rPr lang="en-US" sz="6000" b="1" dirty="0">
                <a:solidFill>
                  <a:srgbClr val="FFFFFF"/>
                </a:solidFill>
                <a:latin typeface="+mj-lt"/>
              </a:rPr>
            </a:br>
            <a:br>
              <a:rPr lang="en-US" sz="2200" kern="1200" spc="-120" baseline="0" dirty="0">
                <a:solidFill>
                  <a:srgbClr val="FFFFFF"/>
                </a:solidFill>
                <a:latin typeface="+mj-lt"/>
                <a:ea typeface="+mj-ea"/>
                <a:cs typeface="+mj-cs"/>
              </a:rPr>
            </a:br>
            <a:br>
              <a:rPr lang="en-US" sz="2200" i="1" kern="1200" spc="-120" baseline="0" dirty="0">
                <a:solidFill>
                  <a:srgbClr val="FFFFFF"/>
                </a:solidFill>
                <a:latin typeface="+mj-lt"/>
                <a:ea typeface="+mj-ea"/>
                <a:cs typeface="+mj-cs"/>
              </a:rPr>
            </a:br>
            <a:endParaRPr lang="en-US" sz="2200" i="1" kern="1200" spc="-120" baseline="0" dirty="0">
              <a:solidFill>
                <a:srgbClr val="FFFFFF"/>
              </a:solidFill>
              <a:latin typeface="+mj-lt"/>
              <a:ea typeface="+mj-ea"/>
              <a:cs typeface="+mj-cs"/>
            </a:endParaRPr>
          </a:p>
        </p:txBody>
      </p:sp>
      <p:sp>
        <p:nvSpPr>
          <p:cNvPr id="7" name="TextBox 6">
            <a:extLst>
              <a:ext uri="{FF2B5EF4-FFF2-40B4-BE49-F238E27FC236}">
                <a16:creationId xmlns:a16="http://schemas.microsoft.com/office/drawing/2014/main" id="{D49DC530-21C4-472E-918C-52E73F4787A9}"/>
              </a:ext>
            </a:extLst>
          </p:cNvPr>
          <p:cNvSpPr txBox="1"/>
          <p:nvPr/>
        </p:nvSpPr>
        <p:spPr>
          <a:xfrm>
            <a:off x="637673" y="4361606"/>
            <a:ext cx="11262933" cy="1446550"/>
          </a:xfrm>
          <a:prstGeom prst="rect">
            <a:avLst/>
          </a:prstGeom>
          <a:noFill/>
        </p:spPr>
        <p:txBody>
          <a:bodyPr wrap="square">
            <a:spAutoFit/>
          </a:bodyPr>
          <a:lstStyle/>
          <a:p>
            <a:pPr marL="0" indent="0" algn="ctr">
              <a:buNone/>
            </a:pPr>
            <a:r>
              <a:rPr lang="en-GB" sz="4400" spc="-120" dirty="0">
                <a:solidFill>
                  <a:schemeClr val="bg2">
                    <a:lumMod val="50000"/>
                  </a:schemeClr>
                </a:solidFill>
                <a:ea typeface="+mj-ea"/>
                <a:cs typeface="+mj-cs"/>
              </a:rPr>
              <a:t>Forbearance must be used with wisdom and for the greater good</a:t>
            </a:r>
          </a:p>
        </p:txBody>
      </p:sp>
    </p:spTree>
    <p:extLst>
      <p:ext uri="{BB962C8B-B14F-4D97-AF65-F5344CB8AC3E}">
        <p14:creationId xmlns:p14="http://schemas.microsoft.com/office/powerpoint/2010/main" val="8231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516523" y="2066124"/>
            <a:ext cx="6123806" cy="4769268"/>
          </a:xfrm>
        </p:spPr>
        <p:txBody>
          <a:bodyPr vert="horz" lIns="91440" tIns="45720" rIns="91440" bIns="45720" rtlCol="0" anchor="b">
            <a:normAutofit fontScale="90000"/>
          </a:bodyPr>
          <a:lstStyle/>
          <a:p>
            <a:pPr algn="ctr">
              <a:lnSpc>
                <a:spcPct val="100000"/>
              </a:lnSpc>
            </a:pPr>
            <a:br>
              <a:rPr lang="en-US" sz="5400" dirty="0">
                <a:solidFill>
                  <a:schemeClr val="bg2">
                    <a:lumMod val="25000"/>
                  </a:schemeClr>
                </a:solidFill>
                <a:latin typeface="+mn-lt"/>
              </a:rPr>
            </a:br>
            <a:br>
              <a:rPr lang="en-US" sz="5400" dirty="0">
                <a:solidFill>
                  <a:schemeClr val="bg2">
                    <a:lumMod val="25000"/>
                  </a:schemeClr>
                </a:solidFill>
                <a:latin typeface="+mn-lt"/>
              </a:rPr>
            </a:br>
            <a:br>
              <a:rPr lang="en-US" sz="5400" dirty="0">
                <a:solidFill>
                  <a:schemeClr val="bg2">
                    <a:lumMod val="25000"/>
                  </a:schemeClr>
                </a:solidFill>
                <a:latin typeface="+mn-lt"/>
              </a:rPr>
            </a:br>
            <a:br>
              <a:rPr lang="en-GB" sz="5400" dirty="0">
                <a:solidFill>
                  <a:schemeClr val="bg2">
                    <a:lumMod val="25000"/>
                  </a:schemeClr>
                </a:solidFill>
                <a:latin typeface="+mn-lt"/>
              </a:rPr>
            </a:br>
            <a:br>
              <a:rPr lang="en-US" sz="5400" dirty="0">
                <a:solidFill>
                  <a:schemeClr val="bg2">
                    <a:lumMod val="25000"/>
                  </a:schemeClr>
                </a:solidFill>
                <a:latin typeface="+mn-lt"/>
              </a:rPr>
            </a:br>
            <a:br>
              <a:rPr lang="en-US" sz="5400" dirty="0">
                <a:solidFill>
                  <a:schemeClr val="bg2">
                    <a:lumMod val="25000"/>
                  </a:schemeClr>
                </a:solidFill>
                <a:latin typeface="+mn-lt"/>
              </a:rPr>
            </a:br>
            <a:endParaRPr lang="en-US" sz="5400" dirty="0">
              <a:solidFill>
                <a:schemeClr val="bg2">
                  <a:lumMod val="25000"/>
                </a:schemeClr>
              </a:solidFill>
              <a:latin typeface="+mn-lt"/>
            </a:endParaRPr>
          </a:p>
        </p:txBody>
      </p:sp>
      <p:sp>
        <p:nvSpPr>
          <p:cNvPr id="6" name="TextBox 5">
            <a:extLst>
              <a:ext uri="{FF2B5EF4-FFF2-40B4-BE49-F238E27FC236}">
                <a16:creationId xmlns:a16="http://schemas.microsoft.com/office/drawing/2014/main" id="{5027670A-526E-452B-A579-33388BB49CF6}"/>
              </a:ext>
            </a:extLst>
          </p:cNvPr>
          <p:cNvSpPr txBox="1"/>
          <p:nvPr/>
        </p:nvSpPr>
        <p:spPr>
          <a:xfrm>
            <a:off x="9989255" y="1010735"/>
            <a:ext cx="23255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Activity</a:t>
            </a:r>
          </a:p>
        </p:txBody>
      </p:sp>
      <p:sp>
        <p:nvSpPr>
          <p:cNvPr id="12" name="TextBox 11">
            <a:extLst>
              <a:ext uri="{FF2B5EF4-FFF2-40B4-BE49-F238E27FC236}">
                <a16:creationId xmlns:a16="http://schemas.microsoft.com/office/drawing/2014/main" id="{DD656288-FB43-3C65-5E4A-FAC875816B27}"/>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7" name="Graphic 6" descr="Group brainstorm with solid fill">
            <a:extLst>
              <a:ext uri="{FF2B5EF4-FFF2-40B4-BE49-F238E27FC236}">
                <a16:creationId xmlns:a16="http://schemas.microsoft.com/office/drawing/2014/main" id="{2717129B-76B2-45C0-87A0-BE1ADAD69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47210" y="248735"/>
            <a:ext cx="914400" cy="914400"/>
          </a:xfrm>
          <a:prstGeom prst="rect">
            <a:avLst/>
          </a:prstGeom>
        </p:spPr>
      </p:pic>
      <p:sp>
        <p:nvSpPr>
          <p:cNvPr id="21" name="TextBox 20">
            <a:extLst>
              <a:ext uri="{FF2B5EF4-FFF2-40B4-BE49-F238E27FC236}">
                <a16:creationId xmlns:a16="http://schemas.microsoft.com/office/drawing/2014/main" id="{9A9BC7D2-70A4-428D-94A8-64C88C6A07BD}"/>
              </a:ext>
            </a:extLst>
          </p:cNvPr>
          <p:cNvSpPr txBox="1"/>
          <p:nvPr/>
        </p:nvSpPr>
        <p:spPr>
          <a:xfrm>
            <a:off x="10141655" y="1163135"/>
            <a:ext cx="2325511" cy="369332"/>
          </a:xfrm>
          <a:prstGeom prst="rect">
            <a:avLst/>
          </a:prstGeom>
          <a:noFill/>
        </p:spPr>
        <p:txBody>
          <a:bodyPr wrap="square" rtlCol="0">
            <a:spAutoFit/>
          </a:bodyPr>
          <a:lstStyle/>
          <a:p>
            <a:pPr algn="ctr"/>
            <a:r>
              <a:rPr lang="en-GB" dirty="0"/>
              <a:t>Activity</a:t>
            </a:r>
          </a:p>
        </p:txBody>
      </p:sp>
      <p:pic>
        <p:nvPicPr>
          <p:cNvPr id="8" name="Graphic 7" descr="Thought bubble with solid fill">
            <a:extLst>
              <a:ext uri="{FF2B5EF4-FFF2-40B4-BE49-F238E27FC236}">
                <a16:creationId xmlns:a16="http://schemas.microsoft.com/office/drawing/2014/main" id="{E72DA8AC-F5F3-4FE7-9232-02ECCE95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
        <p:nvSpPr>
          <p:cNvPr id="9" name="Title 6">
            <a:extLst>
              <a:ext uri="{FF2B5EF4-FFF2-40B4-BE49-F238E27FC236}">
                <a16:creationId xmlns:a16="http://schemas.microsoft.com/office/drawing/2014/main" id="{38F46B6F-6A86-6EFF-C956-7F2EF99E81DC}"/>
              </a:ext>
            </a:extLst>
          </p:cNvPr>
          <p:cNvSpPr txBox="1">
            <a:spLocks/>
          </p:cNvSpPr>
          <p:nvPr/>
        </p:nvSpPr>
        <p:spPr>
          <a:xfrm>
            <a:off x="5516523" y="2712440"/>
            <a:ext cx="6092688" cy="26891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en-GB" sz="2800" dirty="0"/>
              <a:t>How many times would you overlook the following?</a:t>
            </a:r>
          </a:p>
          <a:p>
            <a:pPr algn="ctr">
              <a:lnSpc>
                <a:spcPct val="100000"/>
              </a:lnSpc>
            </a:pPr>
            <a:endParaRPr lang="en-GB" sz="2800" dirty="0"/>
          </a:p>
          <a:p>
            <a:pPr marL="514350" indent="-514350">
              <a:lnSpc>
                <a:spcPct val="100000"/>
              </a:lnSpc>
              <a:buFont typeface="+mj-lt"/>
              <a:buAutoNum type="arabicPeriod"/>
            </a:pPr>
            <a:r>
              <a:rPr lang="en-GB" sz="2800" dirty="0">
                <a:solidFill>
                  <a:schemeClr val="bg2">
                    <a:lumMod val="50000"/>
                  </a:schemeClr>
                </a:solidFill>
                <a:latin typeface="+mn-lt"/>
              </a:rPr>
              <a:t> Spouse did not take the bins out in time for the bin collection </a:t>
            </a:r>
          </a:p>
          <a:p>
            <a:pPr marL="571500" indent="-571500">
              <a:lnSpc>
                <a:spcPct val="100000"/>
              </a:lnSpc>
              <a:buFont typeface="+mj-lt"/>
              <a:buAutoNum type="arabicPeriod"/>
            </a:pPr>
            <a:r>
              <a:rPr lang="en-GB" sz="2800" dirty="0">
                <a:solidFill>
                  <a:schemeClr val="bg2">
                    <a:lumMod val="50000"/>
                  </a:schemeClr>
                </a:solidFill>
                <a:latin typeface="+mn-lt"/>
              </a:rPr>
              <a:t>Child spoke rudely to you</a:t>
            </a:r>
          </a:p>
          <a:p>
            <a:pPr marL="571500" indent="-571500">
              <a:lnSpc>
                <a:spcPct val="100000"/>
              </a:lnSpc>
              <a:buFont typeface="+mj-lt"/>
              <a:buAutoNum type="arabicPeriod"/>
            </a:pPr>
            <a:r>
              <a:rPr lang="en-GB" sz="2800" dirty="0">
                <a:solidFill>
                  <a:schemeClr val="bg2">
                    <a:lumMod val="50000"/>
                  </a:schemeClr>
                </a:solidFill>
                <a:latin typeface="+mn-lt"/>
              </a:rPr>
              <a:t>Friend ignored your message requesting help </a:t>
            </a:r>
          </a:p>
        </p:txBody>
      </p:sp>
    </p:spTree>
    <p:extLst>
      <p:ext uri="{BB962C8B-B14F-4D97-AF65-F5344CB8AC3E}">
        <p14:creationId xmlns:p14="http://schemas.microsoft.com/office/powerpoint/2010/main" val="346896114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6F16D1-864A-4427-A649-8F960256DF65}"/>
              </a:ext>
            </a:extLst>
          </p:cNvPr>
          <p:cNvSpPr>
            <a:spLocks noGrp="1"/>
          </p:cNvSpPr>
          <p:nvPr>
            <p:ph type="title"/>
          </p:nvPr>
        </p:nvSpPr>
        <p:spPr/>
        <p:txBody>
          <a:bodyPr>
            <a:normAutofit/>
          </a:bodyPr>
          <a:lstStyle/>
          <a:p>
            <a:r>
              <a:rPr lang="en-GB" sz="8800" dirty="0">
                <a:solidFill>
                  <a:schemeClr val="accent3"/>
                </a:solidFill>
              </a:rPr>
              <a:t>4. Reflections &amp; close</a:t>
            </a:r>
          </a:p>
        </p:txBody>
      </p:sp>
    </p:spTree>
    <p:extLst>
      <p:ext uri="{BB962C8B-B14F-4D97-AF65-F5344CB8AC3E}">
        <p14:creationId xmlns:p14="http://schemas.microsoft.com/office/powerpoint/2010/main" val="346130171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0A43D-D934-475A-AB0A-27A2C9D2282F}"/>
              </a:ext>
            </a:extLst>
          </p:cNvPr>
          <p:cNvSpPr>
            <a:spLocks noGrp="1"/>
          </p:cNvSpPr>
          <p:nvPr>
            <p:ph type="title"/>
          </p:nvPr>
        </p:nvSpPr>
        <p:spPr>
          <a:xfrm>
            <a:off x="5821199" y="1293284"/>
            <a:ext cx="5788012" cy="3922130"/>
          </a:xfrm>
        </p:spPr>
        <p:txBody>
          <a:bodyPr vert="horz" lIns="91440" tIns="45720" rIns="91440" bIns="45720" rtlCol="0" anchor="b">
            <a:normAutofit/>
          </a:bodyPr>
          <a:lstStyle/>
          <a:p>
            <a:pPr algn="ctr">
              <a:lnSpc>
                <a:spcPct val="80000"/>
              </a:lnSpc>
            </a:pPr>
            <a:br>
              <a:rPr lang="en-GB" sz="5400" dirty="0">
                <a:solidFill>
                  <a:schemeClr val="bg2">
                    <a:lumMod val="25000"/>
                  </a:schemeClr>
                </a:solidFill>
                <a:latin typeface="+mn-lt"/>
              </a:rPr>
            </a:br>
            <a:r>
              <a:rPr lang="en-GB" sz="5400" dirty="0">
                <a:solidFill>
                  <a:schemeClr val="bg2">
                    <a:lumMod val="25000"/>
                  </a:schemeClr>
                </a:solidFill>
                <a:latin typeface="+mn-lt"/>
              </a:rPr>
              <a:t>What is the most beneficial thing you’ve learnt in this session?</a:t>
            </a:r>
            <a:endParaRPr lang="en-US" sz="5400" dirty="0">
              <a:solidFill>
                <a:schemeClr val="bg2">
                  <a:lumMod val="25000"/>
                </a:schemeClr>
              </a:solidFill>
              <a:latin typeface="+mn-lt"/>
            </a:endParaRPr>
          </a:p>
        </p:txBody>
      </p:sp>
      <p:sp>
        <p:nvSpPr>
          <p:cNvPr id="10" name="TextBox 9">
            <a:extLst>
              <a:ext uri="{FF2B5EF4-FFF2-40B4-BE49-F238E27FC236}">
                <a16:creationId xmlns:a16="http://schemas.microsoft.com/office/drawing/2014/main" id="{3ABFED1C-339F-465C-A9C6-6F771F19FF0B}"/>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pic>
        <p:nvPicPr>
          <p:cNvPr id="12" name="Graphic 11" descr="Group brainstorm with solid fill">
            <a:extLst>
              <a:ext uri="{FF2B5EF4-FFF2-40B4-BE49-F238E27FC236}">
                <a16:creationId xmlns:a16="http://schemas.microsoft.com/office/drawing/2014/main" id="{BB202F3D-73A4-492F-BDA2-10638AECC9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3" name="TextBox 12">
            <a:extLst>
              <a:ext uri="{FF2B5EF4-FFF2-40B4-BE49-F238E27FC236}">
                <a16:creationId xmlns:a16="http://schemas.microsoft.com/office/drawing/2014/main" id="{1F0DD6B5-CA36-0C9A-74B5-BFF6EEAE4F44}"/>
              </a:ext>
            </a:extLst>
          </p:cNvPr>
          <p:cNvSpPr txBox="1"/>
          <p:nvPr/>
        </p:nvSpPr>
        <p:spPr>
          <a:xfrm>
            <a:off x="0" y="0"/>
            <a:ext cx="5035826" cy="6858000"/>
          </a:xfrm>
          <a:prstGeom prst="rect">
            <a:avLst/>
          </a:prstGeom>
          <a:solidFill>
            <a:schemeClr val="accent2"/>
          </a:solidFill>
        </p:spPr>
        <p:txBody>
          <a:bodyPr wrap="square" rtlCol="0">
            <a:spAutoFit/>
          </a:bodyPr>
          <a:lstStyle/>
          <a:p>
            <a:endParaRPr lang="en-GB" dirty="0"/>
          </a:p>
        </p:txBody>
      </p:sp>
      <p:pic>
        <p:nvPicPr>
          <p:cNvPr id="17" name="Graphic 16" descr="Thought bubble with solid fill">
            <a:extLst>
              <a:ext uri="{FF2B5EF4-FFF2-40B4-BE49-F238E27FC236}">
                <a16:creationId xmlns:a16="http://schemas.microsoft.com/office/drawing/2014/main" id="{E8E34668-0168-46F8-BCFC-8875B23AB8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9882" y="1637242"/>
            <a:ext cx="2956062" cy="2956062"/>
          </a:xfrm>
          <a:prstGeom prst="rect">
            <a:avLst/>
          </a:prstGeom>
        </p:spPr>
      </p:pic>
    </p:spTree>
    <p:extLst>
      <p:ext uri="{BB962C8B-B14F-4D97-AF65-F5344CB8AC3E}">
        <p14:creationId xmlns:p14="http://schemas.microsoft.com/office/powerpoint/2010/main" val="170293975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D29491-2F2E-4445-AC54-F169E9D4DAD5}"/>
              </a:ext>
            </a:extLst>
          </p:cNvPr>
          <p:cNvSpPr>
            <a:spLocks noGrp="1"/>
          </p:cNvSpPr>
          <p:nvPr>
            <p:ph type="title"/>
          </p:nvPr>
        </p:nvSpPr>
        <p:spPr>
          <a:xfrm>
            <a:off x="6010047" y="3429000"/>
            <a:ext cx="5035825" cy="1086678"/>
          </a:xfrm>
        </p:spPr>
        <p:txBody>
          <a:bodyPr>
            <a:noAutofit/>
          </a:bodyPr>
          <a:lstStyle/>
          <a:p>
            <a:pPr algn="ctr"/>
            <a:br>
              <a:rPr lang="en-GB" sz="5400" dirty="0"/>
            </a:br>
            <a:r>
              <a:rPr lang="en-GB" sz="5400" dirty="0">
                <a:solidFill>
                  <a:schemeClr val="bg2">
                    <a:lumMod val="25000"/>
                  </a:schemeClr>
                </a:solidFill>
                <a:latin typeface="+mn-lt"/>
              </a:rPr>
              <a:t>What one thing are you going to do this week based on what we’ve covered today?</a:t>
            </a:r>
            <a:br>
              <a:rPr lang="en-US" sz="5400" dirty="0">
                <a:solidFill>
                  <a:schemeClr val="bg2">
                    <a:lumMod val="25000"/>
                  </a:schemeClr>
                </a:solidFill>
                <a:latin typeface="+mn-lt"/>
              </a:rPr>
            </a:br>
            <a:endParaRPr lang="en-GB" sz="5400" dirty="0">
              <a:solidFill>
                <a:schemeClr val="bg2">
                  <a:lumMod val="25000"/>
                </a:schemeClr>
              </a:solidFill>
              <a:latin typeface="+mn-lt"/>
            </a:endParaRPr>
          </a:p>
        </p:txBody>
      </p:sp>
      <p:pic>
        <p:nvPicPr>
          <p:cNvPr id="11" name="Graphic 10" descr="Group brainstorm with solid fill">
            <a:extLst>
              <a:ext uri="{FF2B5EF4-FFF2-40B4-BE49-F238E27FC236}">
                <a16:creationId xmlns:a16="http://schemas.microsoft.com/office/drawing/2014/main" id="{4E5A3CDE-717F-4B5A-A054-CBB1FCF7B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4811" y="163597"/>
            <a:ext cx="914400" cy="914400"/>
          </a:xfrm>
          <a:prstGeom prst="rect">
            <a:avLst/>
          </a:prstGeom>
        </p:spPr>
      </p:pic>
      <p:sp>
        <p:nvSpPr>
          <p:cNvPr id="12" name="TextBox 11">
            <a:extLst>
              <a:ext uri="{FF2B5EF4-FFF2-40B4-BE49-F238E27FC236}">
                <a16:creationId xmlns:a16="http://schemas.microsoft.com/office/drawing/2014/main" id="{B5FCFC2C-8CDD-4966-AD70-74C2F0C59099}"/>
              </a:ext>
            </a:extLst>
          </p:cNvPr>
          <p:cNvSpPr txBox="1"/>
          <p:nvPr/>
        </p:nvSpPr>
        <p:spPr>
          <a:xfrm>
            <a:off x="9989255" y="1010735"/>
            <a:ext cx="2325511" cy="369332"/>
          </a:xfrm>
          <a:prstGeom prst="rect">
            <a:avLst/>
          </a:prstGeom>
          <a:noFill/>
        </p:spPr>
        <p:txBody>
          <a:bodyPr wrap="square" rtlCol="0">
            <a:spAutoFit/>
          </a:bodyPr>
          <a:lstStyle/>
          <a:p>
            <a:pPr algn="ctr"/>
            <a:r>
              <a:rPr lang="en-GB" dirty="0"/>
              <a:t>Activity</a:t>
            </a:r>
          </a:p>
        </p:txBody>
      </p:sp>
      <p:sp>
        <p:nvSpPr>
          <p:cNvPr id="17" name="TextBox 16">
            <a:extLst>
              <a:ext uri="{FF2B5EF4-FFF2-40B4-BE49-F238E27FC236}">
                <a16:creationId xmlns:a16="http://schemas.microsoft.com/office/drawing/2014/main" id="{247CC46C-D4A4-2773-ABB5-78E7BC51E72F}"/>
              </a:ext>
            </a:extLst>
          </p:cNvPr>
          <p:cNvSpPr txBox="1"/>
          <p:nvPr/>
        </p:nvSpPr>
        <p:spPr>
          <a:xfrm>
            <a:off x="0" y="0"/>
            <a:ext cx="5035826" cy="6858000"/>
          </a:xfrm>
          <a:prstGeom prst="rect">
            <a:avLst/>
          </a:prstGeom>
          <a:solidFill>
            <a:schemeClr val="tx1"/>
          </a:solidFill>
        </p:spPr>
        <p:txBody>
          <a:bodyPr wrap="square" rtlCol="0">
            <a:spAutoFit/>
          </a:bodyPr>
          <a:lstStyle/>
          <a:p>
            <a:endParaRPr lang="en-GB" dirty="0"/>
          </a:p>
        </p:txBody>
      </p:sp>
      <p:grpSp>
        <p:nvGrpSpPr>
          <p:cNvPr id="22" name="Google Shape;874;p48">
            <a:extLst>
              <a:ext uri="{FF2B5EF4-FFF2-40B4-BE49-F238E27FC236}">
                <a16:creationId xmlns:a16="http://schemas.microsoft.com/office/drawing/2014/main" id="{5127BD0F-2F24-9AB4-B4BB-B2925DC42C89}"/>
              </a:ext>
            </a:extLst>
          </p:cNvPr>
          <p:cNvGrpSpPr>
            <a:grpSpLocks noChangeAspect="1"/>
          </p:cNvGrpSpPr>
          <p:nvPr/>
        </p:nvGrpSpPr>
        <p:grpSpPr>
          <a:xfrm>
            <a:off x="1512869" y="1931142"/>
            <a:ext cx="2025768" cy="2124000"/>
            <a:chOff x="5961125" y="1623900"/>
            <a:chExt cx="427450" cy="448175"/>
          </a:xfrm>
        </p:grpSpPr>
        <p:sp>
          <p:nvSpPr>
            <p:cNvPr id="23" name="Google Shape;875;p48">
              <a:extLst>
                <a:ext uri="{FF2B5EF4-FFF2-40B4-BE49-F238E27FC236}">
                  <a16:creationId xmlns:a16="http://schemas.microsoft.com/office/drawing/2014/main" id="{98AF43F7-43FD-EF64-A6A6-9FDA32407C0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6;p48">
              <a:extLst>
                <a:ext uri="{FF2B5EF4-FFF2-40B4-BE49-F238E27FC236}">
                  <a16:creationId xmlns:a16="http://schemas.microsoft.com/office/drawing/2014/main" id="{67FF336B-EF07-E7CB-9D36-690197AE5B02}"/>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7;p48">
              <a:extLst>
                <a:ext uri="{FF2B5EF4-FFF2-40B4-BE49-F238E27FC236}">
                  <a16:creationId xmlns:a16="http://schemas.microsoft.com/office/drawing/2014/main" id="{B8F2FA35-7482-A874-BB04-76A496D14F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8;p48">
              <a:extLst>
                <a:ext uri="{FF2B5EF4-FFF2-40B4-BE49-F238E27FC236}">
                  <a16:creationId xmlns:a16="http://schemas.microsoft.com/office/drawing/2014/main" id="{07F10DBF-0B27-E0CD-D517-59EB305EA4E1}"/>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9;p48">
              <a:extLst>
                <a:ext uri="{FF2B5EF4-FFF2-40B4-BE49-F238E27FC236}">
                  <a16:creationId xmlns:a16="http://schemas.microsoft.com/office/drawing/2014/main" id="{60E6BE24-0191-DADB-9637-0C1CFB6CE12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80;p48">
              <a:extLst>
                <a:ext uri="{FF2B5EF4-FFF2-40B4-BE49-F238E27FC236}">
                  <a16:creationId xmlns:a16="http://schemas.microsoft.com/office/drawing/2014/main" id="{F32F90F0-7C14-E5C1-6CB9-4638BA1C4CD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81;p48">
              <a:extLst>
                <a:ext uri="{FF2B5EF4-FFF2-40B4-BE49-F238E27FC236}">
                  <a16:creationId xmlns:a16="http://schemas.microsoft.com/office/drawing/2014/main" id="{7F6C05B9-498A-37E1-1026-1BBAAF5C751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079663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9BB5FC-B959-4B96-B565-B00ABD194618}"/>
              </a:ext>
            </a:extLst>
          </p:cNvPr>
          <p:cNvSpPr>
            <a:spLocks noGrp="1"/>
          </p:cNvSpPr>
          <p:nvPr>
            <p:ph type="title"/>
          </p:nvPr>
        </p:nvSpPr>
        <p:spPr>
          <a:xfrm>
            <a:off x="657224" y="499533"/>
            <a:ext cx="10772775" cy="1658198"/>
          </a:xfrm>
        </p:spPr>
        <p:txBody>
          <a:bodyPr>
            <a:normAutofit/>
          </a:bodyPr>
          <a:lstStyle/>
          <a:p>
            <a:r>
              <a:rPr lang="en-GB" dirty="0"/>
              <a:t>By the end of this session, you will …</a:t>
            </a:r>
          </a:p>
        </p:txBody>
      </p:sp>
      <p:graphicFrame>
        <p:nvGraphicFramePr>
          <p:cNvPr id="8" name="Content Placeholder 5">
            <a:extLst>
              <a:ext uri="{FF2B5EF4-FFF2-40B4-BE49-F238E27FC236}">
                <a16:creationId xmlns:a16="http://schemas.microsoft.com/office/drawing/2014/main" id="{D0C379D1-8616-33DC-C39A-9A9708658B00}"/>
              </a:ext>
            </a:extLst>
          </p:cNvPr>
          <p:cNvGraphicFramePr>
            <a:graphicFrameLocks noGrp="1"/>
          </p:cNvGraphicFramePr>
          <p:nvPr>
            <p:ph idx="1"/>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469505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D62E69-C8A2-4BCF-A013-B35E52B810BC}"/>
              </a:ext>
            </a:extLst>
          </p:cNvPr>
          <p:cNvSpPr>
            <a:spLocks noGrp="1"/>
          </p:cNvSpPr>
          <p:nvPr>
            <p:ph type="title"/>
          </p:nvPr>
        </p:nvSpPr>
        <p:spPr/>
        <p:txBody>
          <a:bodyPr/>
          <a:lstStyle/>
          <a:p>
            <a:r>
              <a:rPr lang="en-GB" dirty="0"/>
              <a:t>Any questions?</a:t>
            </a:r>
          </a:p>
        </p:txBody>
      </p:sp>
      <p:sp>
        <p:nvSpPr>
          <p:cNvPr id="7" name="Content Placeholder 6">
            <a:extLst>
              <a:ext uri="{FF2B5EF4-FFF2-40B4-BE49-F238E27FC236}">
                <a16:creationId xmlns:a16="http://schemas.microsoft.com/office/drawing/2014/main" id="{487A7A4E-BC8C-4B5A-9924-72CDAAC9C4E0}"/>
              </a:ext>
            </a:extLst>
          </p:cNvPr>
          <p:cNvSpPr>
            <a:spLocks noGrp="1"/>
          </p:cNvSpPr>
          <p:nvPr>
            <p:ph sz="half" idx="1"/>
          </p:nvPr>
        </p:nvSpPr>
        <p:spPr>
          <a:xfrm>
            <a:off x="651002" y="1778610"/>
            <a:ext cx="5925644" cy="3057158"/>
          </a:xfrm>
        </p:spPr>
        <p:txBody>
          <a:bodyPr>
            <a:normAutofit fontScale="85000" lnSpcReduction="10000"/>
          </a:bodyPr>
          <a:lstStyle/>
          <a:p>
            <a:pPr marL="0" indent="0" algn="ctr" fontAlgn="base">
              <a:lnSpc>
                <a:spcPct val="120000"/>
              </a:lnSpc>
              <a:buNone/>
            </a:pPr>
            <a:r>
              <a:rPr lang="ar-EG" sz="4800" b="1" i="0" dirty="0">
                <a:solidFill>
                  <a:schemeClr val="accent3"/>
                </a:solidFill>
                <a:effectLst/>
                <a:latin typeface="Cabin Medium" panose="020B0604020202020204" charset="0"/>
              </a:rPr>
              <a:t>سُبْحَانَكَ اللّٰهُمَّ وَبِحَمْدِكَ ، أَشْهَدُ أَنْ لَّا إِلٰهَ إِلَّا أَنْتَ ، أَسْتَغْفِرُكَ وأَتُوْبُ إِلَيْكَ</a:t>
            </a:r>
            <a:endParaRPr lang="ar-EG" b="1" i="0" dirty="0">
              <a:solidFill>
                <a:srgbClr val="333333"/>
              </a:solidFill>
              <a:effectLst/>
              <a:latin typeface="Cabin Medium" panose="020B0604020202020204" charset="0"/>
            </a:endParaRPr>
          </a:p>
          <a:p>
            <a:pPr marL="0" indent="0" algn="ctr">
              <a:lnSpc>
                <a:spcPct val="110000"/>
              </a:lnSpc>
              <a:buNone/>
            </a:pPr>
            <a:r>
              <a:rPr lang="en-GB" dirty="0"/>
              <a:t>You are free from imperfection, O Allah, and all praise is to You. I bear witness that there is no god worthy of worship but You. I seek Your forgiveness and turn to You in repentance.</a:t>
            </a:r>
            <a:endParaRPr lang="en-GB" i="1" dirty="0"/>
          </a:p>
        </p:txBody>
      </p:sp>
      <p:pic>
        <p:nvPicPr>
          <p:cNvPr id="8" name="Picture 7">
            <a:extLst>
              <a:ext uri="{FF2B5EF4-FFF2-40B4-BE49-F238E27FC236}">
                <a16:creationId xmlns:a16="http://schemas.microsoft.com/office/drawing/2014/main" id="{7C1C3752-F9A4-BE61-4B55-321C69FA647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6897" t="2985" r="15587"/>
          <a:stretch/>
        </p:blipFill>
        <p:spPr>
          <a:xfrm>
            <a:off x="6703370" y="0"/>
            <a:ext cx="5488630" cy="6858000"/>
          </a:xfrm>
          <a:prstGeom prst="rect">
            <a:avLst/>
          </a:prstGeom>
        </p:spPr>
      </p:pic>
      <p:pic>
        <p:nvPicPr>
          <p:cNvPr id="9" name="Content Placeholder 8">
            <a:extLst>
              <a:ext uri="{FF2B5EF4-FFF2-40B4-BE49-F238E27FC236}">
                <a16:creationId xmlns:a16="http://schemas.microsoft.com/office/drawing/2014/main" id="{9B115A0F-4313-9743-DD17-C001D45E2E3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585" y="5789483"/>
            <a:ext cx="12209585" cy="1080000"/>
          </a:xfrm>
        </p:spPr>
      </p:pic>
    </p:spTree>
    <p:extLst>
      <p:ext uri="{BB962C8B-B14F-4D97-AF65-F5344CB8AC3E}">
        <p14:creationId xmlns:p14="http://schemas.microsoft.com/office/powerpoint/2010/main" val="1680801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C7DB-DBED-46B7-8B1E-DBBC2A130419}"/>
              </a:ext>
            </a:extLst>
          </p:cNvPr>
          <p:cNvSpPr>
            <a:spLocks noGrp="1"/>
          </p:cNvSpPr>
          <p:nvPr>
            <p:ph type="ctrTitle"/>
          </p:nvPr>
        </p:nvSpPr>
        <p:spPr>
          <a:xfrm>
            <a:off x="603504" y="1291282"/>
            <a:ext cx="10782300" cy="3592902"/>
          </a:xfrm>
        </p:spPr>
        <p:txBody>
          <a:bodyPr>
            <a:normAutofit/>
          </a:bodyPr>
          <a:lstStyle/>
          <a:p>
            <a:r>
              <a:rPr lang="en-GB" sz="6600" b="1" dirty="0">
                <a:latin typeface="+mn-lt"/>
              </a:rPr>
              <a:t>Imagine if Allah punished us every time we upset or disobeyed Him…</a:t>
            </a:r>
          </a:p>
        </p:txBody>
      </p:sp>
    </p:spTree>
    <p:extLst>
      <p:ext uri="{BB962C8B-B14F-4D97-AF65-F5344CB8AC3E}">
        <p14:creationId xmlns:p14="http://schemas.microsoft.com/office/powerpoint/2010/main" val="37544169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athedral ceiling in yellow sunlight design">
            <a:extLst>
              <a:ext uri="{FF2B5EF4-FFF2-40B4-BE49-F238E27FC236}">
                <a16:creationId xmlns:a16="http://schemas.microsoft.com/office/drawing/2014/main" id="{4DBE5DC1-65BB-6D73-E941-5BE8931698CD}"/>
              </a:ext>
            </a:extLst>
          </p:cNvPr>
          <p:cNvPicPr>
            <a:picLocks noChangeAspect="1"/>
          </p:cNvPicPr>
          <p:nvPr/>
        </p:nvPicPr>
        <p:blipFill rotWithShape="1">
          <a:blip r:embed="rId3"/>
          <a:srcRect r="5200"/>
          <a:stretch/>
        </p:blipFill>
        <p:spPr>
          <a:xfrm>
            <a:off x="3523485" y="10"/>
            <a:ext cx="8668512" cy="6857990"/>
          </a:xfrm>
          <a:prstGeom prst="rect">
            <a:avLst/>
          </a:prstGeom>
        </p:spPr>
      </p:pic>
      <p:sp>
        <p:nvSpPr>
          <p:cNvPr id="16"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4DDC03-3377-B001-C939-55BF22D9D33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Allah is </a:t>
            </a:r>
            <a:br>
              <a:rPr lang="en-US" sz="4800" dirty="0"/>
            </a:br>
            <a:r>
              <a:rPr lang="en-US" sz="4800" dirty="0"/>
              <a:t>Al-Halim </a:t>
            </a:r>
            <a:br>
              <a:rPr lang="en-US" sz="4800" dirty="0"/>
            </a:br>
            <a:r>
              <a:rPr lang="en-US" sz="4800" dirty="0"/>
              <a:t>(The Most Forbearing)</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93121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9BB5FC-B959-4B96-B565-B00ABD194618}"/>
              </a:ext>
            </a:extLst>
          </p:cNvPr>
          <p:cNvSpPr>
            <a:spLocks noGrp="1"/>
          </p:cNvSpPr>
          <p:nvPr>
            <p:ph type="title"/>
          </p:nvPr>
        </p:nvSpPr>
        <p:spPr>
          <a:xfrm>
            <a:off x="657224" y="499533"/>
            <a:ext cx="10772775" cy="1658198"/>
          </a:xfrm>
        </p:spPr>
        <p:txBody>
          <a:bodyPr>
            <a:normAutofit/>
          </a:bodyPr>
          <a:lstStyle/>
          <a:p>
            <a:r>
              <a:rPr lang="en-GB" dirty="0"/>
              <a:t>By the end of this session, you will …</a:t>
            </a:r>
          </a:p>
        </p:txBody>
      </p:sp>
      <p:graphicFrame>
        <p:nvGraphicFramePr>
          <p:cNvPr id="8" name="Content Placeholder 5">
            <a:extLst>
              <a:ext uri="{FF2B5EF4-FFF2-40B4-BE49-F238E27FC236}">
                <a16:creationId xmlns:a16="http://schemas.microsoft.com/office/drawing/2014/main" id="{D0C379D1-8616-33DC-C39A-9A9708658B00}"/>
              </a:ext>
            </a:extLst>
          </p:cNvPr>
          <p:cNvGraphicFramePr>
            <a:graphicFrameLocks noGrp="1"/>
          </p:cNvGraphicFramePr>
          <p:nvPr>
            <p:ph idx="1"/>
            <p:extLst>
              <p:ext uri="{D42A27DB-BD31-4B8C-83A1-F6EECF244321}">
                <p14:modId xmlns:p14="http://schemas.microsoft.com/office/powerpoint/2010/main" val="4199604369"/>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14986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7A83-FE5B-ABFC-FFCE-3CB72E4D6591}"/>
              </a:ext>
            </a:extLst>
          </p:cNvPr>
          <p:cNvSpPr>
            <a:spLocks noGrp="1"/>
          </p:cNvSpPr>
          <p:nvPr>
            <p:ph type="title"/>
          </p:nvPr>
        </p:nvSpPr>
        <p:spPr/>
        <p:txBody>
          <a:bodyPr/>
          <a:lstStyle/>
          <a:p>
            <a:r>
              <a:rPr lang="en-GB" dirty="0"/>
              <a:t>Overview</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1F2CE9AA-E063-4D12-190D-B76C93F76109}"/>
                  </a:ext>
                </a:extLst>
              </p:cNvPr>
              <p:cNvGraphicFramePr>
                <a:graphicFrameLocks noChangeAspect="1"/>
              </p:cNvGraphicFramePr>
              <p:nvPr>
                <p:extLst>
                  <p:ext uri="{D42A27DB-BD31-4B8C-83A1-F6EECF244321}">
                    <p14:modId xmlns:p14="http://schemas.microsoft.com/office/powerpoint/2010/main" val="2193144406"/>
                  </p:ext>
                </p:extLst>
              </p:nvPr>
            </p:nvGraphicFramePr>
            <p:xfrm>
              <a:off x="838200" y="1825625"/>
              <a:ext cx="10515600" cy="4351338"/>
            </p:xfrm>
            <a:graphic>
              <a:graphicData uri="http://schemas.microsoft.com/office/powerpoint/2016/summaryzoom">
                <psuz:summaryZm>
                  <psuz:summaryZmObj sectionId="{C354F6F5-E2DB-47EB-A754-279F363E8A44}">
                    <psuz:zmPr id="{846C0997-0C44-44BC-9093-3A8E02EFB7FE}" transitionDur="1000">
                      <p166:blipFill xmlns:p166="http://schemas.microsoft.com/office/powerpoint/2016/6/main">
                        <a:blip r:embed="rId3"/>
                        <a:stretch>
                          <a:fillRect/>
                        </a:stretch>
                      </p166:blipFill>
                      <p166:spPr xmlns:p166="http://schemas.microsoft.com/office/powerpoint/2016/6/main">
                        <a:xfrm>
                          <a:off x="1711460" y="152297"/>
                          <a:ext cx="3481070" cy="1958102"/>
                        </a:xfrm>
                        <a:prstGeom prst="rect">
                          <a:avLst/>
                        </a:prstGeom>
                        <a:ln w="3175">
                          <a:solidFill>
                            <a:prstClr val="ltGray"/>
                          </a:solidFill>
                        </a:ln>
                      </p166:spPr>
                    </psuz:zmPr>
                  </psuz:summaryZmObj>
                  <psuz:summaryZmObj sectionId="{EC89B27A-28E5-41D0-90E4-CCD277A06DC3}">
                    <psuz:zmPr id="{C7916D53-B92B-4353-B870-B76AC7DE721F}" transitionDur="1000">
                      <p166:blipFill xmlns:p166="http://schemas.microsoft.com/office/powerpoint/2016/6/main">
                        <a:blip r:embed="rId4"/>
                        <a:stretch>
                          <a:fillRect/>
                        </a:stretch>
                      </p166:blipFill>
                      <p166:spPr xmlns:p166="http://schemas.microsoft.com/office/powerpoint/2016/6/main">
                        <a:xfrm>
                          <a:off x="5323070" y="152297"/>
                          <a:ext cx="3481070" cy="1958102"/>
                        </a:xfrm>
                        <a:prstGeom prst="rect">
                          <a:avLst/>
                        </a:prstGeom>
                        <a:ln w="3175">
                          <a:solidFill>
                            <a:prstClr val="ltGray"/>
                          </a:solidFill>
                        </a:ln>
                      </p166:spPr>
                    </psuz:zmPr>
                  </psuz:summaryZmObj>
                  <psuz:summaryZmObj sectionId="{B25C3E16-E33A-482D-8F15-89304185B999}">
                    <psuz:zmPr id="{B6DE25B2-ECB7-465D-889B-145DEE1A4A47}" transitionDur="1000">
                      <p166:blipFill xmlns:p166="http://schemas.microsoft.com/office/powerpoint/2016/6/main">
                        <a:blip r:embed="rId5"/>
                        <a:stretch>
                          <a:fillRect/>
                        </a:stretch>
                      </p166:blipFill>
                      <p166:spPr xmlns:p166="http://schemas.microsoft.com/office/powerpoint/2016/6/main">
                        <a:xfrm>
                          <a:off x="1711460" y="2240939"/>
                          <a:ext cx="3481070" cy="1958102"/>
                        </a:xfrm>
                        <a:prstGeom prst="rect">
                          <a:avLst/>
                        </a:prstGeom>
                        <a:ln w="3175">
                          <a:solidFill>
                            <a:prstClr val="ltGray"/>
                          </a:solidFill>
                        </a:ln>
                      </p166:spPr>
                    </psuz:zmPr>
                  </psuz:summaryZmObj>
                  <psuz:summaryZmObj sectionId="{AEEC0981-D0C7-4401-B03B-1AADCB9764C2}">
                    <psuz:zmPr id="{12205C7E-56A6-44E5-93D5-FD9C3DCE69F1}" transitionDur="1000">
                      <p166:blipFill xmlns:p166="http://schemas.microsoft.com/office/powerpoint/2016/6/main">
                        <a:blip r:embed="rId6"/>
                        <a:stretch>
                          <a:fillRect/>
                        </a:stretch>
                      </p166:blipFill>
                      <p166:spPr xmlns:p166="http://schemas.microsoft.com/office/powerpoint/2016/6/main">
                        <a:xfrm>
                          <a:off x="5323070" y="2240939"/>
                          <a:ext cx="3481070" cy="1958102"/>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1F2CE9AA-E063-4D12-190D-B76C93F76109}"/>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549660" y="1977922"/>
                  <a:ext cx="3481070" cy="1958102"/>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61270" y="1977922"/>
                  <a:ext cx="3481070" cy="1958102"/>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2549660" y="4066564"/>
                  <a:ext cx="3481070" cy="1958102"/>
                </a:xfrm>
                <a:prstGeom prst="rect">
                  <a:avLst/>
                </a:prstGeom>
                <a:ln w="3175">
                  <a:solidFill>
                    <a:prstClr val="ltGray"/>
                  </a:solidFill>
                </a:ln>
              </p:spPr>
            </p:pic>
            <p:pic>
              <p:nvPicPr>
                <p:cNvPr id="7" name="Picture 7">
                  <a:hlinkClick r:id="rId10"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161270" y="4066564"/>
                  <a:ext cx="3481070" cy="1958102"/>
                </a:xfrm>
                <a:prstGeom prst="rect">
                  <a:avLst/>
                </a:prstGeom>
                <a:ln w="3175">
                  <a:solidFill>
                    <a:prstClr val="ltGray"/>
                  </a:solidFill>
                </a:ln>
              </p:spPr>
            </p:pic>
          </p:grpSp>
        </mc:Fallback>
      </mc:AlternateContent>
    </p:spTree>
    <p:extLst>
      <p:ext uri="{BB962C8B-B14F-4D97-AF65-F5344CB8AC3E}">
        <p14:creationId xmlns:p14="http://schemas.microsoft.com/office/powerpoint/2010/main" val="35074237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4FD5BC-674D-420E-82AC-6E09BC615748}"/>
              </a:ext>
            </a:extLst>
          </p:cNvPr>
          <p:cNvSpPr>
            <a:spLocks noGrp="1"/>
          </p:cNvSpPr>
          <p:nvPr>
            <p:ph type="title"/>
          </p:nvPr>
        </p:nvSpPr>
        <p:spPr/>
        <p:txBody>
          <a:bodyPr>
            <a:normAutofit/>
          </a:bodyPr>
          <a:lstStyle/>
          <a:p>
            <a:r>
              <a:rPr lang="en-GB" sz="8800" dirty="0">
                <a:solidFill>
                  <a:schemeClr val="accent3"/>
                </a:solidFill>
              </a:rPr>
              <a:t>1. What is Forbearance?</a:t>
            </a:r>
          </a:p>
        </p:txBody>
      </p:sp>
    </p:spTree>
    <p:extLst>
      <p:ext uri="{BB962C8B-B14F-4D97-AF65-F5344CB8AC3E}">
        <p14:creationId xmlns:p14="http://schemas.microsoft.com/office/powerpoint/2010/main" val="39543263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1DFDB3E-DA4B-B5B7-30D8-43E6106402C6}"/>
              </a:ext>
            </a:extLst>
          </p:cNvPr>
          <p:cNvPicPr>
            <a:picLocks noChangeAspect="1"/>
          </p:cNvPicPr>
          <p:nvPr/>
        </p:nvPicPr>
        <p:blipFill rotWithShape="1">
          <a:blip r:embed="rId3"/>
          <a:src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9818BA-D3A8-5B05-21B5-A4BF0F64A8B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What is forbearance? </a:t>
            </a:r>
          </a:p>
        </p:txBody>
      </p:sp>
      <p:sp>
        <p:nvSpPr>
          <p:cNvPr id="5" name="Content Placeholder 4">
            <a:extLst>
              <a:ext uri="{FF2B5EF4-FFF2-40B4-BE49-F238E27FC236}">
                <a16:creationId xmlns:a16="http://schemas.microsoft.com/office/drawing/2014/main" id="{29A7E6A5-38D4-FFBC-F8FA-266F3DE4FB33}"/>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lnSpc>
                <a:spcPct val="150000"/>
              </a:lnSpc>
              <a:buNone/>
            </a:pPr>
            <a:r>
              <a:rPr lang="en-US" sz="2400" b="1" dirty="0">
                <a:solidFill>
                  <a:srgbClr val="FFFFFF"/>
                </a:solidFill>
              </a:rPr>
              <a:t>When someone hurts us, staying calm and in control of our emotions &amp; not retaliating or taking revenge, </a:t>
            </a:r>
            <a:r>
              <a:rPr lang="en-US" sz="2400" b="1" dirty="0">
                <a:solidFill>
                  <a:srgbClr val="FFFFFF"/>
                </a:solidFill>
                <a:highlight>
                  <a:srgbClr val="4ECDCA"/>
                </a:highlight>
              </a:rPr>
              <a:t>despite having the right and means to</a:t>
            </a:r>
          </a:p>
        </p:txBody>
      </p:sp>
    </p:spTree>
    <p:extLst>
      <p:ext uri="{BB962C8B-B14F-4D97-AF65-F5344CB8AC3E}">
        <p14:creationId xmlns:p14="http://schemas.microsoft.com/office/powerpoint/2010/main" val="2293259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LWA Red Green">
      <a:dk1>
        <a:srgbClr val="00B4B1"/>
      </a:dk1>
      <a:lt1>
        <a:srgbClr val="FFFFFF"/>
      </a:lt1>
      <a:dk2>
        <a:srgbClr val="1C353E"/>
      </a:dk2>
      <a:lt2>
        <a:srgbClr val="E7E6E6"/>
      </a:lt2>
      <a:accent1>
        <a:srgbClr val="00B4B1"/>
      </a:accent1>
      <a:accent2>
        <a:srgbClr val="F26954"/>
      </a:accent2>
      <a:accent3>
        <a:srgbClr val="C24759"/>
      </a:accent3>
      <a:accent4>
        <a:srgbClr val="B2E8E8"/>
      </a:accent4>
      <a:accent5>
        <a:srgbClr val="FAD1CC"/>
      </a:accent5>
      <a:accent6>
        <a:srgbClr val="EDC7CC"/>
      </a:accent6>
      <a:hlink>
        <a:srgbClr val="0563C1"/>
      </a:hlink>
      <a:folHlink>
        <a:srgbClr val="954F72"/>
      </a:folHlink>
    </a:clrScheme>
    <a:fontScheme name="Custom 2">
      <a:majorFont>
        <a:latin typeface="Cabin Medium"/>
        <a:ea typeface=""/>
        <a:cs typeface=""/>
      </a:majorFont>
      <a:minorFont>
        <a:latin typeface="Source Sans 3 Light"/>
        <a:ea typeface=""/>
        <a:cs typeface="Sakkal Majall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3082</TotalTime>
  <Words>4545</Words>
  <Application>Microsoft Office PowerPoint</Application>
  <PresentationFormat>Widescreen</PresentationFormat>
  <Paragraphs>315</Paragraphs>
  <Slides>34</Slides>
  <Notes>32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UthmanTN1-Ver10</vt:lpstr>
      <vt:lpstr>Sakkal Majalla</vt:lpstr>
      <vt:lpstr>Arial</vt:lpstr>
      <vt:lpstr>Calibri Light</vt:lpstr>
      <vt:lpstr>Source Sans 3 SemiBold</vt:lpstr>
      <vt:lpstr>Calibri</vt:lpstr>
      <vt:lpstr>Cabin Medium</vt:lpstr>
      <vt:lpstr>Segoe UI</vt:lpstr>
      <vt:lpstr>Courier New</vt:lpstr>
      <vt:lpstr>Source Sans 3 Light</vt:lpstr>
      <vt:lpstr>(A) Arslan Wessam A</vt:lpstr>
      <vt:lpstr>Times New Roman</vt:lpstr>
      <vt:lpstr>Office Theme</vt:lpstr>
      <vt:lpstr>Al-Halim</vt:lpstr>
      <vt:lpstr> Why are you here?</vt:lpstr>
      <vt:lpstr>      </vt:lpstr>
      <vt:lpstr>Imagine if Allah punished us every time we upset or disobeyed Him…</vt:lpstr>
      <vt:lpstr>Allah is  Al-Halim  (The Most Forbearing)</vt:lpstr>
      <vt:lpstr>By the end of this session, you will …</vt:lpstr>
      <vt:lpstr>Overview</vt:lpstr>
      <vt:lpstr>1. What is Forbearance?</vt:lpstr>
      <vt:lpstr>What is forbearance? </vt:lpstr>
      <vt:lpstr>Why are some humans forbearing?</vt:lpstr>
      <vt:lpstr>Allah is  Al-Halim  (The Most Forbearing)</vt:lpstr>
      <vt:lpstr>2. Allah al-Halim </vt:lpstr>
      <vt:lpstr>Close your eyes</vt:lpstr>
      <vt:lpstr>وَلَوْ يُؤَاخِذُ ٱللَّهُ ٱلنَّاسَ بِظُلْمِهِم مَّا تَرَكَ عَلَيْهَا مِن دَآبَّةٍ وَلَٰكِن يُؤَخِّرُهُمْ إِلَىٰٓ أَجَلٍ مُّسَمًّى  “If Allah were to punish people (immediately) for their wrongdoing, He would not have left a single living being on earth. But He gives them respite for an appointed term.”  (16:61)</vt:lpstr>
      <vt:lpstr>Al-Halim (The Most Forbearing)</vt:lpstr>
      <vt:lpstr>The Prophet ﷺ said: “The scribe (angel) on the left delays registering the sin of a Muslim for six periods of time. If he repents (within these six periods of time), and seeks Allah’s forgiveness, they drop it off. If he doesn’t, they write it down as a single sin.” (Ṭabarānī) </vt:lpstr>
      <vt:lpstr>Questions</vt:lpstr>
      <vt:lpstr>3. Forbearance of the Prophets &amp; Righteous </vt:lpstr>
      <vt:lpstr>PowerPoint Presentation</vt:lpstr>
      <vt:lpstr>Allah loves those who are forbearing</vt:lpstr>
      <vt:lpstr> What stood out for you on this video clip we just watched? </vt:lpstr>
      <vt:lpstr>4. Connect with these Names</vt:lpstr>
      <vt:lpstr>    How can we worship Allah with His Name al-Halim?   </vt:lpstr>
      <vt:lpstr>1. Love and thank Allah al-Halim </vt:lpstr>
      <vt:lpstr>2. Always turn to Him in repentance </vt:lpstr>
      <vt:lpstr>4. Be forbearing and patient with others</vt:lpstr>
      <vt:lpstr>PowerPoint Presentation</vt:lpstr>
      <vt:lpstr>Tips to be forbearing</vt:lpstr>
      <vt:lpstr>    Does this mean we should be forbearing to everyone &amp; in every situation?   </vt:lpstr>
      <vt:lpstr>4. Reflections &amp; close</vt:lpstr>
      <vt:lpstr> What is the most beneficial thing you’ve learnt in this session?</vt:lpstr>
      <vt:lpstr> What one thing are you going to do this week based on what we’ve covered today? </vt:lpstr>
      <vt:lpstr>By the end of this session, you will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UH</cp:lastModifiedBy>
  <cp:revision>45</cp:revision>
  <dcterms:created xsi:type="dcterms:W3CDTF">2022-06-21T19:37:40Z</dcterms:created>
  <dcterms:modified xsi:type="dcterms:W3CDTF">2022-10-31T15:27:26Z</dcterms:modified>
</cp:coreProperties>
</file>