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9" r:id="rId2"/>
    <p:sldId id="337" r:id="rId3"/>
    <p:sldId id="323" r:id="rId4"/>
    <p:sldId id="265" r:id="rId5"/>
    <p:sldId id="331" r:id="rId6"/>
    <p:sldId id="326" r:id="rId7"/>
    <p:sldId id="338" r:id="rId8"/>
    <p:sldId id="295" r:id="rId9"/>
    <p:sldId id="325" r:id="rId10"/>
    <p:sldId id="297" r:id="rId11"/>
    <p:sldId id="332" r:id="rId12"/>
    <p:sldId id="275" r:id="rId13"/>
    <p:sldId id="306" r:id="rId14"/>
    <p:sldId id="314" r:id="rId15"/>
    <p:sldId id="309" r:id="rId16"/>
    <p:sldId id="310" r:id="rId17"/>
    <p:sldId id="312" r:id="rId18"/>
    <p:sldId id="333" r:id="rId19"/>
    <p:sldId id="305" r:id="rId20"/>
    <p:sldId id="330" r:id="rId21"/>
    <p:sldId id="315" r:id="rId22"/>
    <p:sldId id="316" r:id="rId23"/>
    <p:sldId id="317" r:id="rId24"/>
    <p:sldId id="318" r:id="rId25"/>
    <p:sldId id="319" r:id="rId26"/>
    <p:sldId id="298" r:id="rId27"/>
    <p:sldId id="321" r:id="rId28"/>
    <p:sldId id="334" r:id="rId29"/>
    <p:sldId id="327" r:id="rId30"/>
    <p:sldId id="286" r:id="rId31"/>
  </p:sldIdLst>
  <p:sldSz cx="12192000" cy="6858000"/>
  <p:notesSz cx="6858000" cy="9144000"/>
  <p:embeddedFontLst>
    <p:embeddedFont>
      <p:font typeface="Cabin" panose="00000500000000000000" pitchFamily="2" charset="0"/>
      <p:regular r:id="rId33"/>
      <p:bold r:id="rId34"/>
      <p:italic r:id="rId35"/>
      <p:boldItalic r:id="rId36"/>
    </p:embeddedFont>
    <p:embeddedFont>
      <p:font typeface="Cabin Medium" panose="00000600000000000000" pitchFamily="2" charset="0"/>
      <p:regular r:id="rId37"/>
      <p: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Quattrocento Sans" panose="020B0502050000020003" pitchFamily="34" charset="0"/>
      <p:regular r:id="rId45"/>
      <p:bold r:id="rId46"/>
      <p:italic r:id="rId47"/>
      <p:boldItalic r:id="rId48"/>
    </p:embeddedFont>
    <p:embeddedFont>
      <p:font typeface="Source Sans 3 Light" panose="020B0303030403020204" pitchFamily="3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B2EFA5-603F-4CE8-AD60-ACA31E913795}">
          <p14:sldIdLst>
            <p14:sldId id="259"/>
            <p14:sldId id="337"/>
            <p14:sldId id="323"/>
            <p14:sldId id="265"/>
            <p14:sldId id="331"/>
            <p14:sldId id="326"/>
          </p14:sldIdLst>
        </p14:section>
        <p14:section name="Summary Section" id="{359F5419-9A8A-4693-B298-632151B8E5B5}">
          <p14:sldIdLst>
            <p14:sldId id="338"/>
          </p14:sldIdLst>
        </p14:section>
        <p14:section name="1. The Greatest" id="{C354F6F5-E2DB-47EB-A754-279F363E8A44}">
          <p14:sldIdLst>
            <p14:sldId id="295"/>
            <p14:sldId id="325"/>
          </p14:sldIdLst>
        </p14:section>
        <p14:section name="2. How do we recognise Allah’s Greatness? " id="{EC89B27A-28E5-41D0-90E4-CCD277A06DC3}">
          <p14:sldIdLst>
            <p14:sldId id="297"/>
            <p14:sldId id="332"/>
            <p14:sldId id="275"/>
            <p14:sldId id="306"/>
            <p14:sldId id="314"/>
            <p14:sldId id="309"/>
            <p14:sldId id="310"/>
            <p14:sldId id="312"/>
            <p14:sldId id="333"/>
          </p14:sldIdLst>
        </p14:section>
        <p14:section name="3. Connect with these Names" id="{B25C3E16-E33A-482D-8F15-89304185B999}">
          <p14:sldIdLst>
            <p14:sldId id="305"/>
            <p14:sldId id="330"/>
            <p14:sldId id="315"/>
            <p14:sldId id="316"/>
            <p14:sldId id="317"/>
            <p14:sldId id="318"/>
            <p14:sldId id="319"/>
          </p14:sldIdLst>
        </p14:section>
        <p14:section name="4. Reflections &amp; close" id="{AEEC0981-D0C7-4401-B03B-1AADCB9764C2}">
          <p14:sldIdLst>
            <p14:sldId id="298"/>
            <p14:sldId id="321"/>
            <p14:sldId id="334"/>
            <p14:sldId id="327"/>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H" initials="U" lastIdx="10" clrIdx="0">
    <p:extLst>
      <p:ext uri="{19B8F6BF-5375-455C-9EA6-DF929625EA0E}">
        <p15:presenceInfo xmlns:p15="http://schemas.microsoft.com/office/powerpoint/2012/main" userId="U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E8D"/>
    <a:srgbClr val="00A7A6"/>
    <a:srgbClr val="17355D"/>
    <a:srgbClr val="E6E6E6"/>
    <a:srgbClr val="16BAB8"/>
    <a:srgbClr val="3E5800"/>
    <a:srgbClr val="631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6317" autoAdjust="0"/>
  </p:normalViewPr>
  <p:slideViewPr>
    <p:cSldViewPr snapToGrid="0">
      <p:cViewPr varScale="1">
        <p:scale>
          <a:sx n="36" d="100"/>
          <a:sy n="36" d="100"/>
        </p:scale>
        <p:origin x="240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1BCE4-98CA-4778-BBCF-8DC70E55B0AA}"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A959567B-1232-43CF-998B-7C505DD89C36}">
      <dgm:prSet/>
      <dgm:spPr/>
      <dgm:t>
        <a:bodyPr/>
        <a:lstStyle/>
        <a:p>
          <a:r>
            <a:rPr lang="en-GB" b="0" dirty="0"/>
            <a:t>Appreciate what Al-</a:t>
          </a:r>
          <a:r>
            <a:rPr lang="en-GB" b="0" dirty="0" err="1"/>
            <a:t>Kabīr</a:t>
          </a:r>
          <a:r>
            <a:rPr lang="en-GB" b="0" dirty="0"/>
            <a:t> &amp; Al-</a:t>
          </a:r>
          <a:r>
            <a:rPr lang="en-GB" b="0" dirty="0" err="1"/>
            <a:t>Aẓīm</a:t>
          </a:r>
          <a:r>
            <a:rPr lang="en-GB" b="0" dirty="0"/>
            <a:t> mean</a:t>
          </a:r>
          <a:endParaRPr lang="en-US" dirty="0"/>
        </a:p>
      </dgm:t>
    </dgm:pt>
    <dgm:pt modelId="{68F67FEC-65E8-4B61-A168-3CAFED8DEA55}" type="parTrans" cxnId="{7AC19EA8-369F-4D45-B349-21657EC01244}">
      <dgm:prSet/>
      <dgm:spPr/>
      <dgm:t>
        <a:bodyPr/>
        <a:lstStyle/>
        <a:p>
          <a:endParaRPr lang="en-US"/>
        </a:p>
      </dgm:t>
    </dgm:pt>
    <dgm:pt modelId="{1B1F3005-F90B-4597-9C02-0D69CDB620A1}" type="sibTrans" cxnId="{7AC19EA8-369F-4D45-B349-21657EC01244}">
      <dgm:prSet phldrT="1" phldr="0"/>
      <dgm:spPr/>
      <dgm:t>
        <a:bodyPr/>
        <a:lstStyle/>
        <a:p>
          <a:r>
            <a:rPr lang="en-US"/>
            <a:t>1</a:t>
          </a:r>
        </a:p>
      </dgm:t>
    </dgm:pt>
    <dgm:pt modelId="{BA7B8992-2354-4BFC-97FD-7B15DE6856FB}">
      <dgm:prSet/>
      <dgm:spPr/>
      <dgm:t>
        <a:bodyPr/>
        <a:lstStyle/>
        <a:p>
          <a:r>
            <a:rPr lang="en-GB" b="0" dirty="0"/>
            <a:t>Understand how one can reflect on Allah’s greatness</a:t>
          </a:r>
          <a:endParaRPr lang="en-US" dirty="0"/>
        </a:p>
      </dgm:t>
    </dgm:pt>
    <dgm:pt modelId="{15BA8864-9E0C-4032-BD72-4641C1504E63}" type="parTrans" cxnId="{B911510C-93AD-43FC-A06E-CEE96DA50E3F}">
      <dgm:prSet/>
      <dgm:spPr/>
      <dgm:t>
        <a:bodyPr/>
        <a:lstStyle/>
        <a:p>
          <a:endParaRPr lang="en-US"/>
        </a:p>
      </dgm:t>
    </dgm:pt>
    <dgm:pt modelId="{6EB86AEA-8F08-4675-919A-EDD2CF47172F}" type="sibTrans" cxnId="{B911510C-93AD-43FC-A06E-CEE96DA50E3F}">
      <dgm:prSet phldrT="2" phldr="0"/>
      <dgm:spPr/>
      <dgm:t>
        <a:bodyPr/>
        <a:lstStyle/>
        <a:p>
          <a:r>
            <a:rPr lang="en-US"/>
            <a:t>2</a:t>
          </a:r>
        </a:p>
      </dgm:t>
    </dgm:pt>
    <dgm:pt modelId="{0EC4BB0B-8D05-4CC3-A0B1-080CE3452583}">
      <dgm:prSet/>
      <dgm:spPr/>
      <dgm:t>
        <a:bodyPr/>
        <a:lstStyle/>
        <a:p>
          <a:r>
            <a:rPr lang="en-GB" b="0" dirty="0"/>
            <a:t>Learn how to connect with Allah through these names</a:t>
          </a:r>
          <a:endParaRPr lang="en-US" dirty="0"/>
        </a:p>
      </dgm:t>
    </dgm:pt>
    <dgm:pt modelId="{4728C98E-3986-40E1-BF8A-5FC1395CEF1B}" type="parTrans" cxnId="{4C0D05F4-6F12-4531-A97A-7402034C06DE}">
      <dgm:prSet/>
      <dgm:spPr/>
      <dgm:t>
        <a:bodyPr/>
        <a:lstStyle/>
        <a:p>
          <a:endParaRPr lang="en-US"/>
        </a:p>
      </dgm:t>
    </dgm:pt>
    <dgm:pt modelId="{EC25B3CE-C84F-467B-AA42-4DFCD8D21DD2}" type="sibTrans" cxnId="{4C0D05F4-6F12-4531-A97A-7402034C06DE}">
      <dgm:prSet phldrT="3" phldr="0"/>
      <dgm:spPr/>
      <dgm:t>
        <a:bodyPr/>
        <a:lstStyle/>
        <a:p>
          <a:r>
            <a:rPr lang="en-US"/>
            <a:t>3</a:t>
          </a:r>
        </a:p>
      </dgm:t>
    </dgm:pt>
    <dgm:pt modelId="{60EAEC09-2E70-4305-AD1A-D1DB8EDAA4F7}">
      <dgm:prSet/>
      <dgm:spPr/>
      <dgm:t>
        <a:bodyPr/>
        <a:lstStyle/>
        <a:p>
          <a:r>
            <a:rPr lang="en-GB" b="0" dirty="0"/>
            <a:t>Reflect on what you have learnt and identify one practical action point</a:t>
          </a:r>
          <a:endParaRPr lang="en-US" dirty="0"/>
        </a:p>
      </dgm:t>
    </dgm:pt>
    <dgm:pt modelId="{091644BF-250D-494B-81A3-3A6F37C9A0C5}" type="parTrans" cxnId="{2F1A4F66-A443-4792-B000-7FBE80E8C2A4}">
      <dgm:prSet/>
      <dgm:spPr/>
      <dgm:t>
        <a:bodyPr/>
        <a:lstStyle/>
        <a:p>
          <a:endParaRPr lang="en-US"/>
        </a:p>
      </dgm:t>
    </dgm:pt>
    <dgm:pt modelId="{8E5C466D-6ABC-408D-9D4D-4789F463E951}" type="sibTrans" cxnId="{2F1A4F66-A443-4792-B000-7FBE80E8C2A4}">
      <dgm:prSet phldrT="4" phldr="0"/>
      <dgm:spPr/>
      <dgm:t>
        <a:bodyPr/>
        <a:lstStyle/>
        <a:p>
          <a:r>
            <a:rPr lang="en-US"/>
            <a:t>4</a:t>
          </a:r>
        </a:p>
      </dgm:t>
    </dgm:pt>
    <dgm:pt modelId="{F663706A-B949-4734-B60D-7E03B0043850}" type="pres">
      <dgm:prSet presAssocID="{F0C1BCE4-98CA-4778-BBCF-8DC70E55B0AA}" presName="Name0" presStyleCnt="0">
        <dgm:presLayoutVars>
          <dgm:animLvl val="lvl"/>
          <dgm:resizeHandles val="exact"/>
        </dgm:presLayoutVars>
      </dgm:prSet>
      <dgm:spPr/>
    </dgm:pt>
    <dgm:pt modelId="{DAF429C2-EE93-4AB2-879B-9FB4B8FD2A8E}" type="pres">
      <dgm:prSet presAssocID="{A959567B-1232-43CF-998B-7C505DD89C36}" presName="compositeNode" presStyleCnt="0">
        <dgm:presLayoutVars>
          <dgm:bulletEnabled val="1"/>
        </dgm:presLayoutVars>
      </dgm:prSet>
      <dgm:spPr/>
    </dgm:pt>
    <dgm:pt modelId="{8DE92FE3-C102-4A65-A023-C83D723A70E6}" type="pres">
      <dgm:prSet presAssocID="{A959567B-1232-43CF-998B-7C505DD89C36}" presName="bgRect" presStyleLbl="bgAccFollowNode1" presStyleIdx="0" presStyleCnt="4"/>
      <dgm:spPr/>
    </dgm:pt>
    <dgm:pt modelId="{D9B698C2-9EA3-48FA-9D88-E0B8F3B31E63}" type="pres">
      <dgm:prSet presAssocID="{1B1F3005-F90B-4597-9C02-0D69CDB620A1}" presName="sibTransNodeCircle" presStyleLbl="alignNode1" presStyleIdx="0" presStyleCnt="8">
        <dgm:presLayoutVars>
          <dgm:chMax val="0"/>
          <dgm:bulletEnabled/>
        </dgm:presLayoutVars>
      </dgm:prSet>
      <dgm:spPr/>
    </dgm:pt>
    <dgm:pt modelId="{F947D58D-2E4A-47A5-A1D2-5913B1F4A058}" type="pres">
      <dgm:prSet presAssocID="{A959567B-1232-43CF-998B-7C505DD89C36}" presName="bottomLine" presStyleLbl="alignNode1" presStyleIdx="1" presStyleCnt="8">
        <dgm:presLayoutVars/>
      </dgm:prSet>
      <dgm:spPr/>
    </dgm:pt>
    <dgm:pt modelId="{AD3B847C-7B51-4DB7-A848-06332A738A94}" type="pres">
      <dgm:prSet presAssocID="{A959567B-1232-43CF-998B-7C505DD89C36}" presName="nodeText" presStyleLbl="bgAccFollowNode1" presStyleIdx="0" presStyleCnt="4">
        <dgm:presLayoutVars>
          <dgm:bulletEnabled val="1"/>
        </dgm:presLayoutVars>
      </dgm:prSet>
      <dgm:spPr/>
    </dgm:pt>
    <dgm:pt modelId="{08F54A14-16DD-4F5D-92E3-0EDA174B9CA5}" type="pres">
      <dgm:prSet presAssocID="{1B1F3005-F90B-4597-9C02-0D69CDB620A1}" presName="sibTrans" presStyleCnt="0"/>
      <dgm:spPr/>
    </dgm:pt>
    <dgm:pt modelId="{A29E8338-3A67-41CF-A75B-FFC7BD744964}" type="pres">
      <dgm:prSet presAssocID="{BA7B8992-2354-4BFC-97FD-7B15DE6856FB}" presName="compositeNode" presStyleCnt="0">
        <dgm:presLayoutVars>
          <dgm:bulletEnabled val="1"/>
        </dgm:presLayoutVars>
      </dgm:prSet>
      <dgm:spPr/>
    </dgm:pt>
    <dgm:pt modelId="{5DCEB9BE-40D2-4F7B-A3BB-99DC84DA3300}" type="pres">
      <dgm:prSet presAssocID="{BA7B8992-2354-4BFC-97FD-7B15DE6856FB}" presName="bgRect" presStyleLbl="bgAccFollowNode1" presStyleIdx="1" presStyleCnt="4"/>
      <dgm:spPr/>
    </dgm:pt>
    <dgm:pt modelId="{7EEA2C11-C03F-4DF9-AB15-E62CEDDF7085}" type="pres">
      <dgm:prSet presAssocID="{6EB86AEA-8F08-4675-919A-EDD2CF47172F}" presName="sibTransNodeCircle" presStyleLbl="alignNode1" presStyleIdx="2" presStyleCnt="8">
        <dgm:presLayoutVars>
          <dgm:chMax val="0"/>
          <dgm:bulletEnabled/>
        </dgm:presLayoutVars>
      </dgm:prSet>
      <dgm:spPr/>
    </dgm:pt>
    <dgm:pt modelId="{557DB291-DEC3-4058-B77C-2941591B979C}" type="pres">
      <dgm:prSet presAssocID="{BA7B8992-2354-4BFC-97FD-7B15DE6856FB}" presName="bottomLine" presStyleLbl="alignNode1" presStyleIdx="3" presStyleCnt="8">
        <dgm:presLayoutVars/>
      </dgm:prSet>
      <dgm:spPr/>
    </dgm:pt>
    <dgm:pt modelId="{C31D5055-7258-49E4-8F06-4B4C6194FB77}" type="pres">
      <dgm:prSet presAssocID="{BA7B8992-2354-4BFC-97FD-7B15DE6856FB}" presName="nodeText" presStyleLbl="bgAccFollowNode1" presStyleIdx="1" presStyleCnt="4">
        <dgm:presLayoutVars>
          <dgm:bulletEnabled val="1"/>
        </dgm:presLayoutVars>
      </dgm:prSet>
      <dgm:spPr/>
    </dgm:pt>
    <dgm:pt modelId="{169216CF-D054-471D-943D-976BDE17E048}" type="pres">
      <dgm:prSet presAssocID="{6EB86AEA-8F08-4675-919A-EDD2CF47172F}" presName="sibTrans" presStyleCnt="0"/>
      <dgm:spPr/>
    </dgm:pt>
    <dgm:pt modelId="{7DFD8905-9B7B-4A5A-9D1E-1A0C21486249}" type="pres">
      <dgm:prSet presAssocID="{0EC4BB0B-8D05-4CC3-A0B1-080CE3452583}" presName="compositeNode" presStyleCnt="0">
        <dgm:presLayoutVars>
          <dgm:bulletEnabled val="1"/>
        </dgm:presLayoutVars>
      </dgm:prSet>
      <dgm:spPr/>
    </dgm:pt>
    <dgm:pt modelId="{42B11162-8111-460F-A5E2-4D3006EA6C44}" type="pres">
      <dgm:prSet presAssocID="{0EC4BB0B-8D05-4CC3-A0B1-080CE3452583}" presName="bgRect" presStyleLbl="bgAccFollowNode1" presStyleIdx="2" presStyleCnt="4"/>
      <dgm:spPr/>
    </dgm:pt>
    <dgm:pt modelId="{D421838F-437C-4A89-AF8E-12FAF71D49F6}" type="pres">
      <dgm:prSet presAssocID="{EC25B3CE-C84F-467B-AA42-4DFCD8D21DD2}" presName="sibTransNodeCircle" presStyleLbl="alignNode1" presStyleIdx="4" presStyleCnt="8">
        <dgm:presLayoutVars>
          <dgm:chMax val="0"/>
          <dgm:bulletEnabled/>
        </dgm:presLayoutVars>
      </dgm:prSet>
      <dgm:spPr/>
    </dgm:pt>
    <dgm:pt modelId="{7AF71F3D-5EE8-43E3-BAF3-2B6AAB5F39E4}" type="pres">
      <dgm:prSet presAssocID="{0EC4BB0B-8D05-4CC3-A0B1-080CE3452583}" presName="bottomLine" presStyleLbl="alignNode1" presStyleIdx="5" presStyleCnt="8">
        <dgm:presLayoutVars/>
      </dgm:prSet>
      <dgm:spPr/>
    </dgm:pt>
    <dgm:pt modelId="{8D91A3B3-C0A3-4074-9AF0-2F9AAC61BBE4}" type="pres">
      <dgm:prSet presAssocID="{0EC4BB0B-8D05-4CC3-A0B1-080CE3452583}" presName="nodeText" presStyleLbl="bgAccFollowNode1" presStyleIdx="2" presStyleCnt="4">
        <dgm:presLayoutVars>
          <dgm:bulletEnabled val="1"/>
        </dgm:presLayoutVars>
      </dgm:prSet>
      <dgm:spPr/>
    </dgm:pt>
    <dgm:pt modelId="{E373C685-5523-493C-800E-E9A8B04EA258}" type="pres">
      <dgm:prSet presAssocID="{EC25B3CE-C84F-467B-AA42-4DFCD8D21DD2}" presName="sibTrans" presStyleCnt="0"/>
      <dgm:spPr/>
    </dgm:pt>
    <dgm:pt modelId="{0FA027F0-51D6-4CB2-8A2D-EFE975C1EEEF}" type="pres">
      <dgm:prSet presAssocID="{60EAEC09-2E70-4305-AD1A-D1DB8EDAA4F7}" presName="compositeNode" presStyleCnt="0">
        <dgm:presLayoutVars>
          <dgm:bulletEnabled val="1"/>
        </dgm:presLayoutVars>
      </dgm:prSet>
      <dgm:spPr/>
    </dgm:pt>
    <dgm:pt modelId="{41F70552-0D5C-4823-8393-E44121F7649A}" type="pres">
      <dgm:prSet presAssocID="{60EAEC09-2E70-4305-AD1A-D1DB8EDAA4F7}" presName="bgRect" presStyleLbl="bgAccFollowNode1" presStyleIdx="3" presStyleCnt="4"/>
      <dgm:spPr/>
    </dgm:pt>
    <dgm:pt modelId="{4BE31C26-92C0-422E-9A80-37F6160AECA8}" type="pres">
      <dgm:prSet presAssocID="{8E5C466D-6ABC-408D-9D4D-4789F463E951}" presName="sibTransNodeCircle" presStyleLbl="alignNode1" presStyleIdx="6" presStyleCnt="8">
        <dgm:presLayoutVars>
          <dgm:chMax val="0"/>
          <dgm:bulletEnabled/>
        </dgm:presLayoutVars>
      </dgm:prSet>
      <dgm:spPr/>
    </dgm:pt>
    <dgm:pt modelId="{6B4C836E-EAF8-48A1-856D-B5A6B8C511B3}" type="pres">
      <dgm:prSet presAssocID="{60EAEC09-2E70-4305-AD1A-D1DB8EDAA4F7}" presName="bottomLine" presStyleLbl="alignNode1" presStyleIdx="7" presStyleCnt="8">
        <dgm:presLayoutVars/>
      </dgm:prSet>
      <dgm:spPr/>
    </dgm:pt>
    <dgm:pt modelId="{9E086890-B1C1-4243-89A7-C08B90C3B53C}" type="pres">
      <dgm:prSet presAssocID="{60EAEC09-2E70-4305-AD1A-D1DB8EDAA4F7}" presName="nodeText" presStyleLbl="bgAccFollowNode1" presStyleIdx="3" presStyleCnt="4">
        <dgm:presLayoutVars>
          <dgm:bulletEnabled val="1"/>
        </dgm:presLayoutVars>
      </dgm:prSet>
      <dgm:spPr/>
    </dgm:pt>
  </dgm:ptLst>
  <dgm:cxnLst>
    <dgm:cxn modelId="{B911510C-93AD-43FC-A06E-CEE96DA50E3F}" srcId="{F0C1BCE4-98CA-4778-BBCF-8DC70E55B0AA}" destId="{BA7B8992-2354-4BFC-97FD-7B15DE6856FB}" srcOrd="1" destOrd="0" parTransId="{15BA8864-9E0C-4032-BD72-4641C1504E63}" sibTransId="{6EB86AEA-8F08-4675-919A-EDD2CF47172F}"/>
    <dgm:cxn modelId="{8D61A713-A601-4F03-88DF-33E16A2D07CF}" type="presOf" srcId="{F0C1BCE4-98CA-4778-BBCF-8DC70E55B0AA}" destId="{F663706A-B949-4734-B60D-7E03B0043850}" srcOrd="0" destOrd="0" presId="urn:microsoft.com/office/officeart/2016/7/layout/BasicLinearProcessNumbered"/>
    <dgm:cxn modelId="{C0470B21-B237-4329-8A44-B77537C25FBC}" type="presOf" srcId="{60EAEC09-2E70-4305-AD1A-D1DB8EDAA4F7}" destId="{9E086890-B1C1-4243-89A7-C08B90C3B53C}" srcOrd="1" destOrd="0" presId="urn:microsoft.com/office/officeart/2016/7/layout/BasicLinearProcessNumbered"/>
    <dgm:cxn modelId="{8788D044-FDF4-4C82-8A5F-442A3ECF4543}" type="presOf" srcId="{0EC4BB0B-8D05-4CC3-A0B1-080CE3452583}" destId="{42B11162-8111-460F-A5E2-4D3006EA6C44}" srcOrd="0" destOrd="0" presId="urn:microsoft.com/office/officeart/2016/7/layout/BasicLinearProcessNumbered"/>
    <dgm:cxn modelId="{2F1A4F66-A443-4792-B000-7FBE80E8C2A4}" srcId="{F0C1BCE4-98CA-4778-BBCF-8DC70E55B0AA}" destId="{60EAEC09-2E70-4305-AD1A-D1DB8EDAA4F7}" srcOrd="3" destOrd="0" parTransId="{091644BF-250D-494B-81A3-3A6F37C9A0C5}" sibTransId="{8E5C466D-6ABC-408D-9D4D-4789F463E951}"/>
    <dgm:cxn modelId="{D54E7752-E1B0-4213-94D2-08D8B81CBBAD}" type="presOf" srcId="{BA7B8992-2354-4BFC-97FD-7B15DE6856FB}" destId="{C31D5055-7258-49E4-8F06-4B4C6194FB77}" srcOrd="1" destOrd="0" presId="urn:microsoft.com/office/officeart/2016/7/layout/BasicLinearProcessNumbered"/>
    <dgm:cxn modelId="{4DC8D359-A8CA-4BFA-A590-2E703E1F5039}" type="presOf" srcId="{1B1F3005-F90B-4597-9C02-0D69CDB620A1}" destId="{D9B698C2-9EA3-48FA-9D88-E0B8F3B31E63}" srcOrd="0" destOrd="0" presId="urn:microsoft.com/office/officeart/2016/7/layout/BasicLinearProcessNumbered"/>
    <dgm:cxn modelId="{2E01808D-1016-408F-A399-9D41FF1F5280}" type="presOf" srcId="{60EAEC09-2E70-4305-AD1A-D1DB8EDAA4F7}" destId="{41F70552-0D5C-4823-8393-E44121F7649A}" srcOrd="0" destOrd="0" presId="urn:microsoft.com/office/officeart/2016/7/layout/BasicLinearProcessNumbered"/>
    <dgm:cxn modelId="{933A5B9C-AEE6-42D0-A240-AAD1614FC0A0}" type="presOf" srcId="{0EC4BB0B-8D05-4CC3-A0B1-080CE3452583}" destId="{8D91A3B3-C0A3-4074-9AF0-2F9AAC61BBE4}" srcOrd="1" destOrd="0" presId="urn:microsoft.com/office/officeart/2016/7/layout/BasicLinearProcessNumbered"/>
    <dgm:cxn modelId="{7AC19EA8-369F-4D45-B349-21657EC01244}" srcId="{F0C1BCE4-98CA-4778-BBCF-8DC70E55B0AA}" destId="{A959567B-1232-43CF-998B-7C505DD89C36}" srcOrd="0" destOrd="0" parTransId="{68F67FEC-65E8-4B61-A168-3CAFED8DEA55}" sibTransId="{1B1F3005-F90B-4597-9C02-0D69CDB620A1}"/>
    <dgm:cxn modelId="{B59B26AE-CC4F-4966-9180-46B22A13F773}" type="presOf" srcId="{EC25B3CE-C84F-467B-AA42-4DFCD8D21DD2}" destId="{D421838F-437C-4A89-AF8E-12FAF71D49F6}" srcOrd="0" destOrd="0" presId="urn:microsoft.com/office/officeart/2016/7/layout/BasicLinearProcessNumbered"/>
    <dgm:cxn modelId="{2D3AC1C2-A1BE-4164-9D6C-1BC279571BDE}" type="presOf" srcId="{A959567B-1232-43CF-998B-7C505DD89C36}" destId="{8DE92FE3-C102-4A65-A023-C83D723A70E6}" srcOrd="0" destOrd="0" presId="urn:microsoft.com/office/officeart/2016/7/layout/BasicLinearProcessNumbered"/>
    <dgm:cxn modelId="{69C555CD-11F8-4E5B-8A03-53D7EE8BB23A}" type="presOf" srcId="{8E5C466D-6ABC-408D-9D4D-4789F463E951}" destId="{4BE31C26-92C0-422E-9A80-37F6160AECA8}" srcOrd="0" destOrd="0" presId="urn:microsoft.com/office/officeart/2016/7/layout/BasicLinearProcessNumbered"/>
    <dgm:cxn modelId="{8A27F2CF-6ABC-4969-8AFE-B4DCE1004C0E}" type="presOf" srcId="{A959567B-1232-43CF-998B-7C505DD89C36}" destId="{AD3B847C-7B51-4DB7-A848-06332A738A94}" srcOrd="1" destOrd="0" presId="urn:microsoft.com/office/officeart/2016/7/layout/BasicLinearProcessNumbered"/>
    <dgm:cxn modelId="{028D8EE9-299E-4E26-AE83-1014722ED855}" type="presOf" srcId="{6EB86AEA-8F08-4675-919A-EDD2CF47172F}" destId="{7EEA2C11-C03F-4DF9-AB15-E62CEDDF7085}" srcOrd="0" destOrd="0" presId="urn:microsoft.com/office/officeart/2016/7/layout/BasicLinearProcessNumbered"/>
    <dgm:cxn modelId="{4C0D05F4-6F12-4531-A97A-7402034C06DE}" srcId="{F0C1BCE4-98CA-4778-BBCF-8DC70E55B0AA}" destId="{0EC4BB0B-8D05-4CC3-A0B1-080CE3452583}" srcOrd="2" destOrd="0" parTransId="{4728C98E-3986-40E1-BF8A-5FC1395CEF1B}" sibTransId="{EC25B3CE-C84F-467B-AA42-4DFCD8D21DD2}"/>
    <dgm:cxn modelId="{E868FEFD-1FC4-4E1F-BB63-543B5A7C6AFA}" type="presOf" srcId="{BA7B8992-2354-4BFC-97FD-7B15DE6856FB}" destId="{5DCEB9BE-40D2-4F7B-A3BB-99DC84DA3300}" srcOrd="0" destOrd="0" presId="urn:microsoft.com/office/officeart/2016/7/layout/BasicLinearProcessNumbered"/>
    <dgm:cxn modelId="{F956E562-11EE-4FEA-97E1-7098410F73FC}" type="presParOf" srcId="{F663706A-B949-4734-B60D-7E03B0043850}" destId="{DAF429C2-EE93-4AB2-879B-9FB4B8FD2A8E}" srcOrd="0" destOrd="0" presId="urn:microsoft.com/office/officeart/2016/7/layout/BasicLinearProcessNumbered"/>
    <dgm:cxn modelId="{360C7FBF-ED6B-4542-949B-C516117C35AD}" type="presParOf" srcId="{DAF429C2-EE93-4AB2-879B-9FB4B8FD2A8E}" destId="{8DE92FE3-C102-4A65-A023-C83D723A70E6}" srcOrd="0" destOrd="0" presId="urn:microsoft.com/office/officeart/2016/7/layout/BasicLinearProcessNumbered"/>
    <dgm:cxn modelId="{DC3083A5-A6FF-4393-A949-4E9A0F604E04}" type="presParOf" srcId="{DAF429C2-EE93-4AB2-879B-9FB4B8FD2A8E}" destId="{D9B698C2-9EA3-48FA-9D88-E0B8F3B31E63}" srcOrd="1" destOrd="0" presId="urn:microsoft.com/office/officeart/2016/7/layout/BasicLinearProcessNumbered"/>
    <dgm:cxn modelId="{511C8858-5EE5-409C-AFDA-D272B888B9CB}" type="presParOf" srcId="{DAF429C2-EE93-4AB2-879B-9FB4B8FD2A8E}" destId="{F947D58D-2E4A-47A5-A1D2-5913B1F4A058}" srcOrd="2" destOrd="0" presId="urn:microsoft.com/office/officeart/2016/7/layout/BasicLinearProcessNumbered"/>
    <dgm:cxn modelId="{434F7287-90CB-4E45-A7EC-B7A6CD6B8948}" type="presParOf" srcId="{DAF429C2-EE93-4AB2-879B-9FB4B8FD2A8E}" destId="{AD3B847C-7B51-4DB7-A848-06332A738A94}" srcOrd="3" destOrd="0" presId="urn:microsoft.com/office/officeart/2016/7/layout/BasicLinearProcessNumbered"/>
    <dgm:cxn modelId="{01D0AECF-BF3E-4AED-98EF-E32C1B4536EC}" type="presParOf" srcId="{F663706A-B949-4734-B60D-7E03B0043850}" destId="{08F54A14-16DD-4F5D-92E3-0EDA174B9CA5}" srcOrd="1" destOrd="0" presId="urn:microsoft.com/office/officeart/2016/7/layout/BasicLinearProcessNumbered"/>
    <dgm:cxn modelId="{91188055-16B5-4BE2-A0BE-AC611B380FD7}" type="presParOf" srcId="{F663706A-B949-4734-B60D-7E03B0043850}" destId="{A29E8338-3A67-41CF-A75B-FFC7BD744964}" srcOrd="2" destOrd="0" presId="urn:microsoft.com/office/officeart/2016/7/layout/BasicLinearProcessNumbered"/>
    <dgm:cxn modelId="{C429520D-52F5-41BF-8674-F80AC989B2FA}" type="presParOf" srcId="{A29E8338-3A67-41CF-A75B-FFC7BD744964}" destId="{5DCEB9BE-40D2-4F7B-A3BB-99DC84DA3300}" srcOrd="0" destOrd="0" presId="urn:microsoft.com/office/officeart/2016/7/layout/BasicLinearProcessNumbered"/>
    <dgm:cxn modelId="{F6FDDAD8-CE05-41B2-AB32-B06B846B8FF6}" type="presParOf" srcId="{A29E8338-3A67-41CF-A75B-FFC7BD744964}" destId="{7EEA2C11-C03F-4DF9-AB15-E62CEDDF7085}" srcOrd="1" destOrd="0" presId="urn:microsoft.com/office/officeart/2016/7/layout/BasicLinearProcessNumbered"/>
    <dgm:cxn modelId="{51F926B7-CE45-4596-907D-5F1EF4256086}" type="presParOf" srcId="{A29E8338-3A67-41CF-A75B-FFC7BD744964}" destId="{557DB291-DEC3-4058-B77C-2941591B979C}" srcOrd="2" destOrd="0" presId="urn:microsoft.com/office/officeart/2016/7/layout/BasicLinearProcessNumbered"/>
    <dgm:cxn modelId="{D4275946-A1CC-4448-B993-B75762F3E450}" type="presParOf" srcId="{A29E8338-3A67-41CF-A75B-FFC7BD744964}" destId="{C31D5055-7258-49E4-8F06-4B4C6194FB77}" srcOrd="3" destOrd="0" presId="urn:microsoft.com/office/officeart/2016/7/layout/BasicLinearProcessNumbered"/>
    <dgm:cxn modelId="{015A1FC3-CECE-4275-BCD4-D1E998F21A3C}" type="presParOf" srcId="{F663706A-B949-4734-B60D-7E03B0043850}" destId="{169216CF-D054-471D-943D-976BDE17E048}" srcOrd="3" destOrd="0" presId="urn:microsoft.com/office/officeart/2016/7/layout/BasicLinearProcessNumbered"/>
    <dgm:cxn modelId="{7F4B3423-EF8B-46D4-9E94-D09206512630}" type="presParOf" srcId="{F663706A-B949-4734-B60D-7E03B0043850}" destId="{7DFD8905-9B7B-4A5A-9D1E-1A0C21486249}" srcOrd="4" destOrd="0" presId="urn:microsoft.com/office/officeart/2016/7/layout/BasicLinearProcessNumbered"/>
    <dgm:cxn modelId="{A175F69F-DCEB-4FC3-BEED-2D55952337F6}" type="presParOf" srcId="{7DFD8905-9B7B-4A5A-9D1E-1A0C21486249}" destId="{42B11162-8111-460F-A5E2-4D3006EA6C44}" srcOrd="0" destOrd="0" presId="urn:microsoft.com/office/officeart/2016/7/layout/BasicLinearProcessNumbered"/>
    <dgm:cxn modelId="{F878A0FD-7DA6-4731-A2A1-AA7ADBB7B477}" type="presParOf" srcId="{7DFD8905-9B7B-4A5A-9D1E-1A0C21486249}" destId="{D421838F-437C-4A89-AF8E-12FAF71D49F6}" srcOrd="1" destOrd="0" presId="urn:microsoft.com/office/officeart/2016/7/layout/BasicLinearProcessNumbered"/>
    <dgm:cxn modelId="{52F64482-A909-440E-9254-F37BDAF1BF24}" type="presParOf" srcId="{7DFD8905-9B7B-4A5A-9D1E-1A0C21486249}" destId="{7AF71F3D-5EE8-43E3-BAF3-2B6AAB5F39E4}" srcOrd="2" destOrd="0" presId="urn:microsoft.com/office/officeart/2016/7/layout/BasicLinearProcessNumbered"/>
    <dgm:cxn modelId="{697AA780-AE47-4F3D-A404-A4EE2023BE8B}" type="presParOf" srcId="{7DFD8905-9B7B-4A5A-9D1E-1A0C21486249}" destId="{8D91A3B3-C0A3-4074-9AF0-2F9AAC61BBE4}" srcOrd="3" destOrd="0" presId="urn:microsoft.com/office/officeart/2016/7/layout/BasicLinearProcessNumbered"/>
    <dgm:cxn modelId="{D252DAB0-ACBF-44EE-BE0B-71AD10342F51}" type="presParOf" srcId="{F663706A-B949-4734-B60D-7E03B0043850}" destId="{E373C685-5523-493C-800E-E9A8B04EA258}" srcOrd="5" destOrd="0" presId="urn:microsoft.com/office/officeart/2016/7/layout/BasicLinearProcessNumbered"/>
    <dgm:cxn modelId="{B5E295F6-D83F-4970-80E3-4CC00ECDBCA9}" type="presParOf" srcId="{F663706A-B949-4734-B60D-7E03B0043850}" destId="{0FA027F0-51D6-4CB2-8A2D-EFE975C1EEEF}" srcOrd="6" destOrd="0" presId="urn:microsoft.com/office/officeart/2016/7/layout/BasicLinearProcessNumbered"/>
    <dgm:cxn modelId="{67A1F6F8-57BA-43F4-80C7-966F9EBFA990}" type="presParOf" srcId="{0FA027F0-51D6-4CB2-8A2D-EFE975C1EEEF}" destId="{41F70552-0D5C-4823-8393-E44121F7649A}" srcOrd="0" destOrd="0" presId="urn:microsoft.com/office/officeart/2016/7/layout/BasicLinearProcessNumbered"/>
    <dgm:cxn modelId="{1FB159F1-7121-4F04-B375-CD559EE9B5C1}" type="presParOf" srcId="{0FA027F0-51D6-4CB2-8A2D-EFE975C1EEEF}" destId="{4BE31C26-92C0-422E-9A80-37F6160AECA8}" srcOrd="1" destOrd="0" presId="urn:microsoft.com/office/officeart/2016/7/layout/BasicLinearProcessNumbered"/>
    <dgm:cxn modelId="{70C4714F-6825-457B-A246-A9C5511C59BE}" type="presParOf" srcId="{0FA027F0-51D6-4CB2-8A2D-EFE975C1EEEF}" destId="{6B4C836E-EAF8-48A1-856D-B5A6B8C511B3}" srcOrd="2" destOrd="0" presId="urn:microsoft.com/office/officeart/2016/7/layout/BasicLinearProcessNumbered"/>
    <dgm:cxn modelId="{BB30C833-D65C-4208-BDEB-462865A71470}" type="presParOf" srcId="{0FA027F0-51D6-4CB2-8A2D-EFE975C1EEEF}" destId="{9E086890-B1C1-4243-89A7-C08B90C3B53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D86BD55-2D7D-47B5-A9B8-824B62D38440}" type="doc">
      <dgm:prSet loTypeId="urn:microsoft.com/office/officeart/2005/8/layout/cycle6" loCatId="relationship" qsTypeId="urn:microsoft.com/office/officeart/2005/8/quickstyle/simple1" qsCatId="simple" csTypeId="urn:microsoft.com/office/officeart/2005/8/colors/accent2_1" csCatId="accent2" phldr="1"/>
      <dgm:spPr/>
      <dgm:t>
        <a:bodyPr/>
        <a:lstStyle/>
        <a:p>
          <a:endParaRPr lang="en-US"/>
        </a:p>
      </dgm:t>
    </dgm:pt>
    <dgm:pt modelId="{8BD7C941-27AC-40D9-A4B0-BE542AEC4CA9}">
      <dgm:prSet/>
      <dgm:spPr/>
      <dgm:t>
        <a:bodyPr/>
        <a:lstStyle/>
        <a:p>
          <a:r>
            <a:rPr lang="en-GB" b="0" dirty="0"/>
            <a:t>1. His creation</a:t>
          </a:r>
          <a:endParaRPr lang="en-US" dirty="0"/>
        </a:p>
      </dgm:t>
    </dgm:pt>
    <dgm:pt modelId="{C8DC9A31-9CD9-4D71-B6A4-DBCD82DAC85D}" type="parTrans" cxnId="{35BA83E4-F70A-4EC6-B65C-29D1D7A520F0}">
      <dgm:prSet/>
      <dgm:spPr/>
      <dgm:t>
        <a:bodyPr/>
        <a:lstStyle/>
        <a:p>
          <a:endParaRPr lang="en-US"/>
        </a:p>
      </dgm:t>
    </dgm:pt>
    <dgm:pt modelId="{FB0A4B83-2B31-47BB-A5DE-0E03D07B3E53}" type="sibTrans" cxnId="{35BA83E4-F70A-4EC6-B65C-29D1D7A520F0}">
      <dgm:prSet/>
      <dgm:spPr/>
      <dgm:t>
        <a:bodyPr/>
        <a:lstStyle/>
        <a:p>
          <a:endParaRPr lang="en-US"/>
        </a:p>
      </dgm:t>
    </dgm:pt>
    <dgm:pt modelId="{6F8F6B61-42D6-4DB9-A78B-09FD8ADA570C}">
      <dgm:prSet/>
      <dgm:spPr/>
      <dgm:t>
        <a:bodyPr/>
        <a:lstStyle/>
        <a:p>
          <a:r>
            <a:rPr lang="en-GB" b="0" dirty="0"/>
            <a:t>2. His words (Qur’an)</a:t>
          </a:r>
          <a:endParaRPr lang="en-US" dirty="0"/>
        </a:p>
      </dgm:t>
    </dgm:pt>
    <dgm:pt modelId="{D8876330-F033-4C5C-92D5-877167AB7664}" type="parTrans" cxnId="{AE1E9DD9-4AC4-4723-8FF8-A7CF04AFBB3D}">
      <dgm:prSet/>
      <dgm:spPr/>
      <dgm:t>
        <a:bodyPr/>
        <a:lstStyle/>
        <a:p>
          <a:endParaRPr lang="en-US"/>
        </a:p>
      </dgm:t>
    </dgm:pt>
    <dgm:pt modelId="{6CA1ED68-CA98-4C9E-BF37-E0BEF6ECA8F7}" type="sibTrans" cxnId="{AE1E9DD9-4AC4-4723-8FF8-A7CF04AFBB3D}">
      <dgm:prSet/>
      <dgm:spPr/>
      <dgm:t>
        <a:bodyPr/>
        <a:lstStyle/>
        <a:p>
          <a:endParaRPr lang="en-US"/>
        </a:p>
      </dgm:t>
    </dgm:pt>
    <dgm:pt modelId="{1D638D31-2834-459C-885C-7676BB89443B}" type="pres">
      <dgm:prSet presAssocID="{1D86BD55-2D7D-47B5-A9B8-824B62D38440}" presName="cycle" presStyleCnt="0">
        <dgm:presLayoutVars>
          <dgm:dir/>
          <dgm:resizeHandles val="exact"/>
        </dgm:presLayoutVars>
      </dgm:prSet>
      <dgm:spPr/>
    </dgm:pt>
    <dgm:pt modelId="{1DED84FC-6BA4-4EB6-9E6F-5EC1170A4134}" type="pres">
      <dgm:prSet presAssocID="{8BD7C941-27AC-40D9-A4B0-BE542AEC4CA9}" presName="node" presStyleLbl="node1" presStyleIdx="0" presStyleCnt="2">
        <dgm:presLayoutVars>
          <dgm:bulletEnabled val="1"/>
        </dgm:presLayoutVars>
      </dgm:prSet>
      <dgm:spPr/>
    </dgm:pt>
    <dgm:pt modelId="{10A24E8F-04D4-44AE-83B1-FFC00DCDEE52}" type="pres">
      <dgm:prSet presAssocID="{8BD7C941-27AC-40D9-A4B0-BE542AEC4CA9}" presName="spNode" presStyleCnt="0"/>
      <dgm:spPr/>
    </dgm:pt>
    <dgm:pt modelId="{1A7634C1-978E-4E90-B20D-49FE1B27393F}" type="pres">
      <dgm:prSet presAssocID="{FB0A4B83-2B31-47BB-A5DE-0E03D07B3E53}" presName="sibTrans" presStyleLbl="sibTrans1D1" presStyleIdx="0" presStyleCnt="2"/>
      <dgm:spPr/>
    </dgm:pt>
    <dgm:pt modelId="{E5267B6A-8D23-42E3-975E-632A15C3DAF3}" type="pres">
      <dgm:prSet presAssocID="{6F8F6B61-42D6-4DB9-A78B-09FD8ADA570C}" presName="node" presStyleLbl="node1" presStyleIdx="1" presStyleCnt="2">
        <dgm:presLayoutVars>
          <dgm:bulletEnabled val="1"/>
        </dgm:presLayoutVars>
      </dgm:prSet>
      <dgm:spPr/>
    </dgm:pt>
    <dgm:pt modelId="{03D3A8F2-5F79-49F9-BAEB-E0282EE881BD}" type="pres">
      <dgm:prSet presAssocID="{6F8F6B61-42D6-4DB9-A78B-09FD8ADA570C}" presName="spNode" presStyleCnt="0"/>
      <dgm:spPr/>
    </dgm:pt>
    <dgm:pt modelId="{17ED11D2-F11C-4ED3-8F24-72530FA47780}" type="pres">
      <dgm:prSet presAssocID="{6CA1ED68-CA98-4C9E-BF37-E0BEF6ECA8F7}" presName="sibTrans" presStyleLbl="sibTrans1D1" presStyleIdx="1" presStyleCnt="2"/>
      <dgm:spPr/>
    </dgm:pt>
  </dgm:ptLst>
  <dgm:cxnLst>
    <dgm:cxn modelId="{1BE9E90E-080F-43C9-A282-8E039A8AAB9F}" type="presOf" srcId="{6F8F6B61-42D6-4DB9-A78B-09FD8ADA570C}" destId="{E5267B6A-8D23-42E3-975E-632A15C3DAF3}" srcOrd="0" destOrd="0" presId="urn:microsoft.com/office/officeart/2005/8/layout/cycle6"/>
    <dgm:cxn modelId="{41177F43-553F-457D-B6F6-DB847DBBEA23}" type="presOf" srcId="{FB0A4B83-2B31-47BB-A5DE-0E03D07B3E53}" destId="{1A7634C1-978E-4E90-B20D-49FE1B27393F}" srcOrd="0" destOrd="0" presId="urn:microsoft.com/office/officeart/2005/8/layout/cycle6"/>
    <dgm:cxn modelId="{0866894C-1038-43A1-97EA-771DC11C759A}" type="presOf" srcId="{1D86BD55-2D7D-47B5-A9B8-824B62D38440}" destId="{1D638D31-2834-459C-885C-7676BB89443B}" srcOrd="0" destOrd="0" presId="urn:microsoft.com/office/officeart/2005/8/layout/cycle6"/>
    <dgm:cxn modelId="{894F4FA7-18ED-43FC-A463-2A043A102AD1}" type="presOf" srcId="{8BD7C941-27AC-40D9-A4B0-BE542AEC4CA9}" destId="{1DED84FC-6BA4-4EB6-9E6F-5EC1170A4134}" srcOrd="0" destOrd="0" presId="urn:microsoft.com/office/officeart/2005/8/layout/cycle6"/>
    <dgm:cxn modelId="{AE1E9DD9-4AC4-4723-8FF8-A7CF04AFBB3D}" srcId="{1D86BD55-2D7D-47B5-A9B8-824B62D38440}" destId="{6F8F6B61-42D6-4DB9-A78B-09FD8ADA570C}" srcOrd="1" destOrd="0" parTransId="{D8876330-F033-4C5C-92D5-877167AB7664}" sibTransId="{6CA1ED68-CA98-4C9E-BF37-E0BEF6ECA8F7}"/>
    <dgm:cxn modelId="{35BA83E4-F70A-4EC6-B65C-29D1D7A520F0}" srcId="{1D86BD55-2D7D-47B5-A9B8-824B62D38440}" destId="{8BD7C941-27AC-40D9-A4B0-BE542AEC4CA9}" srcOrd="0" destOrd="0" parTransId="{C8DC9A31-9CD9-4D71-B6A4-DBCD82DAC85D}" sibTransId="{FB0A4B83-2B31-47BB-A5DE-0E03D07B3E53}"/>
    <dgm:cxn modelId="{653912EF-2329-49FA-BEFA-9FC7EC624994}" type="presOf" srcId="{6CA1ED68-CA98-4C9E-BF37-E0BEF6ECA8F7}" destId="{17ED11D2-F11C-4ED3-8F24-72530FA47780}" srcOrd="0" destOrd="0" presId="urn:microsoft.com/office/officeart/2005/8/layout/cycle6"/>
    <dgm:cxn modelId="{18AB73A8-50A1-4CF2-89D7-CE8731D09A75}" type="presParOf" srcId="{1D638D31-2834-459C-885C-7676BB89443B}" destId="{1DED84FC-6BA4-4EB6-9E6F-5EC1170A4134}" srcOrd="0" destOrd="0" presId="urn:microsoft.com/office/officeart/2005/8/layout/cycle6"/>
    <dgm:cxn modelId="{4549BFE2-7532-47F9-A49E-533766B5723C}" type="presParOf" srcId="{1D638D31-2834-459C-885C-7676BB89443B}" destId="{10A24E8F-04D4-44AE-83B1-FFC00DCDEE52}" srcOrd="1" destOrd="0" presId="urn:microsoft.com/office/officeart/2005/8/layout/cycle6"/>
    <dgm:cxn modelId="{3D2D15B3-0DE4-4271-95E0-3D1A5858C1F9}" type="presParOf" srcId="{1D638D31-2834-459C-885C-7676BB89443B}" destId="{1A7634C1-978E-4E90-B20D-49FE1B27393F}" srcOrd="2" destOrd="0" presId="urn:microsoft.com/office/officeart/2005/8/layout/cycle6"/>
    <dgm:cxn modelId="{CF0A8A4A-1093-4742-87D2-0CABFE45AABA}" type="presParOf" srcId="{1D638D31-2834-459C-885C-7676BB89443B}" destId="{E5267B6A-8D23-42E3-975E-632A15C3DAF3}" srcOrd="3" destOrd="0" presId="urn:microsoft.com/office/officeart/2005/8/layout/cycle6"/>
    <dgm:cxn modelId="{A9DA0A0E-E939-488F-8937-1B3CA466274B}" type="presParOf" srcId="{1D638D31-2834-459C-885C-7676BB89443B}" destId="{03D3A8F2-5F79-49F9-BAEB-E0282EE881BD}" srcOrd="4" destOrd="0" presId="urn:microsoft.com/office/officeart/2005/8/layout/cycle6"/>
    <dgm:cxn modelId="{1D8408B5-4DA7-4ED3-B888-B57E491322CB}" type="presParOf" srcId="{1D638D31-2834-459C-885C-7676BB89443B}" destId="{17ED11D2-F11C-4ED3-8F24-72530FA47780}"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224390A-3360-4789-A7C5-8D4400907851}"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2AA3C1BA-9424-4BB7-8083-F8C367C7CB9D}">
      <dgm:prSet/>
      <dgm:spPr>
        <a:solidFill>
          <a:schemeClr val="accent4"/>
        </a:solidFill>
      </dgm:spPr>
      <dgm:t>
        <a:bodyPr/>
        <a:lstStyle/>
        <a:p>
          <a:r>
            <a:rPr lang="en-GB" b="0" dirty="0">
              <a:solidFill>
                <a:schemeClr val="tx2"/>
              </a:solidFill>
            </a:rPr>
            <a:t>Universe</a:t>
          </a:r>
          <a:endParaRPr lang="en-US" dirty="0">
            <a:solidFill>
              <a:schemeClr val="tx2"/>
            </a:solidFill>
          </a:endParaRPr>
        </a:p>
      </dgm:t>
    </dgm:pt>
    <dgm:pt modelId="{162AA0CF-2532-42CF-A422-6DCC183E9800}" type="parTrans" cxnId="{D10B7807-8F99-47B9-8C48-24476A4FB158}">
      <dgm:prSet/>
      <dgm:spPr/>
      <dgm:t>
        <a:bodyPr/>
        <a:lstStyle/>
        <a:p>
          <a:endParaRPr lang="en-US"/>
        </a:p>
      </dgm:t>
    </dgm:pt>
    <dgm:pt modelId="{B3189607-BFB8-4E22-8083-84E248A3FD95}" type="sibTrans" cxnId="{D10B7807-8F99-47B9-8C48-24476A4FB158}">
      <dgm:prSet/>
      <dgm:spPr/>
      <dgm:t>
        <a:bodyPr/>
        <a:lstStyle/>
        <a:p>
          <a:endParaRPr lang="en-US"/>
        </a:p>
      </dgm:t>
    </dgm:pt>
    <dgm:pt modelId="{5C737F45-CBE5-48CB-936C-4AA9F783F0F2}">
      <dgm:prSet/>
      <dgm:spPr>
        <a:solidFill>
          <a:schemeClr val="accent4"/>
        </a:solidFill>
      </dgm:spPr>
      <dgm:t>
        <a:bodyPr/>
        <a:lstStyle/>
        <a:p>
          <a:r>
            <a:rPr lang="en-GB" b="0" dirty="0">
              <a:solidFill>
                <a:schemeClr val="tx2"/>
              </a:solidFill>
            </a:rPr>
            <a:t>Majestic Throne</a:t>
          </a:r>
          <a:endParaRPr lang="en-US" dirty="0">
            <a:solidFill>
              <a:schemeClr val="tx2"/>
            </a:solidFill>
          </a:endParaRPr>
        </a:p>
      </dgm:t>
    </dgm:pt>
    <dgm:pt modelId="{35C35258-2B01-4D61-ADC0-FCB4B90E1230}" type="parTrans" cxnId="{967E077E-7FE7-4DCA-893B-996952ED996D}">
      <dgm:prSet/>
      <dgm:spPr/>
      <dgm:t>
        <a:bodyPr/>
        <a:lstStyle/>
        <a:p>
          <a:endParaRPr lang="en-US"/>
        </a:p>
      </dgm:t>
    </dgm:pt>
    <dgm:pt modelId="{C09C6A6D-E3D8-4283-A99A-9ED050973946}" type="sibTrans" cxnId="{967E077E-7FE7-4DCA-893B-996952ED996D}">
      <dgm:prSet/>
      <dgm:spPr/>
      <dgm:t>
        <a:bodyPr/>
        <a:lstStyle/>
        <a:p>
          <a:endParaRPr lang="en-US"/>
        </a:p>
      </dgm:t>
    </dgm:pt>
    <dgm:pt modelId="{F2430F64-16DA-42E8-B26E-FE41DD217648}">
      <dgm:prSet/>
      <dgm:spPr>
        <a:solidFill>
          <a:schemeClr val="accent4"/>
        </a:solidFill>
      </dgm:spPr>
      <dgm:t>
        <a:bodyPr/>
        <a:lstStyle/>
        <a:p>
          <a:r>
            <a:rPr lang="en-GB" b="0" dirty="0">
              <a:solidFill>
                <a:schemeClr val="tx2"/>
              </a:solidFill>
            </a:rPr>
            <a:t>Angels</a:t>
          </a:r>
          <a:endParaRPr lang="en-US" dirty="0">
            <a:solidFill>
              <a:schemeClr val="tx2"/>
            </a:solidFill>
          </a:endParaRPr>
        </a:p>
      </dgm:t>
    </dgm:pt>
    <dgm:pt modelId="{0B328436-7E2B-4DCC-8BB1-3798A2A74F60}" type="parTrans" cxnId="{22A48135-9F18-4FD6-AAD1-47036F371B05}">
      <dgm:prSet/>
      <dgm:spPr/>
      <dgm:t>
        <a:bodyPr/>
        <a:lstStyle/>
        <a:p>
          <a:endParaRPr lang="en-GB"/>
        </a:p>
      </dgm:t>
    </dgm:pt>
    <dgm:pt modelId="{E2B5B75D-D4F4-47DC-ADBD-6F75F48E1826}" type="sibTrans" cxnId="{22A48135-9F18-4FD6-AAD1-47036F371B05}">
      <dgm:prSet/>
      <dgm:spPr/>
      <dgm:t>
        <a:bodyPr/>
        <a:lstStyle/>
        <a:p>
          <a:endParaRPr lang="en-GB"/>
        </a:p>
      </dgm:t>
    </dgm:pt>
    <dgm:pt modelId="{EDADB649-0EAA-4AAF-A03C-44E960229D89}">
      <dgm:prSet/>
      <dgm:spPr>
        <a:solidFill>
          <a:schemeClr val="accent4"/>
        </a:solidFill>
      </dgm:spPr>
      <dgm:t>
        <a:bodyPr/>
        <a:lstStyle/>
        <a:p>
          <a:r>
            <a:rPr lang="en-GB" b="0" dirty="0">
              <a:solidFill>
                <a:schemeClr val="tx2"/>
              </a:solidFill>
            </a:rPr>
            <a:t>Humans</a:t>
          </a:r>
          <a:endParaRPr lang="en-US" dirty="0">
            <a:solidFill>
              <a:schemeClr val="tx2"/>
            </a:solidFill>
          </a:endParaRPr>
        </a:p>
      </dgm:t>
    </dgm:pt>
    <dgm:pt modelId="{DDE3C51E-7E58-4783-959F-F110C9FB12B7}" type="sibTrans" cxnId="{C85D4A47-FE2F-419E-B93D-11632049D525}">
      <dgm:prSet/>
      <dgm:spPr/>
      <dgm:t>
        <a:bodyPr/>
        <a:lstStyle/>
        <a:p>
          <a:endParaRPr lang="en-US"/>
        </a:p>
      </dgm:t>
    </dgm:pt>
    <dgm:pt modelId="{65B0EBDB-3569-4BC1-8A94-417A56E58642}" type="parTrans" cxnId="{C85D4A47-FE2F-419E-B93D-11632049D525}">
      <dgm:prSet/>
      <dgm:spPr/>
      <dgm:t>
        <a:bodyPr/>
        <a:lstStyle/>
        <a:p>
          <a:endParaRPr lang="en-US"/>
        </a:p>
      </dgm:t>
    </dgm:pt>
    <dgm:pt modelId="{DB079CFB-A7D0-4DDB-A2BC-09CF7CB63599}">
      <dgm:prSet/>
      <dgm:spPr>
        <a:solidFill>
          <a:schemeClr val="accent4"/>
        </a:solidFill>
      </dgm:spPr>
      <dgm:t>
        <a:bodyPr/>
        <a:lstStyle/>
        <a:p>
          <a:r>
            <a:rPr lang="en-GB" b="0" dirty="0">
              <a:solidFill>
                <a:schemeClr val="tx2"/>
              </a:solidFill>
            </a:rPr>
            <a:t>Animals</a:t>
          </a:r>
          <a:endParaRPr lang="en-US" dirty="0">
            <a:solidFill>
              <a:schemeClr val="tx2"/>
            </a:solidFill>
          </a:endParaRPr>
        </a:p>
      </dgm:t>
    </dgm:pt>
    <dgm:pt modelId="{355F42AD-DB02-4D06-B06D-AE768A91F30B}" type="parTrans" cxnId="{41636275-8111-4A2C-A0FE-CCBFCD00B17A}">
      <dgm:prSet/>
      <dgm:spPr/>
    </dgm:pt>
    <dgm:pt modelId="{D7B81E11-4112-4911-8097-0EDB99416734}" type="sibTrans" cxnId="{41636275-8111-4A2C-A0FE-CCBFCD00B17A}">
      <dgm:prSet/>
      <dgm:spPr/>
    </dgm:pt>
    <dgm:pt modelId="{F072BA1D-5B24-4892-B6AC-E93F5CD9F64F}" type="pres">
      <dgm:prSet presAssocID="{8224390A-3360-4789-A7C5-8D4400907851}" presName="diagram" presStyleCnt="0">
        <dgm:presLayoutVars>
          <dgm:dir/>
          <dgm:resizeHandles val="exact"/>
        </dgm:presLayoutVars>
      </dgm:prSet>
      <dgm:spPr/>
    </dgm:pt>
    <dgm:pt modelId="{6D281D76-E483-4E82-887F-261AE532613A}" type="pres">
      <dgm:prSet presAssocID="{EDADB649-0EAA-4AAF-A03C-44E960229D89}" presName="node" presStyleLbl="node1" presStyleIdx="0" presStyleCnt="5">
        <dgm:presLayoutVars>
          <dgm:bulletEnabled val="1"/>
        </dgm:presLayoutVars>
      </dgm:prSet>
      <dgm:spPr>
        <a:prstGeom prst="roundRect">
          <a:avLst/>
        </a:prstGeom>
      </dgm:spPr>
    </dgm:pt>
    <dgm:pt modelId="{B9B4585C-FA86-490D-89E0-FB746632BB2E}" type="pres">
      <dgm:prSet presAssocID="{DDE3C51E-7E58-4783-959F-F110C9FB12B7}" presName="sibTrans" presStyleCnt="0"/>
      <dgm:spPr/>
    </dgm:pt>
    <dgm:pt modelId="{CBDE2153-E78E-465D-B71B-535019368F1B}" type="pres">
      <dgm:prSet presAssocID="{DB079CFB-A7D0-4DDB-A2BC-09CF7CB63599}" presName="node" presStyleLbl="node1" presStyleIdx="1" presStyleCnt="5">
        <dgm:presLayoutVars>
          <dgm:bulletEnabled val="1"/>
        </dgm:presLayoutVars>
      </dgm:prSet>
      <dgm:spPr>
        <a:prstGeom prst="roundRect">
          <a:avLst/>
        </a:prstGeom>
      </dgm:spPr>
    </dgm:pt>
    <dgm:pt modelId="{4B04A157-D515-456E-BBE9-EFAF4313818A}" type="pres">
      <dgm:prSet presAssocID="{D7B81E11-4112-4911-8097-0EDB99416734}" presName="sibTrans" presStyleCnt="0"/>
      <dgm:spPr/>
    </dgm:pt>
    <dgm:pt modelId="{F8A53700-83A8-41C1-BFD1-480407CD0B67}" type="pres">
      <dgm:prSet presAssocID="{2AA3C1BA-9424-4BB7-8083-F8C367C7CB9D}" presName="node" presStyleLbl="node1" presStyleIdx="2" presStyleCnt="5">
        <dgm:presLayoutVars>
          <dgm:bulletEnabled val="1"/>
        </dgm:presLayoutVars>
      </dgm:prSet>
      <dgm:spPr>
        <a:prstGeom prst="roundRect">
          <a:avLst/>
        </a:prstGeom>
      </dgm:spPr>
    </dgm:pt>
    <dgm:pt modelId="{F2036F76-5FD9-4D9C-9C50-716F891AD988}" type="pres">
      <dgm:prSet presAssocID="{B3189607-BFB8-4E22-8083-84E248A3FD95}" presName="sibTrans" presStyleCnt="0"/>
      <dgm:spPr/>
    </dgm:pt>
    <dgm:pt modelId="{7AD1DB2B-FAA0-42F7-B612-A3862B1A6F0A}" type="pres">
      <dgm:prSet presAssocID="{5C737F45-CBE5-48CB-936C-4AA9F783F0F2}" presName="node" presStyleLbl="node1" presStyleIdx="3" presStyleCnt="5">
        <dgm:presLayoutVars>
          <dgm:bulletEnabled val="1"/>
        </dgm:presLayoutVars>
      </dgm:prSet>
      <dgm:spPr>
        <a:prstGeom prst="roundRect">
          <a:avLst/>
        </a:prstGeom>
      </dgm:spPr>
    </dgm:pt>
    <dgm:pt modelId="{169D1B64-BA00-4B15-92E3-36344620A9AF}" type="pres">
      <dgm:prSet presAssocID="{C09C6A6D-E3D8-4283-A99A-9ED050973946}" presName="sibTrans" presStyleCnt="0"/>
      <dgm:spPr/>
    </dgm:pt>
    <dgm:pt modelId="{F19DED5D-CFFA-4C80-B907-A46616AA42FE}" type="pres">
      <dgm:prSet presAssocID="{F2430F64-16DA-42E8-B26E-FE41DD217648}" presName="node" presStyleLbl="node1" presStyleIdx="4" presStyleCnt="5">
        <dgm:presLayoutVars>
          <dgm:bulletEnabled val="1"/>
        </dgm:presLayoutVars>
      </dgm:prSet>
      <dgm:spPr>
        <a:prstGeom prst="roundRect">
          <a:avLst/>
        </a:prstGeom>
      </dgm:spPr>
    </dgm:pt>
  </dgm:ptLst>
  <dgm:cxnLst>
    <dgm:cxn modelId="{D10B7807-8F99-47B9-8C48-24476A4FB158}" srcId="{8224390A-3360-4789-A7C5-8D4400907851}" destId="{2AA3C1BA-9424-4BB7-8083-F8C367C7CB9D}" srcOrd="2" destOrd="0" parTransId="{162AA0CF-2532-42CF-A422-6DCC183E9800}" sibTransId="{B3189607-BFB8-4E22-8083-84E248A3FD95}"/>
    <dgm:cxn modelId="{576ED41B-3CA9-49A6-B84D-34B999E2F301}" type="presOf" srcId="{F2430F64-16DA-42E8-B26E-FE41DD217648}" destId="{F19DED5D-CFFA-4C80-B907-A46616AA42FE}" srcOrd="0" destOrd="0" presId="urn:microsoft.com/office/officeart/2005/8/layout/default"/>
    <dgm:cxn modelId="{019C9D20-D0BB-4C98-9475-AB66AB36C176}" type="presOf" srcId="{EDADB649-0EAA-4AAF-A03C-44E960229D89}" destId="{6D281D76-E483-4E82-887F-261AE532613A}" srcOrd="0" destOrd="0" presId="urn:microsoft.com/office/officeart/2005/8/layout/default"/>
    <dgm:cxn modelId="{ED7C902B-8754-41F7-B646-8DFFE5B1C2A5}" type="presOf" srcId="{5C737F45-CBE5-48CB-936C-4AA9F783F0F2}" destId="{7AD1DB2B-FAA0-42F7-B612-A3862B1A6F0A}" srcOrd="0" destOrd="0" presId="urn:microsoft.com/office/officeart/2005/8/layout/default"/>
    <dgm:cxn modelId="{22A48135-9F18-4FD6-AAD1-47036F371B05}" srcId="{8224390A-3360-4789-A7C5-8D4400907851}" destId="{F2430F64-16DA-42E8-B26E-FE41DD217648}" srcOrd="4" destOrd="0" parTransId="{0B328436-7E2B-4DCC-8BB1-3798A2A74F60}" sibTransId="{E2B5B75D-D4F4-47DC-ADBD-6F75F48E1826}"/>
    <dgm:cxn modelId="{8D17443B-B3D2-4FF4-B6ED-4D0716EA267F}" type="presOf" srcId="{8224390A-3360-4789-A7C5-8D4400907851}" destId="{F072BA1D-5B24-4892-B6AC-E93F5CD9F64F}" srcOrd="0" destOrd="0" presId="urn:microsoft.com/office/officeart/2005/8/layout/default"/>
    <dgm:cxn modelId="{C85D4A47-FE2F-419E-B93D-11632049D525}" srcId="{8224390A-3360-4789-A7C5-8D4400907851}" destId="{EDADB649-0EAA-4AAF-A03C-44E960229D89}" srcOrd="0" destOrd="0" parTransId="{65B0EBDB-3569-4BC1-8A94-417A56E58642}" sibTransId="{DDE3C51E-7E58-4783-959F-F110C9FB12B7}"/>
    <dgm:cxn modelId="{41636275-8111-4A2C-A0FE-CCBFCD00B17A}" srcId="{8224390A-3360-4789-A7C5-8D4400907851}" destId="{DB079CFB-A7D0-4DDB-A2BC-09CF7CB63599}" srcOrd="1" destOrd="0" parTransId="{355F42AD-DB02-4D06-B06D-AE768A91F30B}" sibTransId="{D7B81E11-4112-4911-8097-0EDB99416734}"/>
    <dgm:cxn modelId="{967E077E-7FE7-4DCA-893B-996952ED996D}" srcId="{8224390A-3360-4789-A7C5-8D4400907851}" destId="{5C737F45-CBE5-48CB-936C-4AA9F783F0F2}" srcOrd="3" destOrd="0" parTransId="{35C35258-2B01-4D61-ADC0-FCB4B90E1230}" sibTransId="{C09C6A6D-E3D8-4283-A99A-9ED050973946}"/>
    <dgm:cxn modelId="{308CDA8F-A0C4-4B02-B4CB-44ADB0735B4A}" type="presOf" srcId="{2AA3C1BA-9424-4BB7-8083-F8C367C7CB9D}" destId="{F8A53700-83A8-41C1-BFD1-480407CD0B67}" srcOrd="0" destOrd="0" presId="urn:microsoft.com/office/officeart/2005/8/layout/default"/>
    <dgm:cxn modelId="{51E866AB-83B4-4D7F-AA55-091693764D37}" type="presOf" srcId="{DB079CFB-A7D0-4DDB-A2BC-09CF7CB63599}" destId="{CBDE2153-E78E-465D-B71B-535019368F1B}" srcOrd="0" destOrd="0" presId="urn:microsoft.com/office/officeart/2005/8/layout/default"/>
    <dgm:cxn modelId="{CEB12937-8D4B-4FA2-A7DE-30E093CFA3D9}" type="presParOf" srcId="{F072BA1D-5B24-4892-B6AC-E93F5CD9F64F}" destId="{6D281D76-E483-4E82-887F-261AE532613A}" srcOrd="0" destOrd="0" presId="urn:microsoft.com/office/officeart/2005/8/layout/default"/>
    <dgm:cxn modelId="{F5718B1D-656C-44D2-951C-94CB1C765970}" type="presParOf" srcId="{F072BA1D-5B24-4892-B6AC-E93F5CD9F64F}" destId="{B9B4585C-FA86-490D-89E0-FB746632BB2E}" srcOrd="1" destOrd="0" presId="urn:microsoft.com/office/officeart/2005/8/layout/default"/>
    <dgm:cxn modelId="{70070525-D09C-47B4-B46F-F06B4B50E426}" type="presParOf" srcId="{F072BA1D-5B24-4892-B6AC-E93F5CD9F64F}" destId="{CBDE2153-E78E-465D-B71B-535019368F1B}" srcOrd="2" destOrd="0" presId="urn:microsoft.com/office/officeart/2005/8/layout/default"/>
    <dgm:cxn modelId="{9AFCBF41-CDFA-43BC-AB87-16631B3B732A}" type="presParOf" srcId="{F072BA1D-5B24-4892-B6AC-E93F5CD9F64F}" destId="{4B04A157-D515-456E-BBE9-EFAF4313818A}" srcOrd="3" destOrd="0" presId="urn:microsoft.com/office/officeart/2005/8/layout/default"/>
    <dgm:cxn modelId="{D6433068-6C8D-438F-8CB7-DF3E1714E15F}" type="presParOf" srcId="{F072BA1D-5B24-4892-B6AC-E93F5CD9F64F}" destId="{F8A53700-83A8-41C1-BFD1-480407CD0B67}" srcOrd="4" destOrd="0" presId="urn:microsoft.com/office/officeart/2005/8/layout/default"/>
    <dgm:cxn modelId="{291B72C6-29FA-4341-A65C-7F5A75616524}" type="presParOf" srcId="{F072BA1D-5B24-4892-B6AC-E93F5CD9F64F}" destId="{F2036F76-5FD9-4D9C-9C50-716F891AD988}" srcOrd="5" destOrd="0" presId="urn:microsoft.com/office/officeart/2005/8/layout/default"/>
    <dgm:cxn modelId="{2FBA03D6-59EC-4534-9D4D-902888E3A0A3}" type="presParOf" srcId="{F072BA1D-5B24-4892-B6AC-E93F5CD9F64F}" destId="{7AD1DB2B-FAA0-42F7-B612-A3862B1A6F0A}" srcOrd="6" destOrd="0" presId="urn:microsoft.com/office/officeart/2005/8/layout/default"/>
    <dgm:cxn modelId="{2D59CE1D-46D3-46D2-A5AA-7AC41161D751}" type="presParOf" srcId="{F072BA1D-5B24-4892-B6AC-E93F5CD9F64F}" destId="{169D1B64-BA00-4B15-92E3-36344620A9AF}" srcOrd="7" destOrd="0" presId="urn:microsoft.com/office/officeart/2005/8/layout/default"/>
    <dgm:cxn modelId="{17FFB048-6769-48D0-98EE-2A4A80B24043}" type="presParOf" srcId="{F072BA1D-5B24-4892-B6AC-E93F5CD9F64F}" destId="{F19DED5D-CFFA-4C80-B907-A46616AA42FE}"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C89E53-3A11-4CB5-A7E3-96323426F27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4782B3C7-30FA-4827-B4BD-873BC163A281}">
      <dgm:prSet custT="1"/>
      <dgm:spPr/>
      <dgm:t>
        <a:bodyPr/>
        <a:lstStyle/>
        <a:p>
          <a:r>
            <a:rPr lang="en-GB" sz="2000" b="0" i="0" dirty="0">
              <a:latin typeface="Quattrocento Sans" panose="020B0502050000020003" pitchFamily="34" charset="0"/>
            </a:rPr>
            <a:t>Laid end to end, an adult’s blood vessels could </a:t>
          </a:r>
          <a:r>
            <a:rPr lang="en-GB" sz="2000" b="1" i="0" dirty="0">
              <a:latin typeface="Quattrocento Sans" panose="020B0502050000020003" pitchFamily="34" charset="0"/>
            </a:rPr>
            <a:t>circle Earth’s equator four times</a:t>
          </a:r>
          <a:r>
            <a:rPr lang="en-GB" sz="2000" b="0" i="0" dirty="0">
              <a:latin typeface="Quattrocento Sans" panose="020B0502050000020003" pitchFamily="34" charset="0"/>
            </a:rPr>
            <a:t>!</a:t>
          </a:r>
          <a:endParaRPr lang="en-GB" sz="2000" b="0" dirty="0">
            <a:latin typeface="Quattrocento Sans" panose="020B0502050000020003" pitchFamily="34" charset="0"/>
          </a:endParaRPr>
        </a:p>
      </dgm:t>
    </dgm:pt>
    <dgm:pt modelId="{0BDCEA5D-DDB3-4CF7-A28E-CF7DA11016BB}" type="parTrans" cxnId="{88831121-7BF7-418B-B651-3D4F7702F70C}">
      <dgm:prSet/>
      <dgm:spPr/>
      <dgm:t>
        <a:bodyPr/>
        <a:lstStyle/>
        <a:p>
          <a:endParaRPr lang="en-US"/>
        </a:p>
      </dgm:t>
    </dgm:pt>
    <dgm:pt modelId="{CF95C060-531A-4B47-AE7F-C91E5BD7654C}" type="sibTrans" cxnId="{88831121-7BF7-418B-B651-3D4F7702F70C}">
      <dgm:prSet/>
      <dgm:spPr/>
      <dgm:t>
        <a:bodyPr/>
        <a:lstStyle/>
        <a:p>
          <a:endParaRPr lang="en-US"/>
        </a:p>
      </dgm:t>
    </dgm:pt>
    <dgm:pt modelId="{D961E92C-6CC2-43C6-8C0E-0C516E17930B}">
      <dgm:prSet custT="1"/>
      <dgm:spPr/>
      <dgm:t>
        <a:bodyPr/>
        <a:lstStyle/>
        <a:p>
          <a:r>
            <a:rPr lang="en-GB" sz="2000" b="0" i="0" dirty="0">
              <a:latin typeface="Quattrocento Sans" panose="020B0502050000020003" pitchFamily="34" charset="0"/>
            </a:rPr>
            <a:t>Information zooms along nerves at about </a:t>
          </a:r>
          <a:r>
            <a:rPr lang="en-GB" sz="2000" b="1" i="0" dirty="0">
              <a:latin typeface="Quattrocento Sans" panose="020B0502050000020003" pitchFamily="34" charset="0"/>
            </a:rPr>
            <a:t>400kmph</a:t>
          </a:r>
          <a:r>
            <a:rPr lang="en-GB" sz="2000" b="0" i="0" dirty="0">
              <a:latin typeface="Quattrocento Sans" panose="020B0502050000020003" pitchFamily="34" charset="0"/>
            </a:rPr>
            <a:t>!</a:t>
          </a:r>
          <a:endParaRPr lang="en-US" sz="2000" dirty="0">
            <a:latin typeface="Quattrocento Sans" panose="020B0502050000020003" pitchFamily="34" charset="0"/>
          </a:endParaRPr>
        </a:p>
      </dgm:t>
    </dgm:pt>
    <dgm:pt modelId="{FDF25561-6838-47F5-BC7F-8BBB2D6DA3E3}" type="parTrans" cxnId="{CB28FE8E-81EF-4513-951F-51316ED85177}">
      <dgm:prSet/>
      <dgm:spPr/>
      <dgm:t>
        <a:bodyPr/>
        <a:lstStyle/>
        <a:p>
          <a:endParaRPr lang="en-US"/>
        </a:p>
      </dgm:t>
    </dgm:pt>
    <dgm:pt modelId="{937AF363-874F-4F09-9958-B969E800AC74}" type="sibTrans" cxnId="{CB28FE8E-81EF-4513-951F-51316ED85177}">
      <dgm:prSet/>
      <dgm:spPr/>
      <dgm:t>
        <a:bodyPr/>
        <a:lstStyle/>
        <a:p>
          <a:endParaRPr lang="en-US"/>
        </a:p>
      </dgm:t>
    </dgm:pt>
    <dgm:pt modelId="{668AA021-3EFD-40A6-97AA-E07F987319AF}">
      <dgm:prSet custT="1"/>
      <dgm:spPr/>
      <dgm:t>
        <a:bodyPr/>
        <a:lstStyle/>
        <a:p>
          <a:r>
            <a:rPr lang="en-GB" sz="2000" b="0" i="0" dirty="0">
              <a:latin typeface="Quattrocento Sans" panose="020B0502050000020003" pitchFamily="34" charset="0"/>
            </a:rPr>
            <a:t>Human nose can recognise </a:t>
          </a:r>
          <a:r>
            <a:rPr lang="en-GB" sz="2000" b="1" i="0" dirty="0">
              <a:latin typeface="Quattrocento Sans" panose="020B0502050000020003" pitchFamily="34" charset="0"/>
            </a:rPr>
            <a:t>a trillion different scents</a:t>
          </a:r>
          <a:r>
            <a:rPr lang="en-GB" sz="2000" b="0" i="0" dirty="0">
              <a:latin typeface="Quattrocento Sans" panose="020B0502050000020003" pitchFamily="34" charset="0"/>
            </a:rPr>
            <a:t>!</a:t>
          </a:r>
          <a:endParaRPr lang="en-US" sz="2000" dirty="0">
            <a:latin typeface="Quattrocento Sans" panose="020B0502050000020003" pitchFamily="34" charset="0"/>
          </a:endParaRPr>
        </a:p>
      </dgm:t>
    </dgm:pt>
    <dgm:pt modelId="{74F3C9C4-7FAD-4DAB-B2A2-35FFA138A9FE}" type="parTrans" cxnId="{67B2C734-C7DC-4B41-A230-CDA2E67D4ABB}">
      <dgm:prSet/>
      <dgm:spPr/>
      <dgm:t>
        <a:bodyPr/>
        <a:lstStyle/>
        <a:p>
          <a:endParaRPr lang="en-US"/>
        </a:p>
      </dgm:t>
    </dgm:pt>
    <dgm:pt modelId="{DFBA697E-BE0E-4618-AEBF-455283AAA3B2}" type="sibTrans" cxnId="{67B2C734-C7DC-4B41-A230-CDA2E67D4ABB}">
      <dgm:prSet/>
      <dgm:spPr/>
      <dgm:t>
        <a:bodyPr/>
        <a:lstStyle/>
        <a:p>
          <a:endParaRPr lang="en-US"/>
        </a:p>
      </dgm:t>
    </dgm:pt>
    <dgm:pt modelId="{7F5646B7-A58D-4604-B98F-BC792996A906}">
      <dgm:prSet custT="1"/>
      <dgm:spPr/>
      <dgm:t>
        <a:bodyPr/>
        <a:lstStyle/>
        <a:p>
          <a:r>
            <a:rPr lang="en-GB" sz="2000" b="0" i="0">
              <a:latin typeface="Quattrocento Sans" panose="020B0502050000020003" pitchFamily="34" charset="0"/>
            </a:rPr>
            <a:t>Every second, your body produces </a:t>
          </a:r>
          <a:r>
            <a:rPr lang="en-GB" sz="2000" b="1" i="0">
              <a:latin typeface="Quattrocento Sans" panose="020B0502050000020003" pitchFamily="34" charset="0"/>
            </a:rPr>
            <a:t>25 million new cells</a:t>
          </a:r>
          <a:r>
            <a:rPr lang="en-GB" sz="2000" b="0" i="0">
              <a:latin typeface="Quattrocento Sans" panose="020B0502050000020003" pitchFamily="34" charset="0"/>
            </a:rPr>
            <a:t>. </a:t>
          </a:r>
          <a:endParaRPr lang="en-US" sz="2000">
            <a:latin typeface="Quattrocento Sans" panose="020B0502050000020003" pitchFamily="34" charset="0"/>
          </a:endParaRPr>
        </a:p>
      </dgm:t>
    </dgm:pt>
    <dgm:pt modelId="{A4F95599-FC1C-4A16-8E0D-C2B4E89A574B}" type="parTrans" cxnId="{CCF16B83-152F-4190-9829-FCA4C1B8C768}">
      <dgm:prSet/>
      <dgm:spPr/>
      <dgm:t>
        <a:bodyPr/>
        <a:lstStyle/>
        <a:p>
          <a:endParaRPr lang="en-US"/>
        </a:p>
      </dgm:t>
    </dgm:pt>
    <dgm:pt modelId="{FA0582D1-1D9E-40F1-97A0-796465C431FC}" type="sibTrans" cxnId="{CCF16B83-152F-4190-9829-FCA4C1B8C768}">
      <dgm:prSet/>
      <dgm:spPr/>
      <dgm:t>
        <a:bodyPr/>
        <a:lstStyle/>
        <a:p>
          <a:endParaRPr lang="en-US"/>
        </a:p>
      </dgm:t>
    </dgm:pt>
    <dgm:pt modelId="{F8AE89F0-4950-42DD-9D06-A1301C3E336A}">
      <dgm:prSet custT="1"/>
      <dgm:spPr/>
      <dgm:t>
        <a:bodyPr/>
        <a:lstStyle/>
        <a:p>
          <a:r>
            <a:rPr lang="en-GB" sz="2000" b="0" i="0" dirty="0">
              <a:latin typeface="Quattrocento Sans" panose="020B0502050000020003" pitchFamily="34" charset="0"/>
            </a:rPr>
            <a:t>Tongue is covered in about 8,000 taste-buds, helping you taste your food!</a:t>
          </a:r>
          <a:endParaRPr lang="en-US" sz="2000" dirty="0">
            <a:latin typeface="Quattrocento Sans" panose="020B0502050000020003" pitchFamily="34" charset="0"/>
          </a:endParaRPr>
        </a:p>
      </dgm:t>
    </dgm:pt>
    <dgm:pt modelId="{921506B7-22D4-46FF-AC61-F779C84A178C}" type="parTrans" cxnId="{E3FBD953-17E5-456E-9298-EF53E97C533C}">
      <dgm:prSet/>
      <dgm:spPr/>
      <dgm:t>
        <a:bodyPr/>
        <a:lstStyle/>
        <a:p>
          <a:endParaRPr lang="en-US"/>
        </a:p>
      </dgm:t>
    </dgm:pt>
    <dgm:pt modelId="{BA124971-8741-4AB9-90A3-56353B3CCF1A}" type="sibTrans" cxnId="{E3FBD953-17E5-456E-9298-EF53E97C533C}">
      <dgm:prSet/>
      <dgm:spPr/>
      <dgm:t>
        <a:bodyPr/>
        <a:lstStyle/>
        <a:p>
          <a:endParaRPr lang="en-US"/>
        </a:p>
      </dgm:t>
    </dgm:pt>
    <dgm:pt modelId="{A2C0006B-AF16-4B8A-AEBC-C8C13B19E348}">
      <dgm:prSet custT="1"/>
      <dgm:spPr/>
      <dgm:t>
        <a:bodyPr/>
        <a:lstStyle/>
        <a:p>
          <a:r>
            <a:rPr lang="en-GB" sz="2000" b="0" i="0" dirty="0">
              <a:latin typeface="Quattrocento Sans" panose="020B0502050000020003" pitchFamily="34" charset="0"/>
            </a:rPr>
            <a:t>Humans have unique fingerprints and tongue prints</a:t>
          </a:r>
          <a:br>
            <a:rPr lang="en-GB" sz="2000" b="0" dirty="0">
              <a:latin typeface="Quattrocento Sans" panose="020B0502050000020003" pitchFamily="34" charset="0"/>
            </a:rPr>
          </a:br>
          <a:endParaRPr lang="en-US" sz="2000" dirty="0">
            <a:latin typeface="Quattrocento Sans" panose="020B0502050000020003" pitchFamily="34" charset="0"/>
          </a:endParaRPr>
        </a:p>
      </dgm:t>
    </dgm:pt>
    <dgm:pt modelId="{B593C57A-ACD6-40E8-A246-EEE22F193CC3}" type="parTrans" cxnId="{30DC027A-AB86-42A9-A096-66207823F7EB}">
      <dgm:prSet/>
      <dgm:spPr/>
      <dgm:t>
        <a:bodyPr/>
        <a:lstStyle/>
        <a:p>
          <a:endParaRPr lang="en-US"/>
        </a:p>
      </dgm:t>
    </dgm:pt>
    <dgm:pt modelId="{9554CFF6-A400-4E3F-8617-CEE1D68C313D}" type="sibTrans" cxnId="{30DC027A-AB86-42A9-A096-66207823F7EB}">
      <dgm:prSet/>
      <dgm:spPr/>
      <dgm:t>
        <a:bodyPr/>
        <a:lstStyle/>
        <a:p>
          <a:endParaRPr lang="en-US"/>
        </a:p>
      </dgm:t>
    </dgm:pt>
    <dgm:pt modelId="{F544684D-CC9F-4988-87A6-034A43A7BF1E}" type="pres">
      <dgm:prSet presAssocID="{E4C89E53-3A11-4CB5-A7E3-96323426F279}" presName="diagram" presStyleCnt="0">
        <dgm:presLayoutVars>
          <dgm:dir/>
          <dgm:resizeHandles val="exact"/>
        </dgm:presLayoutVars>
      </dgm:prSet>
      <dgm:spPr/>
    </dgm:pt>
    <dgm:pt modelId="{29A9B47E-8E5A-427A-9196-17D3B9E8BFA3}" type="pres">
      <dgm:prSet presAssocID="{4782B3C7-30FA-4827-B4BD-873BC163A281}" presName="node" presStyleLbl="node1" presStyleIdx="0" presStyleCnt="6">
        <dgm:presLayoutVars>
          <dgm:bulletEnabled val="1"/>
        </dgm:presLayoutVars>
      </dgm:prSet>
      <dgm:spPr>
        <a:prstGeom prst="roundRect">
          <a:avLst/>
        </a:prstGeom>
      </dgm:spPr>
    </dgm:pt>
    <dgm:pt modelId="{767715F3-99EF-4A03-AB83-F3CB85D5BE6C}" type="pres">
      <dgm:prSet presAssocID="{CF95C060-531A-4B47-AE7F-C91E5BD7654C}" presName="sibTrans" presStyleCnt="0"/>
      <dgm:spPr/>
    </dgm:pt>
    <dgm:pt modelId="{F99BA581-A9BA-4BF0-933B-DFE8F051CCBE}" type="pres">
      <dgm:prSet presAssocID="{D961E92C-6CC2-43C6-8C0E-0C516E17930B}" presName="node" presStyleLbl="node1" presStyleIdx="1" presStyleCnt="6">
        <dgm:presLayoutVars>
          <dgm:bulletEnabled val="1"/>
        </dgm:presLayoutVars>
      </dgm:prSet>
      <dgm:spPr>
        <a:prstGeom prst="roundRect">
          <a:avLst/>
        </a:prstGeom>
      </dgm:spPr>
    </dgm:pt>
    <dgm:pt modelId="{09544FF0-2577-48D1-8BAC-61FDF5D96A62}" type="pres">
      <dgm:prSet presAssocID="{937AF363-874F-4F09-9958-B969E800AC74}" presName="sibTrans" presStyleCnt="0"/>
      <dgm:spPr/>
    </dgm:pt>
    <dgm:pt modelId="{CCD64E6F-645F-450A-A9A7-F48F0D7F2B37}" type="pres">
      <dgm:prSet presAssocID="{668AA021-3EFD-40A6-97AA-E07F987319AF}" presName="node" presStyleLbl="node1" presStyleIdx="2" presStyleCnt="6">
        <dgm:presLayoutVars>
          <dgm:bulletEnabled val="1"/>
        </dgm:presLayoutVars>
      </dgm:prSet>
      <dgm:spPr>
        <a:prstGeom prst="roundRect">
          <a:avLst/>
        </a:prstGeom>
      </dgm:spPr>
    </dgm:pt>
    <dgm:pt modelId="{684B593D-2AD2-4250-8DDD-9AB6A0DEF60F}" type="pres">
      <dgm:prSet presAssocID="{DFBA697E-BE0E-4618-AEBF-455283AAA3B2}" presName="sibTrans" presStyleCnt="0"/>
      <dgm:spPr/>
    </dgm:pt>
    <dgm:pt modelId="{55A5B070-13E5-41F6-A0EF-24414347C3D3}" type="pres">
      <dgm:prSet presAssocID="{7F5646B7-A58D-4604-B98F-BC792996A906}" presName="node" presStyleLbl="node1" presStyleIdx="3" presStyleCnt="6">
        <dgm:presLayoutVars>
          <dgm:bulletEnabled val="1"/>
        </dgm:presLayoutVars>
      </dgm:prSet>
      <dgm:spPr>
        <a:prstGeom prst="roundRect">
          <a:avLst/>
        </a:prstGeom>
      </dgm:spPr>
    </dgm:pt>
    <dgm:pt modelId="{568E1987-DF32-4D1A-9D92-47A3852E6324}" type="pres">
      <dgm:prSet presAssocID="{FA0582D1-1D9E-40F1-97A0-796465C431FC}" presName="sibTrans" presStyleCnt="0"/>
      <dgm:spPr/>
    </dgm:pt>
    <dgm:pt modelId="{E4F24026-FF19-4758-A960-30BEE31B11B2}" type="pres">
      <dgm:prSet presAssocID="{F8AE89F0-4950-42DD-9D06-A1301C3E336A}" presName="node" presStyleLbl="node1" presStyleIdx="4" presStyleCnt="6">
        <dgm:presLayoutVars>
          <dgm:bulletEnabled val="1"/>
        </dgm:presLayoutVars>
      </dgm:prSet>
      <dgm:spPr>
        <a:prstGeom prst="roundRect">
          <a:avLst/>
        </a:prstGeom>
      </dgm:spPr>
    </dgm:pt>
    <dgm:pt modelId="{444E8E69-08EB-48EE-BD0C-7115B36B8277}" type="pres">
      <dgm:prSet presAssocID="{BA124971-8741-4AB9-90A3-56353B3CCF1A}" presName="sibTrans" presStyleCnt="0"/>
      <dgm:spPr/>
    </dgm:pt>
    <dgm:pt modelId="{6FE79D1E-698C-4BFD-8705-DF37DF3E2FDF}" type="pres">
      <dgm:prSet presAssocID="{A2C0006B-AF16-4B8A-AEBC-C8C13B19E348}" presName="node" presStyleLbl="node1" presStyleIdx="5" presStyleCnt="6">
        <dgm:presLayoutVars>
          <dgm:bulletEnabled val="1"/>
        </dgm:presLayoutVars>
      </dgm:prSet>
      <dgm:spPr>
        <a:prstGeom prst="roundRect">
          <a:avLst/>
        </a:prstGeom>
      </dgm:spPr>
    </dgm:pt>
  </dgm:ptLst>
  <dgm:cxnLst>
    <dgm:cxn modelId="{4F37820A-31F3-4D11-B9DD-B92400CF1077}" type="presOf" srcId="{A2C0006B-AF16-4B8A-AEBC-C8C13B19E348}" destId="{6FE79D1E-698C-4BFD-8705-DF37DF3E2FDF}" srcOrd="0" destOrd="0" presId="urn:microsoft.com/office/officeart/2005/8/layout/default"/>
    <dgm:cxn modelId="{E2A1B41A-DAA9-4CE6-B048-D8B544DDD7D0}" type="presOf" srcId="{F8AE89F0-4950-42DD-9D06-A1301C3E336A}" destId="{E4F24026-FF19-4758-A960-30BEE31B11B2}" srcOrd="0" destOrd="0" presId="urn:microsoft.com/office/officeart/2005/8/layout/default"/>
    <dgm:cxn modelId="{704AF41A-04F4-46F7-9C20-BA289ED46F72}" type="presOf" srcId="{D961E92C-6CC2-43C6-8C0E-0C516E17930B}" destId="{F99BA581-A9BA-4BF0-933B-DFE8F051CCBE}" srcOrd="0" destOrd="0" presId="urn:microsoft.com/office/officeart/2005/8/layout/default"/>
    <dgm:cxn modelId="{88831121-7BF7-418B-B651-3D4F7702F70C}" srcId="{E4C89E53-3A11-4CB5-A7E3-96323426F279}" destId="{4782B3C7-30FA-4827-B4BD-873BC163A281}" srcOrd="0" destOrd="0" parTransId="{0BDCEA5D-DDB3-4CF7-A28E-CF7DA11016BB}" sibTransId="{CF95C060-531A-4B47-AE7F-C91E5BD7654C}"/>
    <dgm:cxn modelId="{67B2C734-C7DC-4B41-A230-CDA2E67D4ABB}" srcId="{E4C89E53-3A11-4CB5-A7E3-96323426F279}" destId="{668AA021-3EFD-40A6-97AA-E07F987319AF}" srcOrd="2" destOrd="0" parTransId="{74F3C9C4-7FAD-4DAB-B2A2-35FFA138A9FE}" sibTransId="{DFBA697E-BE0E-4618-AEBF-455283AAA3B2}"/>
    <dgm:cxn modelId="{B3539336-2B25-4A47-BC88-583FCC6C05E4}" type="presOf" srcId="{4782B3C7-30FA-4827-B4BD-873BC163A281}" destId="{29A9B47E-8E5A-427A-9196-17D3B9E8BFA3}" srcOrd="0" destOrd="0" presId="urn:microsoft.com/office/officeart/2005/8/layout/default"/>
    <dgm:cxn modelId="{E3FBD953-17E5-456E-9298-EF53E97C533C}" srcId="{E4C89E53-3A11-4CB5-A7E3-96323426F279}" destId="{F8AE89F0-4950-42DD-9D06-A1301C3E336A}" srcOrd="4" destOrd="0" parTransId="{921506B7-22D4-46FF-AC61-F779C84A178C}" sibTransId="{BA124971-8741-4AB9-90A3-56353B3CCF1A}"/>
    <dgm:cxn modelId="{30DC027A-AB86-42A9-A096-66207823F7EB}" srcId="{E4C89E53-3A11-4CB5-A7E3-96323426F279}" destId="{A2C0006B-AF16-4B8A-AEBC-C8C13B19E348}" srcOrd="5" destOrd="0" parTransId="{B593C57A-ACD6-40E8-A246-EEE22F193CC3}" sibTransId="{9554CFF6-A400-4E3F-8617-CEE1D68C313D}"/>
    <dgm:cxn modelId="{CCF16B83-152F-4190-9829-FCA4C1B8C768}" srcId="{E4C89E53-3A11-4CB5-A7E3-96323426F279}" destId="{7F5646B7-A58D-4604-B98F-BC792996A906}" srcOrd="3" destOrd="0" parTransId="{A4F95599-FC1C-4A16-8E0D-C2B4E89A574B}" sibTransId="{FA0582D1-1D9E-40F1-97A0-796465C431FC}"/>
    <dgm:cxn modelId="{CB28FE8E-81EF-4513-951F-51316ED85177}" srcId="{E4C89E53-3A11-4CB5-A7E3-96323426F279}" destId="{D961E92C-6CC2-43C6-8C0E-0C516E17930B}" srcOrd="1" destOrd="0" parTransId="{FDF25561-6838-47F5-BC7F-8BBB2D6DA3E3}" sibTransId="{937AF363-874F-4F09-9958-B969E800AC74}"/>
    <dgm:cxn modelId="{F80AA4A3-3435-4724-A7C6-2368A76F5D6B}" type="presOf" srcId="{668AA021-3EFD-40A6-97AA-E07F987319AF}" destId="{CCD64E6F-645F-450A-A9A7-F48F0D7F2B37}" srcOrd="0" destOrd="0" presId="urn:microsoft.com/office/officeart/2005/8/layout/default"/>
    <dgm:cxn modelId="{544A05CD-8F04-4366-815F-4C80E7620C0E}" type="presOf" srcId="{E4C89E53-3A11-4CB5-A7E3-96323426F279}" destId="{F544684D-CC9F-4988-87A6-034A43A7BF1E}" srcOrd="0" destOrd="0" presId="urn:microsoft.com/office/officeart/2005/8/layout/default"/>
    <dgm:cxn modelId="{A94FD3E6-19A1-4C74-B589-E01C9CA05C1D}" type="presOf" srcId="{7F5646B7-A58D-4604-B98F-BC792996A906}" destId="{55A5B070-13E5-41F6-A0EF-24414347C3D3}" srcOrd="0" destOrd="0" presId="urn:microsoft.com/office/officeart/2005/8/layout/default"/>
    <dgm:cxn modelId="{B9E7A4A7-7166-4176-90FB-E3F844650C78}" type="presParOf" srcId="{F544684D-CC9F-4988-87A6-034A43A7BF1E}" destId="{29A9B47E-8E5A-427A-9196-17D3B9E8BFA3}" srcOrd="0" destOrd="0" presId="urn:microsoft.com/office/officeart/2005/8/layout/default"/>
    <dgm:cxn modelId="{30401D5F-EFFA-4F48-850E-5B643D67D6CA}" type="presParOf" srcId="{F544684D-CC9F-4988-87A6-034A43A7BF1E}" destId="{767715F3-99EF-4A03-AB83-F3CB85D5BE6C}" srcOrd="1" destOrd="0" presId="urn:microsoft.com/office/officeart/2005/8/layout/default"/>
    <dgm:cxn modelId="{E642E041-1F67-4387-93D7-5E8E9382B227}" type="presParOf" srcId="{F544684D-CC9F-4988-87A6-034A43A7BF1E}" destId="{F99BA581-A9BA-4BF0-933B-DFE8F051CCBE}" srcOrd="2" destOrd="0" presId="urn:microsoft.com/office/officeart/2005/8/layout/default"/>
    <dgm:cxn modelId="{F24A59F9-C5AC-49BA-8F74-32D46562CEE6}" type="presParOf" srcId="{F544684D-CC9F-4988-87A6-034A43A7BF1E}" destId="{09544FF0-2577-48D1-8BAC-61FDF5D96A62}" srcOrd="3" destOrd="0" presId="urn:microsoft.com/office/officeart/2005/8/layout/default"/>
    <dgm:cxn modelId="{9E8DC445-A085-4B63-A883-47D5E667C47B}" type="presParOf" srcId="{F544684D-CC9F-4988-87A6-034A43A7BF1E}" destId="{CCD64E6F-645F-450A-A9A7-F48F0D7F2B37}" srcOrd="4" destOrd="0" presId="urn:microsoft.com/office/officeart/2005/8/layout/default"/>
    <dgm:cxn modelId="{5E09830B-8E1C-419C-B54E-6576E170C3A6}" type="presParOf" srcId="{F544684D-CC9F-4988-87A6-034A43A7BF1E}" destId="{684B593D-2AD2-4250-8DDD-9AB6A0DEF60F}" srcOrd="5" destOrd="0" presId="urn:microsoft.com/office/officeart/2005/8/layout/default"/>
    <dgm:cxn modelId="{64F67D48-19B4-40BB-A3CD-ACDE16EFEFD6}" type="presParOf" srcId="{F544684D-CC9F-4988-87A6-034A43A7BF1E}" destId="{55A5B070-13E5-41F6-A0EF-24414347C3D3}" srcOrd="6" destOrd="0" presId="urn:microsoft.com/office/officeart/2005/8/layout/default"/>
    <dgm:cxn modelId="{1F7C3AD1-1969-4B14-847F-78680E1A74CE}" type="presParOf" srcId="{F544684D-CC9F-4988-87A6-034A43A7BF1E}" destId="{568E1987-DF32-4D1A-9D92-47A3852E6324}" srcOrd="7" destOrd="0" presId="urn:microsoft.com/office/officeart/2005/8/layout/default"/>
    <dgm:cxn modelId="{5DB5838B-B591-44C9-B3A1-03C952F5829F}" type="presParOf" srcId="{F544684D-CC9F-4988-87A6-034A43A7BF1E}" destId="{E4F24026-FF19-4758-A960-30BEE31B11B2}" srcOrd="8" destOrd="0" presId="urn:microsoft.com/office/officeart/2005/8/layout/default"/>
    <dgm:cxn modelId="{3EC36193-5C5D-4C0F-9112-AA0BEEA7B4CB}" type="presParOf" srcId="{F544684D-CC9F-4988-87A6-034A43A7BF1E}" destId="{444E8E69-08EB-48EE-BD0C-7115B36B8277}" srcOrd="9" destOrd="0" presId="urn:microsoft.com/office/officeart/2005/8/layout/default"/>
    <dgm:cxn modelId="{8C0B8C3F-BE04-4F28-84EF-1F36B64A30E3}" type="presParOf" srcId="{F544684D-CC9F-4988-87A6-034A43A7BF1E}" destId="{6FE79D1E-698C-4BFD-8705-DF37DF3E2FD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C1BCE4-98CA-4778-BBCF-8DC70E55B0AA}"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A959567B-1232-43CF-998B-7C505DD89C36}">
      <dgm:prSet/>
      <dgm:spPr/>
      <dgm:t>
        <a:bodyPr/>
        <a:lstStyle/>
        <a:p>
          <a:r>
            <a:rPr lang="en-GB" b="0" dirty="0"/>
            <a:t>Appreciate what Al-</a:t>
          </a:r>
          <a:r>
            <a:rPr lang="en-GB" b="0" dirty="0" err="1"/>
            <a:t>Kabīr</a:t>
          </a:r>
          <a:r>
            <a:rPr lang="en-GB" b="0" dirty="0"/>
            <a:t> &amp; Al-</a:t>
          </a:r>
          <a:r>
            <a:rPr lang="en-GB" b="0" dirty="0" err="1"/>
            <a:t>Aẓīm</a:t>
          </a:r>
          <a:r>
            <a:rPr lang="en-GB" b="0" dirty="0"/>
            <a:t> mean</a:t>
          </a:r>
          <a:endParaRPr lang="en-US" dirty="0"/>
        </a:p>
      </dgm:t>
    </dgm:pt>
    <dgm:pt modelId="{68F67FEC-65E8-4B61-A168-3CAFED8DEA55}" type="parTrans" cxnId="{7AC19EA8-369F-4D45-B349-21657EC01244}">
      <dgm:prSet/>
      <dgm:spPr/>
      <dgm:t>
        <a:bodyPr/>
        <a:lstStyle/>
        <a:p>
          <a:endParaRPr lang="en-US"/>
        </a:p>
      </dgm:t>
    </dgm:pt>
    <dgm:pt modelId="{1B1F3005-F90B-4597-9C02-0D69CDB620A1}" type="sibTrans" cxnId="{7AC19EA8-369F-4D45-B349-21657EC01244}">
      <dgm:prSet phldrT="1" phldr="0"/>
      <dgm:spPr/>
      <dgm:t>
        <a:bodyPr/>
        <a:lstStyle/>
        <a:p>
          <a:r>
            <a:rPr lang="en-US"/>
            <a:t>1</a:t>
          </a:r>
        </a:p>
      </dgm:t>
    </dgm:pt>
    <dgm:pt modelId="{BA7B8992-2354-4BFC-97FD-7B15DE6856FB}">
      <dgm:prSet/>
      <dgm:spPr/>
      <dgm:t>
        <a:bodyPr/>
        <a:lstStyle/>
        <a:p>
          <a:r>
            <a:rPr lang="en-GB" b="0"/>
            <a:t>Understand how one can reflect on Allah’s greatness</a:t>
          </a:r>
          <a:endParaRPr lang="en-US"/>
        </a:p>
      </dgm:t>
    </dgm:pt>
    <dgm:pt modelId="{15BA8864-9E0C-4032-BD72-4641C1504E63}" type="parTrans" cxnId="{B911510C-93AD-43FC-A06E-CEE96DA50E3F}">
      <dgm:prSet/>
      <dgm:spPr/>
      <dgm:t>
        <a:bodyPr/>
        <a:lstStyle/>
        <a:p>
          <a:endParaRPr lang="en-US"/>
        </a:p>
      </dgm:t>
    </dgm:pt>
    <dgm:pt modelId="{6EB86AEA-8F08-4675-919A-EDD2CF47172F}" type="sibTrans" cxnId="{B911510C-93AD-43FC-A06E-CEE96DA50E3F}">
      <dgm:prSet phldrT="2" phldr="0"/>
      <dgm:spPr/>
      <dgm:t>
        <a:bodyPr/>
        <a:lstStyle/>
        <a:p>
          <a:r>
            <a:rPr lang="en-US"/>
            <a:t>2</a:t>
          </a:r>
        </a:p>
      </dgm:t>
    </dgm:pt>
    <dgm:pt modelId="{0EC4BB0B-8D05-4CC3-A0B1-080CE3452583}">
      <dgm:prSet/>
      <dgm:spPr/>
      <dgm:t>
        <a:bodyPr/>
        <a:lstStyle/>
        <a:p>
          <a:r>
            <a:rPr lang="en-GB" b="0" dirty="0"/>
            <a:t>Learn how to connect with Allah through these names</a:t>
          </a:r>
          <a:endParaRPr lang="en-US" dirty="0"/>
        </a:p>
      </dgm:t>
    </dgm:pt>
    <dgm:pt modelId="{4728C98E-3986-40E1-BF8A-5FC1395CEF1B}" type="parTrans" cxnId="{4C0D05F4-6F12-4531-A97A-7402034C06DE}">
      <dgm:prSet/>
      <dgm:spPr/>
      <dgm:t>
        <a:bodyPr/>
        <a:lstStyle/>
        <a:p>
          <a:endParaRPr lang="en-US"/>
        </a:p>
      </dgm:t>
    </dgm:pt>
    <dgm:pt modelId="{EC25B3CE-C84F-467B-AA42-4DFCD8D21DD2}" type="sibTrans" cxnId="{4C0D05F4-6F12-4531-A97A-7402034C06DE}">
      <dgm:prSet phldrT="3" phldr="0"/>
      <dgm:spPr/>
      <dgm:t>
        <a:bodyPr/>
        <a:lstStyle/>
        <a:p>
          <a:r>
            <a:rPr lang="en-US"/>
            <a:t>3</a:t>
          </a:r>
        </a:p>
      </dgm:t>
    </dgm:pt>
    <dgm:pt modelId="{60EAEC09-2E70-4305-AD1A-D1DB8EDAA4F7}">
      <dgm:prSet/>
      <dgm:spPr/>
      <dgm:t>
        <a:bodyPr/>
        <a:lstStyle/>
        <a:p>
          <a:r>
            <a:rPr lang="en-GB" b="0"/>
            <a:t>Reflect on what you have learnt and identify a practical take away </a:t>
          </a:r>
          <a:endParaRPr lang="en-US"/>
        </a:p>
      </dgm:t>
    </dgm:pt>
    <dgm:pt modelId="{091644BF-250D-494B-81A3-3A6F37C9A0C5}" type="parTrans" cxnId="{2F1A4F66-A443-4792-B000-7FBE80E8C2A4}">
      <dgm:prSet/>
      <dgm:spPr/>
      <dgm:t>
        <a:bodyPr/>
        <a:lstStyle/>
        <a:p>
          <a:endParaRPr lang="en-US"/>
        </a:p>
      </dgm:t>
    </dgm:pt>
    <dgm:pt modelId="{8E5C466D-6ABC-408D-9D4D-4789F463E951}" type="sibTrans" cxnId="{2F1A4F66-A443-4792-B000-7FBE80E8C2A4}">
      <dgm:prSet phldrT="4" phldr="0"/>
      <dgm:spPr/>
      <dgm:t>
        <a:bodyPr/>
        <a:lstStyle/>
        <a:p>
          <a:r>
            <a:rPr lang="en-US"/>
            <a:t>4</a:t>
          </a:r>
        </a:p>
      </dgm:t>
    </dgm:pt>
    <dgm:pt modelId="{F663706A-B949-4734-B60D-7E03B0043850}" type="pres">
      <dgm:prSet presAssocID="{F0C1BCE4-98CA-4778-BBCF-8DC70E55B0AA}" presName="Name0" presStyleCnt="0">
        <dgm:presLayoutVars>
          <dgm:animLvl val="lvl"/>
          <dgm:resizeHandles val="exact"/>
        </dgm:presLayoutVars>
      </dgm:prSet>
      <dgm:spPr/>
    </dgm:pt>
    <dgm:pt modelId="{DAF429C2-EE93-4AB2-879B-9FB4B8FD2A8E}" type="pres">
      <dgm:prSet presAssocID="{A959567B-1232-43CF-998B-7C505DD89C36}" presName="compositeNode" presStyleCnt="0">
        <dgm:presLayoutVars>
          <dgm:bulletEnabled val="1"/>
        </dgm:presLayoutVars>
      </dgm:prSet>
      <dgm:spPr/>
    </dgm:pt>
    <dgm:pt modelId="{8DE92FE3-C102-4A65-A023-C83D723A70E6}" type="pres">
      <dgm:prSet presAssocID="{A959567B-1232-43CF-998B-7C505DD89C36}" presName="bgRect" presStyleLbl="bgAccFollowNode1" presStyleIdx="0" presStyleCnt="4"/>
      <dgm:spPr/>
    </dgm:pt>
    <dgm:pt modelId="{D9B698C2-9EA3-48FA-9D88-E0B8F3B31E63}" type="pres">
      <dgm:prSet presAssocID="{1B1F3005-F90B-4597-9C02-0D69CDB620A1}" presName="sibTransNodeCircle" presStyleLbl="alignNode1" presStyleIdx="0" presStyleCnt="8">
        <dgm:presLayoutVars>
          <dgm:chMax val="0"/>
          <dgm:bulletEnabled/>
        </dgm:presLayoutVars>
      </dgm:prSet>
      <dgm:spPr/>
    </dgm:pt>
    <dgm:pt modelId="{F947D58D-2E4A-47A5-A1D2-5913B1F4A058}" type="pres">
      <dgm:prSet presAssocID="{A959567B-1232-43CF-998B-7C505DD89C36}" presName="bottomLine" presStyleLbl="alignNode1" presStyleIdx="1" presStyleCnt="8">
        <dgm:presLayoutVars/>
      </dgm:prSet>
      <dgm:spPr/>
    </dgm:pt>
    <dgm:pt modelId="{AD3B847C-7B51-4DB7-A848-06332A738A94}" type="pres">
      <dgm:prSet presAssocID="{A959567B-1232-43CF-998B-7C505DD89C36}" presName="nodeText" presStyleLbl="bgAccFollowNode1" presStyleIdx="0" presStyleCnt="4">
        <dgm:presLayoutVars>
          <dgm:bulletEnabled val="1"/>
        </dgm:presLayoutVars>
      </dgm:prSet>
      <dgm:spPr/>
    </dgm:pt>
    <dgm:pt modelId="{08F54A14-16DD-4F5D-92E3-0EDA174B9CA5}" type="pres">
      <dgm:prSet presAssocID="{1B1F3005-F90B-4597-9C02-0D69CDB620A1}" presName="sibTrans" presStyleCnt="0"/>
      <dgm:spPr/>
    </dgm:pt>
    <dgm:pt modelId="{A29E8338-3A67-41CF-A75B-FFC7BD744964}" type="pres">
      <dgm:prSet presAssocID="{BA7B8992-2354-4BFC-97FD-7B15DE6856FB}" presName="compositeNode" presStyleCnt="0">
        <dgm:presLayoutVars>
          <dgm:bulletEnabled val="1"/>
        </dgm:presLayoutVars>
      </dgm:prSet>
      <dgm:spPr/>
    </dgm:pt>
    <dgm:pt modelId="{5DCEB9BE-40D2-4F7B-A3BB-99DC84DA3300}" type="pres">
      <dgm:prSet presAssocID="{BA7B8992-2354-4BFC-97FD-7B15DE6856FB}" presName="bgRect" presStyleLbl="bgAccFollowNode1" presStyleIdx="1" presStyleCnt="4"/>
      <dgm:spPr/>
    </dgm:pt>
    <dgm:pt modelId="{7EEA2C11-C03F-4DF9-AB15-E62CEDDF7085}" type="pres">
      <dgm:prSet presAssocID="{6EB86AEA-8F08-4675-919A-EDD2CF47172F}" presName="sibTransNodeCircle" presStyleLbl="alignNode1" presStyleIdx="2" presStyleCnt="8">
        <dgm:presLayoutVars>
          <dgm:chMax val="0"/>
          <dgm:bulletEnabled/>
        </dgm:presLayoutVars>
      </dgm:prSet>
      <dgm:spPr/>
    </dgm:pt>
    <dgm:pt modelId="{557DB291-DEC3-4058-B77C-2941591B979C}" type="pres">
      <dgm:prSet presAssocID="{BA7B8992-2354-4BFC-97FD-7B15DE6856FB}" presName="bottomLine" presStyleLbl="alignNode1" presStyleIdx="3" presStyleCnt="8">
        <dgm:presLayoutVars/>
      </dgm:prSet>
      <dgm:spPr/>
    </dgm:pt>
    <dgm:pt modelId="{C31D5055-7258-49E4-8F06-4B4C6194FB77}" type="pres">
      <dgm:prSet presAssocID="{BA7B8992-2354-4BFC-97FD-7B15DE6856FB}" presName="nodeText" presStyleLbl="bgAccFollowNode1" presStyleIdx="1" presStyleCnt="4">
        <dgm:presLayoutVars>
          <dgm:bulletEnabled val="1"/>
        </dgm:presLayoutVars>
      </dgm:prSet>
      <dgm:spPr/>
    </dgm:pt>
    <dgm:pt modelId="{169216CF-D054-471D-943D-976BDE17E048}" type="pres">
      <dgm:prSet presAssocID="{6EB86AEA-8F08-4675-919A-EDD2CF47172F}" presName="sibTrans" presStyleCnt="0"/>
      <dgm:spPr/>
    </dgm:pt>
    <dgm:pt modelId="{7DFD8905-9B7B-4A5A-9D1E-1A0C21486249}" type="pres">
      <dgm:prSet presAssocID="{0EC4BB0B-8D05-4CC3-A0B1-080CE3452583}" presName="compositeNode" presStyleCnt="0">
        <dgm:presLayoutVars>
          <dgm:bulletEnabled val="1"/>
        </dgm:presLayoutVars>
      </dgm:prSet>
      <dgm:spPr/>
    </dgm:pt>
    <dgm:pt modelId="{42B11162-8111-460F-A5E2-4D3006EA6C44}" type="pres">
      <dgm:prSet presAssocID="{0EC4BB0B-8D05-4CC3-A0B1-080CE3452583}" presName="bgRect" presStyleLbl="bgAccFollowNode1" presStyleIdx="2" presStyleCnt="4"/>
      <dgm:spPr/>
    </dgm:pt>
    <dgm:pt modelId="{D421838F-437C-4A89-AF8E-12FAF71D49F6}" type="pres">
      <dgm:prSet presAssocID="{EC25B3CE-C84F-467B-AA42-4DFCD8D21DD2}" presName="sibTransNodeCircle" presStyleLbl="alignNode1" presStyleIdx="4" presStyleCnt="8">
        <dgm:presLayoutVars>
          <dgm:chMax val="0"/>
          <dgm:bulletEnabled/>
        </dgm:presLayoutVars>
      </dgm:prSet>
      <dgm:spPr/>
    </dgm:pt>
    <dgm:pt modelId="{7AF71F3D-5EE8-43E3-BAF3-2B6AAB5F39E4}" type="pres">
      <dgm:prSet presAssocID="{0EC4BB0B-8D05-4CC3-A0B1-080CE3452583}" presName="bottomLine" presStyleLbl="alignNode1" presStyleIdx="5" presStyleCnt="8">
        <dgm:presLayoutVars/>
      </dgm:prSet>
      <dgm:spPr/>
    </dgm:pt>
    <dgm:pt modelId="{8D91A3B3-C0A3-4074-9AF0-2F9AAC61BBE4}" type="pres">
      <dgm:prSet presAssocID="{0EC4BB0B-8D05-4CC3-A0B1-080CE3452583}" presName="nodeText" presStyleLbl="bgAccFollowNode1" presStyleIdx="2" presStyleCnt="4">
        <dgm:presLayoutVars>
          <dgm:bulletEnabled val="1"/>
        </dgm:presLayoutVars>
      </dgm:prSet>
      <dgm:spPr/>
    </dgm:pt>
    <dgm:pt modelId="{E373C685-5523-493C-800E-E9A8B04EA258}" type="pres">
      <dgm:prSet presAssocID="{EC25B3CE-C84F-467B-AA42-4DFCD8D21DD2}" presName="sibTrans" presStyleCnt="0"/>
      <dgm:spPr/>
    </dgm:pt>
    <dgm:pt modelId="{0FA027F0-51D6-4CB2-8A2D-EFE975C1EEEF}" type="pres">
      <dgm:prSet presAssocID="{60EAEC09-2E70-4305-AD1A-D1DB8EDAA4F7}" presName="compositeNode" presStyleCnt="0">
        <dgm:presLayoutVars>
          <dgm:bulletEnabled val="1"/>
        </dgm:presLayoutVars>
      </dgm:prSet>
      <dgm:spPr/>
    </dgm:pt>
    <dgm:pt modelId="{41F70552-0D5C-4823-8393-E44121F7649A}" type="pres">
      <dgm:prSet presAssocID="{60EAEC09-2E70-4305-AD1A-D1DB8EDAA4F7}" presName="bgRect" presStyleLbl="bgAccFollowNode1" presStyleIdx="3" presStyleCnt="4"/>
      <dgm:spPr/>
    </dgm:pt>
    <dgm:pt modelId="{4BE31C26-92C0-422E-9A80-37F6160AECA8}" type="pres">
      <dgm:prSet presAssocID="{8E5C466D-6ABC-408D-9D4D-4789F463E951}" presName="sibTransNodeCircle" presStyleLbl="alignNode1" presStyleIdx="6" presStyleCnt="8">
        <dgm:presLayoutVars>
          <dgm:chMax val="0"/>
          <dgm:bulletEnabled/>
        </dgm:presLayoutVars>
      </dgm:prSet>
      <dgm:spPr/>
    </dgm:pt>
    <dgm:pt modelId="{6B4C836E-EAF8-48A1-856D-B5A6B8C511B3}" type="pres">
      <dgm:prSet presAssocID="{60EAEC09-2E70-4305-AD1A-D1DB8EDAA4F7}" presName="bottomLine" presStyleLbl="alignNode1" presStyleIdx="7" presStyleCnt="8">
        <dgm:presLayoutVars/>
      </dgm:prSet>
      <dgm:spPr/>
    </dgm:pt>
    <dgm:pt modelId="{9E086890-B1C1-4243-89A7-C08B90C3B53C}" type="pres">
      <dgm:prSet presAssocID="{60EAEC09-2E70-4305-AD1A-D1DB8EDAA4F7}" presName="nodeText" presStyleLbl="bgAccFollowNode1" presStyleIdx="3" presStyleCnt="4">
        <dgm:presLayoutVars>
          <dgm:bulletEnabled val="1"/>
        </dgm:presLayoutVars>
      </dgm:prSet>
      <dgm:spPr/>
    </dgm:pt>
  </dgm:ptLst>
  <dgm:cxnLst>
    <dgm:cxn modelId="{B911510C-93AD-43FC-A06E-CEE96DA50E3F}" srcId="{F0C1BCE4-98CA-4778-BBCF-8DC70E55B0AA}" destId="{BA7B8992-2354-4BFC-97FD-7B15DE6856FB}" srcOrd="1" destOrd="0" parTransId="{15BA8864-9E0C-4032-BD72-4641C1504E63}" sibTransId="{6EB86AEA-8F08-4675-919A-EDD2CF47172F}"/>
    <dgm:cxn modelId="{8D61A713-A601-4F03-88DF-33E16A2D07CF}" type="presOf" srcId="{F0C1BCE4-98CA-4778-BBCF-8DC70E55B0AA}" destId="{F663706A-B949-4734-B60D-7E03B0043850}" srcOrd="0" destOrd="0" presId="urn:microsoft.com/office/officeart/2016/7/layout/BasicLinearProcessNumbered"/>
    <dgm:cxn modelId="{C0470B21-B237-4329-8A44-B77537C25FBC}" type="presOf" srcId="{60EAEC09-2E70-4305-AD1A-D1DB8EDAA4F7}" destId="{9E086890-B1C1-4243-89A7-C08B90C3B53C}" srcOrd="1" destOrd="0" presId="urn:microsoft.com/office/officeart/2016/7/layout/BasicLinearProcessNumbered"/>
    <dgm:cxn modelId="{8788D044-FDF4-4C82-8A5F-442A3ECF4543}" type="presOf" srcId="{0EC4BB0B-8D05-4CC3-A0B1-080CE3452583}" destId="{42B11162-8111-460F-A5E2-4D3006EA6C44}" srcOrd="0" destOrd="0" presId="urn:microsoft.com/office/officeart/2016/7/layout/BasicLinearProcessNumbered"/>
    <dgm:cxn modelId="{2F1A4F66-A443-4792-B000-7FBE80E8C2A4}" srcId="{F0C1BCE4-98CA-4778-BBCF-8DC70E55B0AA}" destId="{60EAEC09-2E70-4305-AD1A-D1DB8EDAA4F7}" srcOrd="3" destOrd="0" parTransId="{091644BF-250D-494B-81A3-3A6F37C9A0C5}" sibTransId="{8E5C466D-6ABC-408D-9D4D-4789F463E951}"/>
    <dgm:cxn modelId="{D54E7752-E1B0-4213-94D2-08D8B81CBBAD}" type="presOf" srcId="{BA7B8992-2354-4BFC-97FD-7B15DE6856FB}" destId="{C31D5055-7258-49E4-8F06-4B4C6194FB77}" srcOrd="1" destOrd="0" presId="urn:microsoft.com/office/officeart/2016/7/layout/BasicLinearProcessNumbered"/>
    <dgm:cxn modelId="{4DC8D359-A8CA-4BFA-A590-2E703E1F5039}" type="presOf" srcId="{1B1F3005-F90B-4597-9C02-0D69CDB620A1}" destId="{D9B698C2-9EA3-48FA-9D88-E0B8F3B31E63}" srcOrd="0" destOrd="0" presId="urn:microsoft.com/office/officeart/2016/7/layout/BasicLinearProcessNumbered"/>
    <dgm:cxn modelId="{2E01808D-1016-408F-A399-9D41FF1F5280}" type="presOf" srcId="{60EAEC09-2E70-4305-AD1A-D1DB8EDAA4F7}" destId="{41F70552-0D5C-4823-8393-E44121F7649A}" srcOrd="0" destOrd="0" presId="urn:microsoft.com/office/officeart/2016/7/layout/BasicLinearProcessNumbered"/>
    <dgm:cxn modelId="{933A5B9C-AEE6-42D0-A240-AAD1614FC0A0}" type="presOf" srcId="{0EC4BB0B-8D05-4CC3-A0B1-080CE3452583}" destId="{8D91A3B3-C0A3-4074-9AF0-2F9AAC61BBE4}" srcOrd="1" destOrd="0" presId="urn:microsoft.com/office/officeart/2016/7/layout/BasicLinearProcessNumbered"/>
    <dgm:cxn modelId="{7AC19EA8-369F-4D45-B349-21657EC01244}" srcId="{F0C1BCE4-98CA-4778-BBCF-8DC70E55B0AA}" destId="{A959567B-1232-43CF-998B-7C505DD89C36}" srcOrd="0" destOrd="0" parTransId="{68F67FEC-65E8-4B61-A168-3CAFED8DEA55}" sibTransId="{1B1F3005-F90B-4597-9C02-0D69CDB620A1}"/>
    <dgm:cxn modelId="{B59B26AE-CC4F-4966-9180-46B22A13F773}" type="presOf" srcId="{EC25B3CE-C84F-467B-AA42-4DFCD8D21DD2}" destId="{D421838F-437C-4A89-AF8E-12FAF71D49F6}" srcOrd="0" destOrd="0" presId="urn:microsoft.com/office/officeart/2016/7/layout/BasicLinearProcessNumbered"/>
    <dgm:cxn modelId="{2D3AC1C2-A1BE-4164-9D6C-1BC279571BDE}" type="presOf" srcId="{A959567B-1232-43CF-998B-7C505DD89C36}" destId="{8DE92FE3-C102-4A65-A023-C83D723A70E6}" srcOrd="0" destOrd="0" presId="urn:microsoft.com/office/officeart/2016/7/layout/BasicLinearProcessNumbered"/>
    <dgm:cxn modelId="{69C555CD-11F8-4E5B-8A03-53D7EE8BB23A}" type="presOf" srcId="{8E5C466D-6ABC-408D-9D4D-4789F463E951}" destId="{4BE31C26-92C0-422E-9A80-37F6160AECA8}" srcOrd="0" destOrd="0" presId="urn:microsoft.com/office/officeart/2016/7/layout/BasicLinearProcessNumbered"/>
    <dgm:cxn modelId="{8A27F2CF-6ABC-4969-8AFE-B4DCE1004C0E}" type="presOf" srcId="{A959567B-1232-43CF-998B-7C505DD89C36}" destId="{AD3B847C-7B51-4DB7-A848-06332A738A94}" srcOrd="1" destOrd="0" presId="urn:microsoft.com/office/officeart/2016/7/layout/BasicLinearProcessNumbered"/>
    <dgm:cxn modelId="{028D8EE9-299E-4E26-AE83-1014722ED855}" type="presOf" srcId="{6EB86AEA-8F08-4675-919A-EDD2CF47172F}" destId="{7EEA2C11-C03F-4DF9-AB15-E62CEDDF7085}" srcOrd="0" destOrd="0" presId="urn:microsoft.com/office/officeart/2016/7/layout/BasicLinearProcessNumbered"/>
    <dgm:cxn modelId="{4C0D05F4-6F12-4531-A97A-7402034C06DE}" srcId="{F0C1BCE4-98CA-4778-BBCF-8DC70E55B0AA}" destId="{0EC4BB0B-8D05-4CC3-A0B1-080CE3452583}" srcOrd="2" destOrd="0" parTransId="{4728C98E-3986-40E1-BF8A-5FC1395CEF1B}" sibTransId="{EC25B3CE-C84F-467B-AA42-4DFCD8D21DD2}"/>
    <dgm:cxn modelId="{E868FEFD-1FC4-4E1F-BB63-543B5A7C6AFA}" type="presOf" srcId="{BA7B8992-2354-4BFC-97FD-7B15DE6856FB}" destId="{5DCEB9BE-40D2-4F7B-A3BB-99DC84DA3300}" srcOrd="0" destOrd="0" presId="urn:microsoft.com/office/officeart/2016/7/layout/BasicLinearProcessNumbered"/>
    <dgm:cxn modelId="{F956E562-11EE-4FEA-97E1-7098410F73FC}" type="presParOf" srcId="{F663706A-B949-4734-B60D-7E03B0043850}" destId="{DAF429C2-EE93-4AB2-879B-9FB4B8FD2A8E}" srcOrd="0" destOrd="0" presId="urn:microsoft.com/office/officeart/2016/7/layout/BasicLinearProcessNumbered"/>
    <dgm:cxn modelId="{360C7FBF-ED6B-4542-949B-C516117C35AD}" type="presParOf" srcId="{DAF429C2-EE93-4AB2-879B-9FB4B8FD2A8E}" destId="{8DE92FE3-C102-4A65-A023-C83D723A70E6}" srcOrd="0" destOrd="0" presId="urn:microsoft.com/office/officeart/2016/7/layout/BasicLinearProcessNumbered"/>
    <dgm:cxn modelId="{DC3083A5-A6FF-4393-A949-4E9A0F604E04}" type="presParOf" srcId="{DAF429C2-EE93-4AB2-879B-9FB4B8FD2A8E}" destId="{D9B698C2-9EA3-48FA-9D88-E0B8F3B31E63}" srcOrd="1" destOrd="0" presId="urn:microsoft.com/office/officeart/2016/7/layout/BasicLinearProcessNumbered"/>
    <dgm:cxn modelId="{511C8858-5EE5-409C-AFDA-D272B888B9CB}" type="presParOf" srcId="{DAF429C2-EE93-4AB2-879B-9FB4B8FD2A8E}" destId="{F947D58D-2E4A-47A5-A1D2-5913B1F4A058}" srcOrd="2" destOrd="0" presId="urn:microsoft.com/office/officeart/2016/7/layout/BasicLinearProcessNumbered"/>
    <dgm:cxn modelId="{434F7287-90CB-4E45-A7EC-B7A6CD6B8948}" type="presParOf" srcId="{DAF429C2-EE93-4AB2-879B-9FB4B8FD2A8E}" destId="{AD3B847C-7B51-4DB7-A848-06332A738A94}" srcOrd="3" destOrd="0" presId="urn:microsoft.com/office/officeart/2016/7/layout/BasicLinearProcessNumbered"/>
    <dgm:cxn modelId="{01D0AECF-BF3E-4AED-98EF-E32C1B4536EC}" type="presParOf" srcId="{F663706A-B949-4734-B60D-7E03B0043850}" destId="{08F54A14-16DD-4F5D-92E3-0EDA174B9CA5}" srcOrd="1" destOrd="0" presId="urn:microsoft.com/office/officeart/2016/7/layout/BasicLinearProcessNumbered"/>
    <dgm:cxn modelId="{91188055-16B5-4BE2-A0BE-AC611B380FD7}" type="presParOf" srcId="{F663706A-B949-4734-B60D-7E03B0043850}" destId="{A29E8338-3A67-41CF-A75B-FFC7BD744964}" srcOrd="2" destOrd="0" presId="urn:microsoft.com/office/officeart/2016/7/layout/BasicLinearProcessNumbered"/>
    <dgm:cxn modelId="{C429520D-52F5-41BF-8674-F80AC989B2FA}" type="presParOf" srcId="{A29E8338-3A67-41CF-A75B-FFC7BD744964}" destId="{5DCEB9BE-40D2-4F7B-A3BB-99DC84DA3300}" srcOrd="0" destOrd="0" presId="urn:microsoft.com/office/officeart/2016/7/layout/BasicLinearProcessNumbered"/>
    <dgm:cxn modelId="{F6FDDAD8-CE05-41B2-AB32-B06B846B8FF6}" type="presParOf" srcId="{A29E8338-3A67-41CF-A75B-FFC7BD744964}" destId="{7EEA2C11-C03F-4DF9-AB15-E62CEDDF7085}" srcOrd="1" destOrd="0" presId="urn:microsoft.com/office/officeart/2016/7/layout/BasicLinearProcessNumbered"/>
    <dgm:cxn modelId="{51F926B7-CE45-4596-907D-5F1EF4256086}" type="presParOf" srcId="{A29E8338-3A67-41CF-A75B-FFC7BD744964}" destId="{557DB291-DEC3-4058-B77C-2941591B979C}" srcOrd="2" destOrd="0" presId="urn:microsoft.com/office/officeart/2016/7/layout/BasicLinearProcessNumbered"/>
    <dgm:cxn modelId="{D4275946-A1CC-4448-B993-B75762F3E450}" type="presParOf" srcId="{A29E8338-3A67-41CF-A75B-FFC7BD744964}" destId="{C31D5055-7258-49E4-8F06-4B4C6194FB77}" srcOrd="3" destOrd="0" presId="urn:microsoft.com/office/officeart/2016/7/layout/BasicLinearProcessNumbered"/>
    <dgm:cxn modelId="{015A1FC3-CECE-4275-BCD4-D1E998F21A3C}" type="presParOf" srcId="{F663706A-B949-4734-B60D-7E03B0043850}" destId="{169216CF-D054-471D-943D-976BDE17E048}" srcOrd="3" destOrd="0" presId="urn:microsoft.com/office/officeart/2016/7/layout/BasicLinearProcessNumbered"/>
    <dgm:cxn modelId="{7F4B3423-EF8B-46D4-9E94-D09206512630}" type="presParOf" srcId="{F663706A-B949-4734-B60D-7E03B0043850}" destId="{7DFD8905-9B7B-4A5A-9D1E-1A0C21486249}" srcOrd="4" destOrd="0" presId="urn:microsoft.com/office/officeart/2016/7/layout/BasicLinearProcessNumbered"/>
    <dgm:cxn modelId="{A175F69F-DCEB-4FC3-BEED-2D55952337F6}" type="presParOf" srcId="{7DFD8905-9B7B-4A5A-9D1E-1A0C21486249}" destId="{42B11162-8111-460F-A5E2-4D3006EA6C44}" srcOrd="0" destOrd="0" presId="urn:microsoft.com/office/officeart/2016/7/layout/BasicLinearProcessNumbered"/>
    <dgm:cxn modelId="{F878A0FD-7DA6-4731-A2A1-AA7ADBB7B477}" type="presParOf" srcId="{7DFD8905-9B7B-4A5A-9D1E-1A0C21486249}" destId="{D421838F-437C-4A89-AF8E-12FAF71D49F6}" srcOrd="1" destOrd="0" presId="urn:microsoft.com/office/officeart/2016/7/layout/BasicLinearProcessNumbered"/>
    <dgm:cxn modelId="{52F64482-A909-440E-9254-F37BDAF1BF24}" type="presParOf" srcId="{7DFD8905-9B7B-4A5A-9D1E-1A0C21486249}" destId="{7AF71F3D-5EE8-43E3-BAF3-2B6AAB5F39E4}" srcOrd="2" destOrd="0" presId="urn:microsoft.com/office/officeart/2016/7/layout/BasicLinearProcessNumbered"/>
    <dgm:cxn modelId="{697AA780-AE47-4F3D-A404-A4EE2023BE8B}" type="presParOf" srcId="{7DFD8905-9B7B-4A5A-9D1E-1A0C21486249}" destId="{8D91A3B3-C0A3-4074-9AF0-2F9AAC61BBE4}" srcOrd="3" destOrd="0" presId="urn:microsoft.com/office/officeart/2016/7/layout/BasicLinearProcessNumbered"/>
    <dgm:cxn modelId="{D252DAB0-ACBF-44EE-BE0B-71AD10342F51}" type="presParOf" srcId="{F663706A-B949-4734-B60D-7E03B0043850}" destId="{E373C685-5523-493C-800E-E9A8B04EA258}" srcOrd="5" destOrd="0" presId="urn:microsoft.com/office/officeart/2016/7/layout/BasicLinearProcessNumbered"/>
    <dgm:cxn modelId="{B5E295F6-D83F-4970-80E3-4CC00ECDBCA9}" type="presParOf" srcId="{F663706A-B949-4734-B60D-7E03B0043850}" destId="{0FA027F0-51D6-4CB2-8A2D-EFE975C1EEEF}" srcOrd="6" destOrd="0" presId="urn:microsoft.com/office/officeart/2016/7/layout/BasicLinearProcessNumbered"/>
    <dgm:cxn modelId="{67A1F6F8-57BA-43F4-80C7-966F9EBFA990}" type="presParOf" srcId="{0FA027F0-51D6-4CB2-8A2D-EFE975C1EEEF}" destId="{41F70552-0D5C-4823-8393-E44121F7649A}" srcOrd="0" destOrd="0" presId="urn:microsoft.com/office/officeart/2016/7/layout/BasicLinearProcessNumbered"/>
    <dgm:cxn modelId="{1FB159F1-7121-4F04-B375-CD559EE9B5C1}" type="presParOf" srcId="{0FA027F0-51D6-4CB2-8A2D-EFE975C1EEEF}" destId="{4BE31C26-92C0-422E-9A80-37F6160AECA8}" srcOrd="1" destOrd="0" presId="urn:microsoft.com/office/officeart/2016/7/layout/BasicLinearProcessNumbered"/>
    <dgm:cxn modelId="{70C4714F-6825-457B-A246-A9C5511C59BE}" type="presParOf" srcId="{0FA027F0-51D6-4CB2-8A2D-EFE975C1EEEF}" destId="{6B4C836E-EAF8-48A1-856D-B5A6B8C511B3}" srcOrd="2" destOrd="0" presId="urn:microsoft.com/office/officeart/2016/7/layout/BasicLinearProcessNumbered"/>
    <dgm:cxn modelId="{BB30C833-D65C-4208-BDEB-462865A71470}" type="presParOf" srcId="{0FA027F0-51D6-4CB2-8A2D-EFE975C1EEEF}" destId="{9E086890-B1C1-4243-89A7-C08B90C3B53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92FE3-C102-4A65-A023-C83D723A70E6}">
      <dsp:nvSpPr>
        <dsp:cNvPr id="0" name=""/>
        <dsp:cNvSpPr/>
      </dsp:nvSpPr>
      <dsp:spPr>
        <a:xfrm>
          <a:off x="3150" y="50036"/>
          <a:ext cx="2499400" cy="349916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844550">
            <a:lnSpc>
              <a:spcPct val="90000"/>
            </a:lnSpc>
            <a:spcBef>
              <a:spcPct val="0"/>
            </a:spcBef>
            <a:spcAft>
              <a:spcPct val="35000"/>
            </a:spcAft>
            <a:buNone/>
          </a:pPr>
          <a:r>
            <a:rPr lang="en-GB" sz="1900" b="0" kern="1200" dirty="0"/>
            <a:t>Appreciate what Al-</a:t>
          </a:r>
          <a:r>
            <a:rPr lang="en-GB" sz="1900" b="0" kern="1200" dirty="0" err="1"/>
            <a:t>Kabīr</a:t>
          </a:r>
          <a:r>
            <a:rPr lang="en-GB" sz="1900" b="0" kern="1200" dirty="0"/>
            <a:t> &amp; Al-</a:t>
          </a:r>
          <a:r>
            <a:rPr lang="en-GB" sz="1900" b="0" kern="1200" dirty="0" err="1"/>
            <a:t>Aẓīm</a:t>
          </a:r>
          <a:r>
            <a:rPr lang="en-GB" sz="1900" b="0" kern="1200" dirty="0"/>
            <a:t> mean</a:t>
          </a:r>
          <a:endParaRPr lang="en-US" sz="1900" kern="1200" dirty="0"/>
        </a:p>
      </dsp:txBody>
      <dsp:txXfrm>
        <a:off x="3150" y="1379717"/>
        <a:ext cx="2499400" cy="2099496"/>
      </dsp:txXfrm>
    </dsp:sp>
    <dsp:sp modelId="{D9B698C2-9EA3-48FA-9D88-E0B8F3B31E63}">
      <dsp:nvSpPr>
        <dsp:cNvPr id="0" name=""/>
        <dsp:cNvSpPr/>
      </dsp:nvSpPr>
      <dsp:spPr>
        <a:xfrm>
          <a:off x="727976" y="399952"/>
          <a:ext cx="1049748" cy="104974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881708" y="553684"/>
        <a:ext cx="742284" cy="742284"/>
      </dsp:txXfrm>
    </dsp:sp>
    <dsp:sp modelId="{F947D58D-2E4A-47A5-A1D2-5913B1F4A058}">
      <dsp:nvSpPr>
        <dsp:cNvPr id="0" name=""/>
        <dsp:cNvSpPr/>
      </dsp:nvSpPr>
      <dsp:spPr>
        <a:xfrm>
          <a:off x="3150" y="3549125"/>
          <a:ext cx="249940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EB9BE-40D2-4F7B-A3BB-99DC84DA3300}">
      <dsp:nvSpPr>
        <dsp:cNvPr id="0" name=""/>
        <dsp:cNvSpPr/>
      </dsp:nvSpPr>
      <dsp:spPr>
        <a:xfrm>
          <a:off x="2752491" y="50036"/>
          <a:ext cx="2499400" cy="349916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844550">
            <a:lnSpc>
              <a:spcPct val="90000"/>
            </a:lnSpc>
            <a:spcBef>
              <a:spcPct val="0"/>
            </a:spcBef>
            <a:spcAft>
              <a:spcPct val="35000"/>
            </a:spcAft>
            <a:buNone/>
          </a:pPr>
          <a:r>
            <a:rPr lang="en-GB" sz="1900" b="0" kern="1200" dirty="0"/>
            <a:t>Understand how one can reflect on Allah’s greatness</a:t>
          </a:r>
          <a:endParaRPr lang="en-US" sz="1900" kern="1200" dirty="0"/>
        </a:p>
      </dsp:txBody>
      <dsp:txXfrm>
        <a:off x="2752491" y="1379717"/>
        <a:ext cx="2499400" cy="2099496"/>
      </dsp:txXfrm>
    </dsp:sp>
    <dsp:sp modelId="{7EEA2C11-C03F-4DF9-AB15-E62CEDDF7085}">
      <dsp:nvSpPr>
        <dsp:cNvPr id="0" name=""/>
        <dsp:cNvSpPr/>
      </dsp:nvSpPr>
      <dsp:spPr>
        <a:xfrm>
          <a:off x="3477317" y="399952"/>
          <a:ext cx="1049748" cy="104974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631049" y="553684"/>
        <a:ext cx="742284" cy="742284"/>
      </dsp:txXfrm>
    </dsp:sp>
    <dsp:sp modelId="{557DB291-DEC3-4058-B77C-2941591B979C}">
      <dsp:nvSpPr>
        <dsp:cNvPr id="0" name=""/>
        <dsp:cNvSpPr/>
      </dsp:nvSpPr>
      <dsp:spPr>
        <a:xfrm>
          <a:off x="2752491" y="3549125"/>
          <a:ext cx="2499400"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11162-8111-460F-A5E2-4D3006EA6C44}">
      <dsp:nvSpPr>
        <dsp:cNvPr id="0" name=""/>
        <dsp:cNvSpPr/>
      </dsp:nvSpPr>
      <dsp:spPr>
        <a:xfrm>
          <a:off x="5501832" y="50036"/>
          <a:ext cx="2499400" cy="34991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844550">
            <a:lnSpc>
              <a:spcPct val="90000"/>
            </a:lnSpc>
            <a:spcBef>
              <a:spcPct val="0"/>
            </a:spcBef>
            <a:spcAft>
              <a:spcPct val="35000"/>
            </a:spcAft>
            <a:buNone/>
          </a:pPr>
          <a:r>
            <a:rPr lang="en-GB" sz="1900" b="0" kern="1200" dirty="0"/>
            <a:t>Learn how to connect with Allah through these names</a:t>
          </a:r>
          <a:endParaRPr lang="en-US" sz="1900" kern="1200" dirty="0"/>
        </a:p>
      </dsp:txBody>
      <dsp:txXfrm>
        <a:off x="5501832" y="1379717"/>
        <a:ext cx="2499400" cy="2099496"/>
      </dsp:txXfrm>
    </dsp:sp>
    <dsp:sp modelId="{D421838F-437C-4A89-AF8E-12FAF71D49F6}">
      <dsp:nvSpPr>
        <dsp:cNvPr id="0" name=""/>
        <dsp:cNvSpPr/>
      </dsp:nvSpPr>
      <dsp:spPr>
        <a:xfrm>
          <a:off x="6226658" y="399952"/>
          <a:ext cx="1049748" cy="1049748"/>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6380390" y="553684"/>
        <a:ext cx="742284" cy="742284"/>
      </dsp:txXfrm>
    </dsp:sp>
    <dsp:sp modelId="{7AF71F3D-5EE8-43E3-BAF3-2B6AAB5F39E4}">
      <dsp:nvSpPr>
        <dsp:cNvPr id="0" name=""/>
        <dsp:cNvSpPr/>
      </dsp:nvSpPr>
      <dsp:spPr>
        <a:xfrm>
          <a:off x="5501832" y="3549125"/>
          <a:ext cx="249940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70552-0D5C-4823-8393-E44121F7649A}">
      <dsp:nvSpPr>
        <dsp:cNvPr id="0" name=""/>
        <dsp:cNvSpPr/>
      </dsp:nvSpPr>
      <dsp:spPr>
        <a:xfrm>
          <a:off x="8251173" y="50036"/>
          <a:ext cx="2499400" cy="34991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844550">
            <a:lnSpc>
              <a:spcPct val="90000"/>
            </a:lnSpc>
            <a:spcBef>
              <a:spcPct val="0"/>
            </a:spcBef>
            <a:spcAft>
              <a:spcPct val="35000"/>
            </a:spcAft>
            <a:buNone/>
          </a:pPr>
          <a:r>
            <a:rPr lang="en-GB" sz="1900" b="0" kern="1200" dirty="0"/>
            <a:t>Reflect on what you have learnt and identify one practical action point</a:t>
          </a:r>
          <a:endParaRPr lang="en-US" sz="1900" kern="1200" dirty="0"/>
        </a:p>
      </dsp:txBody>
      <dsp:txXfrm>
        <a:off x="8251173" y="1379717"/>
        <a:ext cx="2499400" cy="2099496"/>
      </dsp:txXfrm>
    </dsp:sp>
    <dsp:sp modelId="{4BE31C26-92C0-422E-9A80-37F6160AECA8}">
      <dsp:nvSpPr>
        <dsp:cNvPr id="0" name=""/>
        <dsp:cNvSpPr/>
      </dsp:nvSpPr>
      <dsp:spPr>
        <a:xfrm>
          <a:off x="8975999" y="399952"/>
          <a:ext cx="1049748" cy="104974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9129731" y="553684"/>
        <a:ext cx="742284" cy="742284"/>
      </dsp:txXfrm>
    </dsp:sp>
    <dsp:sp modelId="{6B4C836E-EAF8-48A1-856D-B5A6B8C511B3}">
      <dsp:nvSpPr>
        <dsp:cNvPr id="0" name=""/>
        <dsp:cNvSpPr/>
      </dsp:nvSpPr>
      <dsp:spPr>
        <a:xfrm>
          <a:off x="8251173" y="3549125"/>
          <a:ext cx="2499400"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D84FC-6BA4-4EB6-9E6F-5EC1170A4134}">
      <dsp:nvSpPr>
        <dsp:cNvPr id="0" name=""/>
        <dsp:cNvSpPr/>
      </dsp:nvSpPr>
      <dsp:spPr>
        <a:xfrm>
          <a:off x="817064" y="774273"/>
          <a:ext cx="2230108" cy="144957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0" kern="1200" dirty="0"/>
            <a:t>1. His creation</a:t>
          </a:r>
          <a:endParaRPr lang="en-US" sz="3000" kern="1200" dirty="0"/>
        </a:p>
      </dsp:txBody>
      <dsp:txXfrm>
        <a:off x="887826" y="845035"/>
        <a:ext cx="2088584" cy="1308046"/>
      </dsp:txXfrm>
    </dsp:sp>
    <dsp:sp modelId="{1A7634C1-978E-4E90-B20D-49FE1B27393F}">
      <dsp:nvSpPr>
        <dsp:cNvPr id="0" name=""/>
        <dsp:cNvSpPr/>
      </dsp:nvSpPr>
      <dsp:spPr>
        <a:xfrm>
          <a:off x="1932118" y="268253"/>
          <a:ext cx="2461611" cy="2461611"/>
        </a:xfrm>
        <a:custGeom>
          <a:avLst/>
          <a:gdLst/>
          <a:ahLst/>
          <a:cxnLst/>
          <a:rect l="0" t="0" r="0" b="0"/>
          <a:pathLst>
            <a:path>
              <a:moveTo>
                <a:pt x="247880" y="490035"/>
              </a:moveTo>
              <a:arcTo wR="1230805" hR="1230805" stAng="13020184" swAng="6359632"/>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267B6A-8D23-42E3-975E-632A15C3DAF3}">
      <dsp:nvSpPr>
        <dsp:cNvPr id="0" name=""/>
        <dsp:cNvSpPr/>
      </dsp:nvSpPr>
      <dsp:spPr>
        <a:xfrm>
          <a:off x="3278675" y="774273"/>
          <a:ext cx="2230108" cy="144957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0" kern="1200" dirty="0"/>
            <a:t>2. His words (Qur’an)</a:t>
          </a:r>
          <a:endParaRPr lang="en-US" sz="3000" kern="1200" dirty="0"/>
        </a:p>
      </dsp:txBody>
      <dsp:txXfrm>
        <a:off x="3349437" y="845035"/>
        <a:ext cx="2088584" cy="1308046"/>
      </dsp:txXfrm>
    </dsp:sp>
    <dsp:sp modelId="{17ED11D2-F11C-4ED3-8F24-72530FA47780}">
      <dsp:nvSpPr>
        <dsp:cNvPr id="0" name=""/>
        <dsp:cNvSpPr/>
      </dsp:nvSpPr>
      <dsp:spPr>
        <a:xfrm>
          <a:off x="1932118" y="268253"/>
          <a:ext cx="2461611" cy="2461611"/>
        </a:xfrm>
        <a:custGeom>
          <a:avLst/>
          <a:gdLst/>
          <a:ahLst/>
          <a:cxnLst/>
          <a:rect l="0" t="0" r="0" b="0"/>
          <a:pathLst>
            <a:path>
              <a:moveTo>
                <a:pt x="2213731" y="1971575"/>
              </a:moveTo>
              <a:arcTo wR="1230805" hR="1230805" stAng="2220184" swAng="6359632"/>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81D76-E483-4E82-887F-261AE532613A}">
      <dsp:nvSpPr>
        <dsp:cNvPr id="0" name=""/>
        <dsp:cNvSpPr/>
      </dsp:nvSpPr>
      <dsp:spPr>
        <a:xfrm>
          <a:off x="680920" y="1662"/>
          <a:ext cx="1919902" cy="1151941"/>
        </a:xfrm>
        <a:prstGeom prst="roundRect">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chemeClr val="tx2"/>
              </a:solidFill>
            </a:rPr>
            <a:t>Humans</a:t>
          </a:r>
          <a:endParaRPr lang="en-US" sz="2500" kern="1200" dirty="0">
            <a:solidFill>
              <a:schemeClr val="tx2"/>
            </a:solidFill>
          </a:endParaRPr>
        </a:p>
      </dsp:txBody>
      <dsp:txXfrm>
        <a:off x="737153" y="57895"/>
        <a:ext cx="1807436" cy="1039475"/>
      </dsp:txXfrm>
    </dsp:sp>
    <dsp:sp modelId="{CBDE2153-E78E-465D-B71B-535019368F1B}">
      <dsp:nvSpPr>
        <dsp:cNvPr id="0" name=""/>
        <dsp:cNvSpPr/>
      </dsp:nvSpPr>
      <dsp:spPr>
        <a:xfrm>
          <a:off x="2792812" y="1662"/>
          <a:ext cx="1919902" cy="1151941"/>
        </a:xfrm>
        <a:prstGeom prst="roundRect">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chemeClr val="tx2"/>
              </a:solidFill>
            </a:rPr>
            <a:t>Animals</a:t>
          </a:r>
          <a:endParaRPr lang="en-US" sz="2500" kern="1200" dirty="0">
            <a:solidFill>
              <a:schemeClr val="tx2"/>
            </a:solidFill>
          </a:endParaRPr>
        </a:p>
      </dsp:txBody>
      <dsp:txXfrm>
        <a:off x="2849045" y="57895"/>
        <a:ext cx="1807436" cy="1039475"/>
      </dsp:txXfrm>
    </dsp:sp>
    <dsp:sp modelId="{F8A53700-83A8-41C1-BFD1-480407CD0B67}">
      <dsp:nvSpPr>
        <dsp:cNvPr id="0" name=""/>
        <dsp:cNvSpPr/>
      </dsp:nvSpPr>
      <dsp:spPr>
        <a:xfrm>
          <a:off x="680920" y="1345594"/>
          <a:ext cx="1919902" cy="1151941"/>
        </a:xfrm>
        <a:prstGeom prst="roundRect">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chemeClr val="tx2"/>
              </a:solidFill>
            </a:rPr>
            <a:t>Universe</a:t>
          </a:r>
          <a:endParaRPr lang="en-US" sz="2500" kern="1200" dirty="0">
            <a:solidFill>
              <a:schemeClr val="tx2"/>
            </a:solidFill>
          </a:endParaRPr>
        </a:p>
      </dsp:txBody>
      <dsp:txXfrm>
        <a:off x="737153" y="1401827"/>
        <a:ext cx="1807436" cy="1039475"/>
      </dsp:txXfrm>
    </dsp:sp>
    <dsp:sp modelId="{7AD1DB2B-FAA0-42F7-B612-A3862B1A6F0A}">
      <dsp:nvSpPr>
        <dsp:cNvPr id="0" name=""/>
        <dsp:cNvSpPr/>
      </dsp:nvSpPr>
      <dsp:spPr>
        <a:xfrm>
          <a:off x="2792812" y="1345594"/>
          <a:ext cx="1919902" cy="1151941"/>
        </a:xfrm>
        <a:prstGeom prst="roundRect">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chemeClr val="tx2"/>
              </a:solidFill>
            </a:rPr>
            <a:t>Majestic Throne</a:t>
          </a:r>
          <a:endParaRPr lang="en-US" sz="2500" kern="1200" dirty="0">
            <a:solidFill>
              <a:schemeClr val="tx2"/>
            </a:solidFill>
          </a:endParaRPr>
        </a:p>
      </dsp:txBody>
      <dsp:txXfrm>
        <a:off x="2849045" y="1401827"/>
        <a:ext cx="1807436" cy="1039475"/>
      </dsp:txXfrm>
    </dsp:sp>
    <dsp:sp modelId="{F19DED5D-CFFA-4C80-B907-A46616AA42FE}">
      <dsp:nvSpPr>
        <dsp:cNvPr id="0" name=""/>
        <dsp:cNvSpPr/>
      </dsp:nvSpPr>
      <dsp:spPr>
        <a:xfrm>
          <a:off x="1736866" y="2689525"/>
          <a:ext cx="1919902" cy="1151941"/>
        </a:xfrm>
        <a:prstGeom prst="roundRect">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chemeClr val="tx2"/>
              </a:solidFill>
            </a:rPr>
            <a:t>Angels</a:t>
          </a:r>
          <a:endParaRPr lang="en-US" sz="2500" kern="1200" dirty="0">
            <a:solidFill>
              <a:schemeClr val="tx2"/>
            </a:solidFill>
          </a:endParaRPr>
        </a:p>
      </dsp:txBody>
      <dsp:txXfrm>
        <a:off x="1793099" y="2745758"/>
        <a:ext cx="1807436" cy="1039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9B47E-8E5A-427A-9196-17D3B9E8BFA3}">
      <dsp:nvSpPr>
        <dsp:cNvPr id="0" name=""/>
        <dsp:cNvSpPr/>
      </dsp:nvSpPr>
      <dsp:spPr>
        <a:xfrm>
          <a:off x="244477" y="771"/>
          <a:ext cx="2745603" cy="16473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Quattrocento Sans" panose="020B0502050000020003" pitchFamily="34" charset="0"/>
            </a:rPr>
            <a:t>Laid end to end, an adult’s blood vessels could </a:t>
          </a:r>
          <a:r>
            <a:rPr lang="en-GB" sz="2000" b="1" i="0" kern="1200" dirty="0">
              <a:latin typeface="Quattrocento Sans" panose="020B0502050000020003" pitchFamily="34" charset="0"/>
            </a:rPr>
            <a:t>circle Earth’s equator four times</a:t>
          </a:r>
          <a:r>
            <a:rPr lang="en-GB" sz="2000" b="0" i="0" kern="1200" dirty="0">
              <a:latin typeface="Quattrocento Sans" panose="020B0502050000020003" pitchFamily="34" charset="0"/>
            </a:rPr>
            <a:t>!</a:t>
          </a:r>
          <a:endParaRPr lang="en-GB" sz="2000" b="0" kern="1200" dirty="0">
            <a:latin typeface="Quattrocento Sans" panose="020B0502050000020003" pitchFamily="34" charset="0"/>
          </a:endParaRPr>
        </a:p>
      </dsp:txBody>
      <dsp:txXfrm>
        <a:off x="324895" y="81189"/>
        <a:ext cx="2584767" cy="1486526"/>
      </dsp:txXfrm>
    </dsp:sp>
    <dsp:sp modelId="{F99BA581-A9BA-4BF0-933B-DFE8F051CCBE}">
      <dsp:nvSpPr>
        <dsp:cNvPr id="0" name=""/>
        <dsp:cNvSpPr/>
      </dsp:nvSpPr>
      <dsp:spPr>
        <a:xfrm>
          <a:off x="3264642" y="771"/>
          <a:ext cx="2745603" cy="164736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Quattrocento Sans" panose="020B0502050000020003" pitchFamily="34" charset="0"/>
            </a:rPr>
            <a:t>Information zooms along nerves at about </a:t>
          </a:r>
          <a:r>
            <a:rPr lang="en-GB" sz="2000" b="1" i="0" kern="1200" dirty="0">
              <a:latin typeface="Quattrocento Sans" panose="020B0502050000020003" pitchFamily="34" charset="0"/>
            </a:rPr>
            <a:t>400kmph</a:t>
          </a:r>
          <a:r>
            <a:rPr lang="en-GB" sz="2000" b="0" i="0" kern="1200" dirty="0">
              <a:latin typeface="Quattrocento Sans" panose="020B0502050000020003" pitchFamily="34" charset="0"/>
            </a:rPr>
            <a:t>!</a:t>
          </a:r>
          <a:endParaRPr lang="en-US" sz="2000" kern="1200" dirty="0">
            <a:latin typeface="Quattrocento Sans" panose="020B0502050000020003" pitchFamily="34" charset="0"/>
          </a:endParaRPr>
        </a:p>
      </dsp:txBody>
      <dsp:txXfrm>
        <a:off x="3345060" y="81189"/>
        <a:ext cx="2584767" cy="1486526"/>
      </dsp:txXfrm>
    </dsp:sp>
    <dsp:sp modelId="{CCD64E6F-645F-450A-A9A7-F48F0D7F2B37}">
      <dsp:nvSpPr>
        <dsp:cNvPr id="0" name=""/>
        <dsp:cNvSpPr/>
      </dsp:nvSpPr>
      <dsp:spPr>
        <a:xfrm>
          <a:off x="244477" y="1922693"/>
          <a:ext cx="2745603" cy="164736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Quattrocento Sans" panose="020B0502050000020003" pitchFamily="34" charset="0"/>
            </a:rPr>
            <a:t>Human nose can recognise </a:t>
          </a:r>
          <a:r>
            <a:rPr lang="en-GB" sz="2000" b="1" i="0" kern="1200" dirty="0">
              <a:latin typeface="Quattrocento Sans" panose="020B0502050000020003" pitchFamily="34" charset="0"/>
            </a:rPr>
            <a:t>a trillion different scents</a:t>
          </a:r>
          <a:r>
            <a:rPr lang="en-GB" sz="2000" b="0" i="0" kern="1200" dirty="0">
              <a:latin typeface="Quattrocento Sans" panose="020B0502050000020003" pitchFamily="34" charset="0"/>
            </a:rPr>
            <a:t>!</a:t>
          </a:r>
          <a:endParaRPr lang="en-US" sz="2000" kern="1200" dirty="0">
            <a:latin typeface="Quattrocento Sans" panose="020B0502050000020003" pitchFamily="34" charset="0"/>
          </a:endParaRPr>
        </a:p>
      </dsp:txBody>
      <dsp:txXfrm>
        <a:off x="324895" y="2003111"/>
        <a:ext cx="2584767" cy="1486526"/>
      </dsp:txXfrm>
    </dsp:sp>
    <dsp:sp modelId="{55A5B070-13E5-41F6-A0EF-24414347C3D3}">
      <dsp:nvSpPr>
        <dsp:cNvPr id="0" name=""/>
        <dsp:cNvSpPr/>
      </dsp:nvSpPr>
      <dsp:spPr>
        <a:xfrm>
          <a:off x="3264642" y="1922693"/>
          <a:ext cx="2745603" cy="164736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a:latin typeface="Quattrocento Sans" panose="020B0502050000020003" pitchFamily="34" charset="0"/>
            </a:rPr>
            <a:t>Every second, your body produces </a:t>
          </a:r>
          <a:r>
            <a:rPr lang="en-GB" sz="2000" b="1" i="0" kern="1200">
              <a:latin typeface="Quattrocento Sans" panose="020B0502050000020003" pitchFamily="34" charset="0"/>
            </a:rPr>
            <a:t>25 million new cells</a:t>
          </a:r>
          <a:r>
            <a:rPr lang="en-GB" sz="2000" b="0" i="0" kern="1200">
              <a:latin typeface="Quattrocento Sans" panose="020B0502050000020003" pitchFamily="34" charset="0"/>
            </a:rPr>
            <a:t>. </a:t>
          </a:r>
          <a:endParaRPr lang="en-US" sz="2000" kern="1200">
            <a:latin typeface="Quattrocento Sans" panose="020B0502050000020003" pitchFamily="34" charset="0"/>
          </a:endParaRPr>
        </a:p>
      </dsp:txBody>
      <dsp:txXfrm>
        <a:off x="3345060" y="2003111"/>
        <a:ext cx="2584767" cy="1486526"/>
      </dsp:txXfrm>
    </dsp:sp>
    <dsp:sp modelId="{E4F24026-FF19-4758-A960-30BEE31B11B2}">
      <dsp:nvSpPr>
        <dsp:cNvPr id="0" name=""/>
        <dsp:cNvSpPr/>
      </dsp:nvSpPr>
      <dsp:spPr>
        <a:xfrm>
          <a:off x="244477" y="3844616"/>
          <a:ext cx="2745603" cy="1647362"/>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Quattrocento Sans" panose="020B0502050000020003" pitchFamily="34" charset="0"/>
            </a:rPr>
            <a:t>Tongue is covered in about 8,000 taste-buds, helping you taste your food!</a:t>
          </a:r>
          <a:endParaRPr lang="en-US" sz="2000" kern="1200" dirty="0">
            <a:latin typeface="Quattrocento Sans" panose="020B0502050000020003" pitchFamily="34" charset="0"/>
          </a:endParaRPr>
        </a:p>
      </dsp:txBody>
      <dsp:txXfrm>
        <a:off x="324895" y="3925034"/>
        <a:ext cx="2584767" cy="1486526"/>
      </dsp:txXfrm>
    </dsp:sp>
    <dsp:sp modelId="{6FE79D1E-698C-4BFD-8705-DF37DF3E2FDF}">
      <dsp:nvSpPr>
        <dsp:cNvPr id="0" name=""/>
        <dsp:cNvSpPr/>
      </dsp:nvSpPr>
      <dsp:spPr>
        <a:xfrm>
          <a:off x="3264642" y="3844616"/>
          <a:ext cx="2745603" cy="16473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Quattrocento Sans" panose="020B0502050000020003" pitchFamily="34" charset="0"/>
            </a:rPr>
            <a:t>Humans have unique fingerprints and tongue prints</a:t>
          </a:r>
          <a:br>
            <a:rPr lang="en-GB" sz="2000" b="0" kern="1200" dirty="0">
              <a:latin typeface="Quattrocento Sans" panose="020B0502050000020003" pitchFamily="34" charset="0"/>
            </a:rPr>
          </a:br>
          <a:endParaRPr lang="en-US" sz="2000" kern="1200" dirty="0">
            <a:latin typeface="Quattrocento Sans" panose="020B0502050000020003" pitchFamily="34" charset="0"/>
          </a:endParaRPr>
        </a:p>
      </dsp:txBody>
      <dsp:txXfrm>
        <a:off x="3345060" y="3925034"/>
        <a:ext cx="2584767" cy="1486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92FE3-C102-4A65-A023-C83D723A70E6}">
      <dsp:nvSpPr>
        <dsp:cNvPr id="0" name=""/>
        <dsp:cNvSpPr/>
      </dsp:nvSpPr>
      <dsp:spPr>
        <a:xfrm>
          <a:off x="3150" y="50036"/>
          <a:ext cx="2499400" cy="349916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933450">
            <a:lnSpc>
              <a:spcPct val="90000"/>
            </a:lnSpc>
            <a:spcBef>
              <a:spcPct val="0"/>
            </a:spcBef>
            <a:spcAft>
              <a:spcPct val="35000"/>
            </a:spcAft>
            <a:buNone/>
          </a:pPr>
          <a:r>
            <a:rPr lang="en-GB" sz="2100" b="0" kern="1200" dirty="0"/>
            <a:t>Appreciate what Al-</a:t>
          </a:r>
          <a:r>
            <a:rPr lang="en-GB" sz="2100" b="0" kern="1200" dirty="0" err="1"/>
            <a:t>Kabīr</a:t>
          </a:r>
          <a:r>
            <a:rPr lang="en-GB" sz="2100" b="0" kern="1200" dirty="0"/>
            <a:t> &amp; Al-</a:t>
          </a:r>
          <a:r>
            <a:rPr lang="en-GB" sz="2100" b="0" kern="1200" dirty="0" err="1"/>
            <a:t>Aẓīm</a:t>
          </a:r>
          <a:r>
            <a:rPr lang="en-GB" sz="2100" b="0" kern="1200" dirty="0"/>
            <a:t> mean</a:t>
          </a:r>
          <a:endParaRPr lang="en-US" sz="2100" kern="1200" dirty="0"/>
        </a:p>
      </dsp:txBody>
      <dsp:txXfrm>
        <a:off x="3150" y="1379717"/>
        <a:ext cx="2499400" cy="2099496"/>
      </dsp:txXfrm>
    </dsp:sp>
    <dsp:sp modelId="{D9B698C2-9EA3-48FA-9D88-E0B8F3B31E63}">
      <dsp:nvSpPr>
        <dsp:cNvPr id="0" name=""/>
        <dsp:cNvSpPr/>
      </dsp:nvSpPr>
      <dsp:spPr>
        <a:xfrm>
          <a:off x="727976" y="399952"/>
          <a:ext cx="1049748" cy="104974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881708" y="553684"/>
        <a:ext cx="742284" cy="742284"/>
      </dsp:txXfrm>
    </dsp:sp>
    <dsp:sp modelId="{F947D58D-2E4A-47A5-A1D2-5913B1F4A058}">
      <dsp:nvSpPr>
        <dsp:cNvPr id="0" name=""/>
        <dsp:cNvSpPr/>
      </dsp:nvSpPr>
      <dsp:spPr>
        <a:xfrm>
          <a:off x="3150" y="3549125"/>
          <a:ext cx="249940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EB9BE-40D2-4F7B-A3BB-99DC84DA3300}">
      <dsp:nvSpPr>
        <dsp:cNvPr id="0" name=""/>
        <dsp:cNvSpPr/>
      </dsp:nvSpPr>
      <dsp:spPr>
        <a:xfrm>
          <a:off x="2752491" y="50036"/>
          <a:ext cx="2499400" cy="349916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933450">
            <a:lnSpc>
              <a:spcPct val="90000"/>
            </a:lnSpc>
            <a:spcBef>
              <a:spcPct val="0"/>
            </a:spcBef>
            <a:spcAft>
              <a:spcPct val="35000"/>
            </a:spcAft>
            <a:buNone/>
          </a:pPr>
          <a:r>
            <a:rPr lang="en-GB" sz="2100" b="0" kern="1200"/>
            <a:t>Understand how one can reflect on Allah’s greatness</a:t>
          </a:r>
          <a:endParaRPr lang="en-US" sz="2100" kern="1200"/>
        </a:p>
      </dsp:txBody>
      <dsp:txXfrm>
        <a:off x="2752491" y="1379717"/>
        <a:ext cx="2499400" cy="2099496"/>
      </dsp:txXfrm>
    </dsp:sp>
    <dsp:sp modelId="{7EEA2C11-C03F-4DF9-AB15-E62CEDDF7085}">
      <dsp:nvSpPr>
        <dsp:cNvPr id="0" name=""/>
        <dsp:cNvSpPr/>
      </dsp:nvSpPr>
      <dsp:spPr>
        <a:xfrm>
          <a:off x="3477317" y="399952"/>
          <a:ext cx="1049748" cy="104974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631049" y="553684"/>
        <a:ext cx="742284" cy="742284"/>
      </dsp:txXfrm>
    </dsp:sp>
    <dsp:sp modelId="{557DB291-DEC3-4058-B77C-2941591B979C}">
      <dsp:nvSpPr>
        <dsp:cNvPr id="0" name=""/>
        <dsp:cNvSpPr/>
      </dsp:nvSpPr>
      <dsp:spPr>
        <a:xfrm>
          <a:off x="2752491" y="3549125"/>
          <a:ext cx="2499400"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11162-8111-460F-A5E2-4D3006EA6C44}">
      <dsp:nvSpPr>
        <dsp:cNvPr id="0" name=""/>
        <dsp:cNvSpPr/>
      </dsp:nvSpPr>
      <dsp:spPr>
        <a:xfrm>
          <a:off x="5501832" y="50036"/>
          <a:ext cx="2499400" cy="34991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933450">
            <a:lnSpc>
              <a:spcPct val="90000"/>
            </a:lnSpc>
            <a:spcBef>
              <a:spcPct val="0"/>
            </a:spcBef>
            <a:spcAft>
              <a:spcPct val="35000"/>
            </a:spcAft>
            <a:buNone/>
          </a:pPr>
          <a:r>
            <a:rPr lang="en-GB" sz="2100" b="0" kern="1200" dirty="0"/>
            <a:t>Learn how to connect with Allah through these names</a:t>
          </a:r>
          <a:endParaRPr lang="en-US" sz="2100" kern="1200" dirty="0"/>
        </a:p>
      </dsp:txBody>
      <dsp:txXfrm>
        <a:off x="5501832" y="1379717"/>
        <a:ext cx="2499400" cy="2099496"/>
      </dsp:txXfrm>
    </dsp:sp>
    <dsp:sp modelId="{D421838F-437C-4A89-AF8E-12FAF71D49F6}">
      <dsp:nvSpPr>
        <dsp:cNvPr id="0" name=""/>
        <dsp:cNvSpPr/>
      </dsp:nvSpPr>
      <dsp:spPr>
        <a:xfrm>
          <a:off x="6226658" y="399952"/>
          <a:ext cx="1049748" cy="1049748"/>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6380390" y="553684"/>
        <a:ext cx="742284" cy="742284"/>
      </dsp:txXfrm>
    </dsp:sp>
    <dsp:sp modelId="{7AF71F3D-5EE8-43E3-BAF3-2B6AAB5F39E4}">
      <dsp:nvSpPr>
        <dsp:cNvPr id="0" name=""/>
        <dsp:cNvSpPr/>
      </dsp:nvSpPr>
      <dsp:spPr>
        <a:xfrm>
          <a:off x="5501832" y="3549125"/>
          <a:ext cx="249940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70552-0D5C-4823-8393-E44121F7649A}">
      <dsp:nvSpPr>
        <dsp:cNvPr id="0" name=""/>
        <dsp:cNvSpPr/>
      </dsp:nvSpPr>
      <dsp:spPr>
        <a:xfrm>
          <a:off x="8251173" y="50036"/>
          <a:ext cx="2499400" cy="34991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863" tIns="330200" rIns="194863" bIns="330200" numCol="1" spcCol="1270" anchor="t" anchorCtr="0">
          <a:noAutofit/>
        </a:bodyPr>
        <a:lstStyle/>
        <a:p>
          <a:pPr marL="0" lvl="0" indent="0" algn="l" defTabSz="933450">
            <a:lnSpc>
              <a:spcPct val="90000"/>
            </a:lnSpc>
            <a:spcBef>
              <a:spcPct val="0"/>
            </a:spcBef>
            <a:spcAft>
              <a:spcPct val="35000"/>
            </a:spcAft>
            <a:buNone/>
          </a:pPr>
          <a:r>
            <a:rPr lang="en-GB" sz="2100" b="0" kern="1200"/>
            <a:t>Reflect on what you have learnt and identify a practical take away </a:t>
          </a:r>
          <a:endParaRPr lang="en-US" sz="2100" kern="1200"/>
        </a:p>
      </dsp:txBody>
      <dsp:txXfrm>
        <a:off x="8251173" y="1379717"/>
        <a:ext cx="2499400" cy="2099496"/>
      </dsp:txXfrm>
    </dsp:sp>
    <dsp:sp modelId="{4BE31C26-92C0-422E-9A80-37F6160AECA8}">
      <dsp:nvSpPr>
        <dsp:cNvPr id="0" name=""/>
        <dsp:cNvSpPr/>
      </dsp:nvSpPr>
      <dsp:spPr>
        <a:xfrm>
          <a:off x="8975999" y="399952"/>
          <a:ext cx="1049748" cy="104974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42" tIns="12700" rIns="81842" bIns="12700"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9129731" y="553684"/>
        <a:ext cx="742284" cy="742284"/>
      </dsp:txXfrm>
    </dsp:sp>
    <dsp:sp modelId="{6B4C836E-EAF8-48A1-856D-B5A6B8C511B3}">
      <dsp:nvSpPr>
        <dsp:cNvPr id="0" name=""/>
        <dsp:cNvSpPr/>
      </dsp:nvSpPr>
      <dsp:spPr>
        <a:xfrm>
          <a:off x="8251173" y="3549125"/>
          <a:ext cx="2499400"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2C15F-8B8C-47AC-8EEC-99DC4BDF96A7}" type="datetimeFigureOut">
              <a:rPr lang="en-GB" smtClean="0"/>
              <a:t>24/06/2022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13958-95A6-461B-9E50-E32FD14B2950}" type="slidenum">
              <a:rPr lang="en-GB" smtClean="0"/>
              <a:t>‹#›</a:t>
            </a:fld>
            <a:endParaRPr lang="en-GB"/>
          </a:p>
        </p:txBody>
      </p:sp>
    </p:spTree>
    <p:extLst>
      <p:ext uri="{BB962C8B-B14F-4D97-AF65-F5344CB8AC3E}">
        <p14:creationId xmlns:p14="http://schemas.microsoft.com/office/powerpoint/2010/main" val="90706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fewithallah.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session with Bismillah, Praises of Allah and </a:t>
            </a:r>
            <a:r>
              <a:rPr lang="en-GB" dirty="0" err="1"/>
              <a:t>Salawat</a:t>
            </a:r>
            <a:r>
              <a:rPr lang="en-GB" dirty="0"/>
              <a:t>; and welcome the audience! </a:t>
            </a:r>
          </a:p>
          <a:p>
            <a:endParaRPr lang="en-GB" dirty="0"/>
          </a:p>
          <a:p>
            <a:r>
              <a:rPr lang="en-GB" b="1" i="0" dirty="0"/>
              <a:t>Materials needed (optional): </a:t>
            </a:r>
            <a:r>
              <a:rPr lang="en-GB" i="0" dirty="0"/>
              <a:t>Timer, pens for audience to use, post-it notes/personal journals</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These slides are produced by </a:t>
            </a:r>
            <a:r>
              <a:rPr lang="en-GB" sz="1200" i="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Life With Allah</a:t>
            </a:r>
            <a:r>
              <a:rPr lang="en-GB" sz="1200" i="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 (www.lifewithallah.com)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give us feedback on these slides by filling in this short feedback form: https://forms.gle/yP45KNYEbemxT7hS6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For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https://lifewithallah.com/articles/seasons-of-worship/dhul-hijjah/al-kabir-the-most-great-and-al-azim-the-magnificent/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fld id="{F8AB7177-67F7-48CB-B793-AFA5F1EFA795}" type="slidenum">
              <a:rPr lang="en-GB" smtClean="0"/>
              <a:t>1</a:t>
            </a:fld>
            <a:endParaRPr lang="en-GB"/>
          </a:p>
        </p:txBody>
      </p:sp>
    </p:spTree>
    <p:extLst>
      <p:ext uri="{BB962C8B-B14F-4D97-AF65-F5344CB8AC3E}">
        <p14:creationId xmlns:p14="http://schemas.microsoft.com/office/powerpoint/2010/main" val="402532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Our limited minds are unable to fully comprehend the greatness of Allah. However, we can attempt to appreciate His Greatness by pondering over</a:t>
            </a:r>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12</a:t>
            </a:fld>
            <a:endParaRPr lang="en-GB"/>
          </a:p>
        </p:txBody>
      </p:sp>
    </p:spTree>
    <p:extLst>
      <p:ext uri="{BB962C8B-B14F-4D97-AF65-F5344CB8AC3E}">
        <p14:creationId xmlns:p14="http://schemas.microsoft.com/office/powerpoint/2010/main" val="60891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by pondering over: (1) His creation, (2) and His words (the Qur’ān).</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13</a:t>
            </a:fld>
            <a:endParaRPr lang="en-GB"/>
          </a:p>
        </p:txBody>
      </p:sp>
    </p:spTree>
    <p:extLst>
      <p:ext uri="{BB962C8B-B14F-4D97-AF65-F5344CB8AC3E}">
        <p14:creationId xmlns:p14="http://schemas.microsoft.com/office/powerpoint/2010/main" val="3203244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Reflecting on how these amazing facts about the human body helps us appreciate how great Allah, their Creator, is. </a:t>
            </a:r>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14</a:t>
            </a:fld>
            <a:endParaRPr lang="en-GB"/>
          </a:p>
        </p:txBody>
      </p:sp>
    </p:spTree>
    <p:extLst>
      <p:ext uri="{BB962C8B-B14F-4D97-AF65-F5344CB8AC3E}">
        <p14:creationId xmlns:p14="http://schemas.microsoft.com/office/powerpoint/2010/main" val="343629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reflect on how great the northern lights are! How majestic this is! Imagine how Great the creator of this is! </a:t>
            </a:r>
          </a:p>
        </p:txBody>
      </p:sp>
      <p:sp>
        <p:nvSpPr>
          <p:cNvPr id="4" name="Slide Number Placeholder 3"/>
          <p:cNvSpPr>
            <a:spLocks noGrp="1"/>
          </p:cNvSpPr>
          <p:nvPr>
            <p:ph type="sldNum" sz="quarter" idx="5"/>
          </p:nvPr>
        </p:nvSpPr>
        <p:spPr/>
        <p:txBody>
          <a:bodyPr/>
          <a:lstStyle/>
          <a:p>
            <a:fld id="{F8AB7177-67F7-48CB-B793-AFA5F1EFA795}" type="slidenum">
              <a:rPr lang="en-GB" smtClean="0"/>
              <a:t>15</a:t>
            </a:fld>
            <a:endParaRPr lang="en-GB"/>
          </a:p>
        </p:txBody>
      </p:sp>
    </p:spTree>
    <p:extLst>
      <p:ext uri="{BB962C8B-B14F-4D97-AF65-F5344CB8AC3E}">
        <p14:creationId xmlns:p14="http://schemas.microsoft.com/office/powerpoint/2010/main" val="364870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Allah says in the Quran (88:17):</a:t>
            </a:r>
          </a:p>
          <a:p>
            <a:pPr algn="l" rtl="0" fontAlgn="base"/>
            <a:r>
              <a:rPr lang="ar-EG" dirty="0"/>
              <a:t>أَفَلَا يَنظُرُونَ إِلَى ٱلْإِبِلِ كَيْفَ خُلِقَتْ ١٧</a:t>
            </a:r>
            <a:endParaRPr lang="en-GB" dirty="0"/>
          </a:p>
          <a:p>
            <a:pPr algn="l" rtl="0" fontAlgn="base"/>
            <a:r>
              <a:rPr lang="en-GB" i="1" dirty="0"/>
              <a:t>Do they not ever reflect on camels—how they were ˹masterfully˺ created</a:t>
            </a:r>
          </a:p>
          <a:p>
            <a:pPr algn="l" rtl="0" fontAlgn="base"/>
            <a:endParaRPr lang="en-GB" dirty="0"/>
          </a:p>
          <a:p>
            <a:r>
              <a:rPr lang="en-GB" dirty="0"/>
              <a:t>Allah has so </a:t>
            </a:r>
            <a:r>
              <a:rPr lang="en-GB" b="1" dirty="0"/>
              <a:t>masterfully</a:t>
            </a:r>
            <a:r>
              <a:rPr lang="en-GB" dirty="0"/>
              <a:t> created camels </a:t>
            </a:r>
            <a:r>
              <a:rPr lang="en-GB" sz="1200" kern="1200" dirty="0">
                <a:solidFill>
                  <a:schemeClr val="tx1"/>
                </a:solidFill>
                <a:latin typeface="+mn-lt"/>
                <a:ea typeface="+mn-ea"/>
                <a:cs typeface="+mn-cs"/>
              </a:rPr>
              <a:t>so that they can live and travel in hot sandy deserts. Ponder upon this! For example:  </a:t>
            </a:r>
          </a:p>
          <a:p>
            <a:endParaRPr lang="en-GB" dirty="0"/>
          </a:p>
          <a:p>
            <a:pPr marL="171450" indent="-171450">
              <a:buFont typeface="Arial" panose="020B0604020202020204" pitchFamily="34" charset="0"/>
              <a:buChar char="•"/>
            </a:pPr>
            <a:r>
              <a:rPr lang="en-GB" dirty="0"/>
              <a:t>Camels’ humps are not used to store water. Even though they come from hot climates, their humps store fat and also help the rest of their bodies to stay cooler. When needed, the fat will be converted to food or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During winter, these desert animals can survive for 6-7 months without water. Nonetheless, whenever they access to water they can drink as much as 32 gallons in one drinking session! Considering it’s not being stored in their humps, that’s pretty amazing.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Camel’s nostrils are amazing. They retain water vapor which can be returned to the body when necessary, but they can also be closed if there is too much sand or wind blowing.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camel might appear to have thick fur, but its coat reflects the sun. This makes it ideal in the hot desert, and the camels don’t get too hot.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trike="sngStrike" dirty="0"/>
              <a:t>Furthermore (if time and interest to 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trike="sngStrike" dirty="0"/>
              <a:t>Their long eyelashes help to keep sand out of their eyes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trike="sngStrike" dirty="0"/>
              <a:t>Their ears are small and covered in hair to prevent sand and dust from getting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trike="sngStrike" dirty="0"/>
              <a:t>Wide feet and thick leathery pads help them to walk on the hot sand and keep them from sinking.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trike="sngStrike" dirty="0"/>
              <a:t>Thick lips allow them to eat prickly plants easily without hurting themselves.</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16</a:t>
            </a:fld>
            <a:endParaRPr lang="en-GB"/>
          </a:p>
        </p:txBody>
      </p:sp>
    </p:spTree>
    <p:extLst>
      <p:ext uri="{BB962C8B-B14F-4D97-AF65-F5344CB8AC3E}">
        <p14:creationId xmlns:p14="http://schemas.microsoft.com/office/powerpoint/2010/main" val="1027655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Briefly define what the ‘</a:t>
            </a:r>
            <a:r>
              <a:rPr lang="en-GB" b="1" dirty="0" err="1"/>
              <a:t>Arsh</a:t>
            </a:r>
            <a:r>
              <a:rPr lang="en-GB" b="1" dirty="0"/>
              <a:t> and </a:t>
            </a:r>
            <a:r>
              <a:rPr lang="en-GB" b="1" dirty="0" err="1"/>
              <a:t>Kursi</a:t>
            </a:r>
            <a:r>
              <a:rPr lang="en-GB" b="1" dirty="0"/>
              <a:t> are and then show the video linked for further detail. </a:t>
            </a:r>
          </a:p>
          <a:p>
            <a:endParaRPr lang="en-GB" dirty="0"/>
          </a:p>
          <a:p>
            <a:pPr marL="171450" indent="-171450">
              <a:buFont typeface="Arial" panose="020B0604020202020204" pitchFamily="34" charset="0"/>
              <a:buChar char="•"/>
            </a:pPr>
            <a:r>
              <a:rPr lang="en-GB" dirty="0"/>
              <a:t>The link to this clip is here: https://www.youtube.com/watch?v=i10uciVqAME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clip is called</a:t>
            </a:r>
            <a:r>
              <a:rPr lang="en-GB" sz="1200" kern="1200" dirty="0">
                <a:solidFill>
                  <a:schemeClr val="tx1"/>
                </a:solidFill>
                <a:latin typeface="+mn-lt"/>
                <a:ea typeface="+mn-ea"/>
                <a:cs typeface="+mn-cs"/>
              </a:rPr>
              <a:t>: Al-</a:t>
            </a:r>
            <a:r>
              <a:rPr lang="en-GB" sz="1200" kern="1200" dirty="0" err="1">
                <a:solidFill>
                  <a:schemeClr val="tx1"/>
                </a:solidFill>
                <a:latin typeface="+mn-lt"/>
                <a:ea typeface="+mn-ea"/>
                <a:cs typeface="+mn-cs"/>
              </a:rPr>
              <a:t>ʿArsh</a:t>
            </a:r>
            <a:r>
              <a:rPr lang="en-GB" sz="1200" kern="1200" dirty="0">
                <a:solidFill>
                  <a:schemeClr val="tx1"/>
                </a:solidFill>
                <a:latin typeface="+mn-lt"/>
                <a:ea typeface="+mn-ea"/>
                <a:cs typeface="+mn-cs"/>
              </a:rPr>
              <a:t> and </a:t>
            </a:r>
            <a:r>
              <a:rPr lang="en-GB" sz="1200" kern="1200" dirty="0" err="1">
                <a:solidFill>
                  <a:schemeClr val="tx1"/>
                </a:solidFill>
                <a:latin typeface="+mn-lt"/>
                <a:ea typeface="+mn-ea"/>
                <a:cs typeface="+mn-cs"/>
              </a:rPr>
              <a:t>Kurshi</a:t>
            </a:r>
            <a:r>
              <a:rPr lang="en-GB" sz="1200" kern="1200" dirty="0">
                <a:solidFill>
                  <a:schemeClr val="tx1"/>
                </a:solidFill>
                <a:latin typeface="+mn-lt"/>
                <a:ea typeface="+mn-ea"/>
                <a:cs typeface="+mn-cs"/>
              </a:rPr>
              <a:t> of Allah (by: Shaykh Ahmad Ali)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It is 7:36 min but definitely worth playing! </a:t>
            </a:r>
          </a:p>
          <a:p>
            <a:endParaRPr lang="en-GB" dirty="0"/>
          </a:p>
          <a:p>
            <a:r>
              <a:rPr lang="en-GB" b="1" i="1" dirty="0"/>
              <a:t>Additional notes for the instructor as background reading:</a:t>
            </a:r>
          </a:p>
          <a:p>
            <a:endParaRPr lang="en-GB" i="1" dirty="0"/>
          </a:p>
          <a:p>
            <a:pPr>
              <a:lnSpc>
                <a:spcPct val="107000"/>
              </a:lnSpc>
              <a:spcAft>
                <a:spcPts val="800"/>
              </a:spcAft>
            </a:pPr>
            <a:r>
              <a:rPr lang="en-GB" sz="1200" i="1" kern="1200" dirty="0">
                <a:solidFill>
                  <a:schemeClr val="tx1"/>
                </a:solidFill>
                <a:latin typeface="+mn-lt"/>
                <a:ea typeface="+mn-ea"/>
                <a:cs typeface="+mn-cs"/>
              </a:rPr>
              <a:t>When we ponder on the greatness of Allah’s creation, such as the heavens, the earth, His </a:t>
            </a:r>
            <a:r>
              <a:rPr lang="en-GB" sz="1200" i="1" kern="1200" dirty="0" err="1">
                <a:solidFill>
                  <a:schemeClr val="tx1"/>
                </a:solidFill>
                <a:latin typeface="+mn-lt"/>
                <a:ea typeface="+mn-ea"/>
                <a:cs typeface="+mn-cs"/>
              </a:rPr>
              <a:t>Kursī</a:t>
            </a:r>
            <a:r>
              <a:rPr lang="en-GB" sz="1200" i="1" kern="1200" dirty="0">
                <a:solidFill>
                  <a:schemeClr val="tx1"/>
                </a:solidFill>
                <a:latin typeface="+mn-lt"/>
                <a:ea typeface="+mn-ea"/>
                <a:cs typeface="+mn-cs"/>
              </a:rPr>
              <a:t> and His Majestic Throne, and then realise our own inability to comprehend them due to their greatness, we should arrive at the most important realisation: how Great must their Creator be!</a:t>
            </a:r>
          </a:p>
          <a:p>
            <a:pPr>
              <a:lnSpc>
                <a:spcPct val="107000"/>
              </a:lnSpc>
              <a:spcAft>
                <a:spcPts val="800"/>
              </a:spcAft>
            </a:pPr>
            <a:r>
              <a:rPr lang="en-GB" sz="1200" i="1" kern="1200" dirty="0">
                <a:solidFill>
                  <a:schemeClr val="tx1"/>
                </a:solidFill>
                <a:latin typeface="+mn-lt"/>
                <a:ea typeface="+mn-ea"/>
                <a:cs typeface="+mn-cs"/>
              </a:rPr>
              <a:t>To understand His greatness, it helps to reflect on His greatest creation: His Throne (the </a:t>
            </a:r>
            <a:r>
              <a:rPr lang="en-GB" sz="1200" i="1" kern="1200" dirty="0" err="1">
                <a:solidFill>
                  <a:schemeClr val="tx1"/>
                </a:solidFill>
                <a:latin typeface="+mn-lt"/>
                <a:ea typeface="+mn-ea"/>
                <a:cs typeface="+mn-cs"/>
              </a:rPr>
              <a:t>ʿArsh</a:t>
            </a:r>
            <a:r>
              <a:rPr lang="en-GB" sz="1200" i="1" kern="1200" dirty="0">
                <a:solidFill>
                  <a:schemeClr val="tx1"/>
                </a:solidFill>
                <a:latin typeface="+mn-lt"/>
                <a:ea typeface="+mn-ea"/>
                <a:cs typeface="+mn-cs"/>
              </a:rPr>
              <a:t> of Allah). The Messenger of Allah g said, “The seven heavens in comparison to the </a:t>
            </a:r>
            <a:r>
              <a:rPr lang="en-GB" sz="1200" i="1" kern="1200" dirty="0" err="1">
                <a:solidFill>
                  <a:schemeClr val="tx1"/>
                </a:solidFill>
                <a:latin typeface="+mn-lt"/>
                <a:ea typeface="+mn-ea"/>
                <a:cs typeface="+mn-cs"/>
              </a:rPr>
              <a:t>Kursī</a:t>
            </a:r>
            <a:r>
              <a:rPr lang="en-GB" sz="1200" i="1" kern="1200" dirty="0">
                <a:solidFill>
                  <a:schemeClr val="tx1"/>
                </a:solidFill>
                <a:latin typeface="+mn-lt"/>
                <a:ea typeface="+mn-ea"/>
                <a:cs typeface="+mn-cs"/>
              </a:rPr>
              <a:t> is nothing but like a ring thrown in a desert, and the excellence of the Throne of </a:t>
            </a:r>
            <a:r>
              <a:rPr lang="en-GB" sz="1200" i="1" kern="1200" dirty="0" err="1">
                <a:solidFill>
                  <a:schemeClr val="tx1"/>
                </a:solidFill>
                <a:latin typeface="+mn-lt"/>
                <a:ea typeface="+mn-ea"/>
                <a:cs typeface="+mn-cs"/>
              </a:rPr>
              <a:t>Allāh</a:t>
            </a:r>
            <a:r>
              <a:rPr lang="en-GB" sz="1200" i="1" kern="1200" dirty="0">
                <a:solidFill>
                  <a:schemeClr val="tx1"/>
                </a:solidFill>
                <a:latin typeface="+mn-lt"/>
                <a:ea typeface="+mn-ea"/>
                <a:cs typeface="+mn-cs"/>
              </a:rPr>
              <a:t> over the </a:t>
            </a:r>
            <a:r>
              <a:rPr lang="en-GB" sz="1200" i="1" kern="1200" dirty="0" err="1">
                <a:solidFill>
                  <a:schemeClr val="tx1"/>
                </a:solidFill>
                <a:latin typeface="+mn-lt"/>
                <a:ea typeface="+mn-ea"/>
                <a:cs typeface="+mn-cs"/>
              </a:rPr>
              <a:t>Kursī</a:t>
            </a:r>
            <a:r>
              <a:rPr lang="en-GB" sz="1200" i="1" kern="1200" dirty="0">
                <a:solidFill>
                  <a:schemeClr val="tx1"/>
                </a:solidFill>
                <a:latin typeface="+mn-lt"/>
                <a:ea typeface="+mn-ea"/>
                <a:cs typeface="+mn-cs"/>
              </a:rPr>
              <a:t> is like the excellence of that desert over that ring” (</a:t>
            </a:r>
            <a:r>
              <a:rPr lang="en-GB" sz="1200" i="1" kern="1200" dirty="0" err="1">
                <a:solidFill>
                  <a:schemeClr val="tx1"/>
                </a:solidFill>
                <a:latin typeface="+mn-lt"/>
                <a:ea typeface="+mn-ea"/>
                <a:cs typeface="+mn-cs"/>
              </a:rPr>
              <a:t>Bayhaqī</a:t>
            </a:r>
            <a:r>
              <a:rPr lang="en-GB" sz="1200" i="1" kern="1200" dirty="0">
                <a:solidFill>
                  <a:schemeClr val="tx1"/>
                </a:solidFill>
                <a:latin typeface="+mn-lt"/>
                <a:ea typeface="+mn-ea"/>
                <a:cs typeface="+mn-cs"/>
              </a:rPr>
              <a:t>).</a:t>
            </a:r>
          </a:p>
          <a:p>
            <a:pPr>
              <a:lnSpc>
                <a:spcPct val="107000"/>
              </a:lnSpc>
              <a:spcAft>
                <a:spcPts val="800"/>
              </a:spcAft>
            </a:pPr>
            <a:r>
              <a:rPr lang="en-GB" sz="1200" i="1" kern="1200" dirty="0">
                <a:solidFill>
                  <a:schemeClr val="tx1"/>
                </a:solidFill>
                <a:latin typeface="+mn-lt"/>
                <a:ea typeface="+mn-ea"/>
                <a:cs typeface="+mn-cs"/>
              </a:rPr>
              <a:t>Imagine the Sahara Desert. The entire desert is the </a:t>
            </a:r>
            <a:r>
              <a:rPr lang="en-GB" sz="1200" i="1" kern="1200" dirty="0" err="1">
                <a:solidFill>
                  <a:schemeClr val="tx1"/>
                </a:solidFill>
                <a:latin typeface="+mn-lt"/>
                <a:ea typeface="+mn-ea"/>
                <a:cs typeface="+mn-cs"/>
              </a:rPr>
              <a:t>Kursī</a:t>
            </a:r>
            <a:r>
              <a:rPr lang="en-GB" sz="1200" i="1" kern="1200" dirty="0">
                <a:solidFill>
                  <a:schemeClr val="tx1"/>
                </a:solidFill>
                <a:latin typeface="+mn-lt"/>
                <a:ea typeface="+mn-ea"/>
                <a:cs typeface="+mn-cs"/>
              </a:rPr>
              <a:t> of Allah b, while the size of the heavens and the earth in proportion is equivalent to a ring thrown in this desert.</a:t>
            </a:r>
          </a:p>
          <a:p>
            <a:pPr>
              <a:lnSpc>
                <a:spcPct val="107000"/>
              </a:lnSpc>
              <a:spcAft>
                <a:spcPts val="800"/>
              </a:spcAft>
            </a:pPr>
            <a:r>
              <a:rPr lang="en-GB" sz="1200" i="1" kern="1200" dirty="0">
                <a:solidFill>
                  <a:schemeClr val="tx1"/>
                </a:solidFill>
                <a:latin typeface="+mn-lt"/>
                <a:ea typeface="+mn-ea"/>
                <a:cs typeface="+mn-cs"/>
              </a:rPr>
              <a:t>Now close your eyes, and let your mind ascend. Wander around this desert, which is now the Throne of Allah b, and remember that the </a:t>
            </a:r>
            <a:r>
              <a:rPr lang="en-GB" sz="1200" i="1" kern="1200" dirty="0" err="1">
                <a:solidFill>
                  <a:schemeClr val="tx1"/>
                </a:solidFill>
                <a:latin typeface="+mn-lt"/>
                <a:ea typeface="+mn-ea"/>
                <a:cs typeface="+mn-cs"/>
              </a:rPr>
              <a:t>Kursī</a:t>
            </a:r>
            <a:r>
              <a:rPr lang="en-GB" sz="1200" i="1" kern="1200" dirty="0">
                <a:solidFill>
                  <a:schemeClr val="tx1"/>
                </a:solidFill>
                <a:latin typeface="+mn-lt"/>
                <a:ea typeface="+mn-ea"/>
                <a:cs typeface="+mn-cs"/>
              </a:rPr>
              <a:t> in proportion is the size of a ring. Can you even imagine the size of the Throne of Allah? It is mind-boggling.</a:t>
            </a:r>
          </a:p>
          <a:p>
            <a:pPr>
              <a:lnSpc>
                <a:spcPct val="107000"/>
              </a:lnSpc>
              <a:spcAft>
                <a:spcPts val="800"/>
              </a:spcAft>
            </a:pPr>
            <a:r>
              <a:rPr lang="en-GB" sz="1200" i="1" kern="1200" dirty="0">
                <a:solidFill>
                  <a:schemeClr val="tx1"/>
                </a:solidFill>
                <a:latin typeface="+mn-lt"/>
                <a:ea typeface="+mn-ea"/>
                <a:cs typeface="+mn-cs"/>
              </a:rPr>
              <a:t>If we cannot comprehend this, how can we then comprehend the greatness of Allah?</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17</a:t>
            </a:fld>
            <a:endParaRPr lang="en-GB"/>
          </a:p>
        </p:txBody>
      </p:sp>
    </p:spTree>
    <p:extLst>
      <p:ext uri="{BB962C8B-B14F-4D97-AF65-F5344CB8AC3E}">
        <p14:creationId xmlns:p14="http://schemas.microsoft.com/office/powerpoint/2010/main" val="402115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u="sng" dirty="0" err="1"/>
              <a:t>Jibrīl</a:t>
            </a:r>
            <a:endParaRPr lang="en-GB" b="1" u="sng" dirty="0"/>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b="1" dirty="0"/>
              <a:t>How big is </a:t>
            </a:r>
            <a:r>
              <a:rPr lang="en-GB" sz="1200" b="1" dirty="0" err="1"/>
              <a:t>Jibrīl</a:t>
            </a:r>
            <a:r>
              <a:rPr lang="en-GB" sz="1200" b="1" dirty="0"/>
              <a:t> (as)? (ASK AUDIENCE)</a:t>
            </a:r>
            <a:endParaRPr lang="en-GB" b="1" dirty="0"/>
          </a:p>
          <a:p>
            <a:pPr marL="171450" indent="-171450">
              <a:lnSpc>
                <a:spcPct val="107000"/>
              </a:lnSpc>
              <a:spcAft>
                <a:spcPts val="800"/>
              </a:spcAft>
              <a:buFont typeface="Arial" panose="020B0604020202020204" pitchFamily="34" charset="0"/>
              <a:buChar char="•"/>
            </a:pPr>
            <a:r>
              <a:rPr lang="en-GB" dirty="0"/>
              <a:t>The best of angels, </a:t>
            </a:r>
            <a:r>
              <a:rPr lang="en-GB" dirty="0" err="1"/>
              <a:t>Jibrīl</a:t>
            </a:r>
            <a:r>
              <a:rPr lang="en-GB" dirty="0"/>
              <a:t> was tasked with the most prestigious responsibility of transmitting the word of Allah b. </a:t>
            </a:r>
            <a:r>
              <a:rPr lang="en-GB" b="1" dirty="0"/>
              <a:t>He has 600 wings. </a:t>
            </a:r>
            <a:r>
              <a:rPr lang="en-GB" dirty="0"/>
              <a:t>If he was to unroll a pair of them, it would fill the space between the sky and the earth. </a:t>
            </a:r>
          </a:p>
          <a:p>
            <a:pPr marL="171450" indent="-171450">
              <a:lnSpc>
                <a:spcPct val="107000"/>
              </a:lnSpc>
              <a:spcAft>
                <a:spcPts val="800"/>
              </a:spcAft>
              <a:buFont typeface="Arial" panose="020B0604020202020204" pitchFamily="34" charset="0"/>
              <a:buChar char="•"/>
            </a:pPr>
            <a:r>
              <a:rPr lang="en-GB" dirty="0"/>
              <a:t>Despite his physical and spiritual greatness, the Prophet g saw him on the night of </a:t>
            </a:r>
            <a:r>
              <a:rPr lang="en-GB" dirty="0" err="1"/>
              <a:t>Miʿrāj</a:t>
            </a:r>
            <a:r>
              <a:rPr lang="en-GB" dirty="0"/>
              <a:t> (ascension) looking like “a worn-out piece of cloth due to the fear of Allah” (</a:t>
            </a:r>
            <a:r>
              <a:rPr lang="en-GB" dirty="0" err="1"/>
              <a:t>Ṭabarānī</a:t>
            </a:r>
            <a:r>
              <a:rPr lang="en-GB" dirty="0"/>
              <a:t>). </a:t>
            </a:r>
          </a:p>
          <a:p>
            <a:pPr marL="171450" indent="-171450">
              <a:lnSpc>
                <a:spcPct val="107000"/>
              </a:lnSpc>
              <a:spcAft>
                <a:spcPts val="800"/>
              </a:spcAft>
              <a:buFont typeface="Arial" panose="020B0604020202020204" pitchFamily="34" charset="0"/>
              <a:buChar char="•"/>
            </a:pPr>
            <a:r>
              <a:rPr lang="en-GB" dirty="0" err="1"/>
              <a:t>Jibrīl’s</a:t>
            </a:r>
            <a:r>
              <a:rPr lang="en-GB" dirty="0"/>
              <a:t> knowledge of Allah’s majesty and greatness reduced him to this state.</a:t>
            </a:r>
          </a:p>
          <a:p>
            <a:endParaRPr lang="en-GB" dirty="0"/>
          </a:p>
          <a:p>
            <a:r>
              <a:rPr lang="en-GB" b="1" u="sng" dirty="0"/>
              <a:t>The Great Angel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Our beloved Prophet informed us about an angel who is so great that his feet are in the lowest earth and his neck is under the Throne of Allah.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Realising the greatness of Allah, he constantly repeats, “How Perfect are You! How Magnificent are You, Our Lord!” (</a:t>
            </a:r>
            <a:r>
              <a:rPr lang="en-GB" sz="1200" dirty="0" err="1">
                <a:effectLst/>
                <a:latin typeface="Calibri" panose="020F0502020204030204" pitchFamily="34" charset="0"/>
                <a:ea typeface="Calibri" panose="020F0502020204030204" pitchFamily="34" charset="0"/>
                <a:cs typeface="Arial" panose="020B0604020202020204" pitchFamily="34" charset="0"/>
              </a:rPr>
              <a:t>Ṭabarānī</a:t>
            </a:r>
            <a:r>
              <a:rPr lang="en-GB" sz="1200" dirty="0">
                <a:effectLst/>
                <a:latin typeface="Calibri" panose="020F0502020204030204" pitchFamily="34" charset="0"/>
                <a:ea typeface="Calibri" panose="020F050202020403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Reflecting on how great the angels are will help us appreciate how great Allah, their Creator,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Arial" panose="020B0604020202020204" pitchFamily="34" charset="0"/>
              </a:rPr>
              <a:t>OPTIONAL:</a:t>
            </a:r>
          </a:p>
          <a:p>
            <a:pPr>
              <a:lnSpc>
                <a:spcPct val="107000"/>
              </a:lnSpc>
              <a:spcBef>
                <a:spcPts val="200"/>
              </a:spcBef>
            </a:pPr>
            <a:r>
              <a:rPr lang="en-GB" b="1" dirty="0"/>
              <a:t>Mighty Angels</a:t>
            </a:r>
          </a:p>
          <a:p>
            <a:pPr marL="171450" indent="-171450">
              <a:lnSpc>
                <a:spcPct val="107000"/>
              </a:lnSpc>
              <a:spcAft>
                <a:spcPts val="800"/>
              </a:spcAft>
              <a:buFont typeface="Arial" panose="020B0604020202020204" pitchFamily="34" charset="0"/>
              <a:buChar char="•"/>
            </a:pPr>
            <a:r>
              <a:rPr lang="en-GB" dirty="0"/>
              <a:t>Angels are amongst the creation of Allah that recognise His greatness, and revere Him as He deserves to be revered. </a:t>
            </a:r>
          </a:p>
          <a:p>
            <a:pPr marL="171450" indent="-171450">
              <a:lnSpc>
                <a:spcPct val="107000"/>
              </a:lnSpc>
              <a:spcAft>
                <a:spcPts val="800"/>
              </a:spcAft>
              <a:buFont typeface="Arial" panose="020B0604020202020204" pitchFamily="34" charset="0"/>
              <a:buChar char="•"/>
            </a:pPr>
            <a:r>
              <a:rPr lang="en-GB" dirty="0"/>
              <a:t>Despite being given immense strength and being huge in size, angels constantly praise Allah and worship Him, and they never disobey Him. </a:t>
            </a:r>
          </a:p>
          <a:p>
            <a:pPr marL="171450" indent="-171450">
              <a:lnSpc>
                <a:spcPct val="107000"/>
              </a:lnSpc>
              <a:spcAft>
                <a:spcPts val="800"/>
              </a:spcAft>
              <a:buFont typeface="Arial" panose="020B0604020202020204" pitchFamily="34" charset="0"/>
              <a:buChar char="•"/>
            </a:pPr>
            <a:r>
              <a:rPr lang="en-GB" dirty="0"/>
              <a:t>Yet, on the Day of Judgement, they will look at Allah and say, “How Perfect are You! We did not worship You as You deserved to be worshipped.”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18</a:t>
            </a:fld>
            <a:endParaRPr lang="en-GB"/>
          </a:p>
        </p:txBody>
      </p:sp>
    </p:spTree>
    <p:extLst>
      <p:ext uri="{BB962C8B-B14F-4D97-AF65-F5344CB8AC3E}">
        <p14:creationId xmlns:p14="http://schemas.microsoft.com/office/powerpoint/2010/main" val="3634870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D1164E-5EDB-47BA-9574-D801A45E9B6A}" type="slidenum">
              <a:rPr lang="en-GB" smtClean="0"/>
              <a:t>19</a:t>
            </a:fld>
            <a:endParaRPr lang="en-GB"/>
          </a:p>
        </p:txBody>
      </p:sp>
    </p:spTree>
    <p:extLst>
      <p:ext uri="{BB962C8B-B14F-4D97-AF65-F5344CB8AC3E}">
        <p14:creationId xmlns:p14="http://schemas.microsoft.com/office/powerpoint/2010/main" val="325794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2 min timer on for personal reflection and jotting down the answer to this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Give 2 min to discuss with the person next to them (give a reminder after 1 min for partners to swap).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one unique/different thing from their partner’s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how you think we can worship Allah through these names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one or two people to share with 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How can we worship Allah through His names al-Kabir and al-Azim?</a:t>
            </a:r>
            <a:endParaRPr lang="en-GB" b="1"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13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t>1. Humble yourself to His greatness, by affirming His Oneness, obeying Him, and fearing Him. </a:t>
            </a:r>
          </a:p>
          <a:p>
            <a:pPr marL="171450" indent="-171450">
              <a:lnSpc>
                <a:spcPct val="107000"/>
              </a:lnSpc>
              <a:spcAft>
                <a:spcPts val="800"/>
              </a:spcAft>
              <a:buFont typeface="Arial" panose="020B0604020202020204" pitchFamily="34" charset="0"/>
              <a:buChar char="•"/>
            </a:pPr>
            <a:r>
              <a:rPr lang="en-GB" dirty="0"/>
              <a:t>Let us fill our hearts with utmost respect and reverence for Allah. </a:t>
            </a:r>
          </a:p>
          <a:p>
            <a:pPr marL="171450" indent="-171450">
              <a:lnSpc>
                <a:spcPct val="107000"/>
              </a:lnSpc>
              <a:spcAft>
                <a:spcPts val="800"/>
              </a:spcAft>
              <a:buFont typeface="Arial" panose="020B0604020202020204" pitchFamily="34" charset="0"/>
              <a:buChar char="•"/>
            </a:pPr>
            <a:r>
              <a:rPr lang="en-GB" dirty="0"/>
              <a:t>Let us feel awe in our hearts for Him, and feel shy of disobeying Him. </a:t>
            </a:r>
          </a:p>
          <a:p>
            <a:pPr marL="171450" indent="-171450">
              <a:lnSpc>
                <a:spcPct val="107000"/>
              </a:lnSpc>
              <a:spcAft>
                <a:spcPts val="800"/>
              </a:spcAft>
              <a:buFont typeface="Arial" panose="020B0604020202020204" pitchFamily="34" charset="0"/>
              <a:buChar char="•"/>
            </a:pPr>
            <a:r>
              <a:rPr lang="en-GB" dirty="0"/>
              <a:t>Let us humble our hearts to the truth and submit to the commands of Allah and His Messenger g, even if they appear ‘irrational’ to us.</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21</a:t>
            </a:fld>
            <a:endParaRPr lang="en-GB"/>
          </a:p>
        </p:txBody>
      </p:sp>
    </p:spTree>
    <p:extLst>
      <p:ext uri="{BB962C8B-B14F-4D97-AF65-F5344CB8AC3E}">
        <p14:creationId xmlns:p14="http://schemas.microsoft.com/office/powerpoint/2010/main" val="124192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This is a starter activity and will work as an icebreaker too.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1 min timer on for personal reflection and for each person to jot down their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ask each person to get up and go and sit next to someone they don’t know.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Tell them they have 1 min each to share with the person next to them one person from their own list, and why they think the person is great. Give them a reminder after 1 min to swap.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with the entire group the name of their partner, the ‘great person’ their partner chose and why.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in your journals or sticky notes 3 people you consider great and why.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one or two people to share with everyone.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 want you to take the next minute to think about 3 people you consider great.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Who wants to share with us who they thought of and why? </a:t>
            </a:r>
            <a:endParaRPr lang="en-GB" b="1"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37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Arial" panose="020B0604020202020204" pitchFamily="34" charset="0"/>
              </a:rPr>
              <a:t>2. Glorify Him by constantly reflecting on His creation.</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Every day we repeat ‘</a:t>
            </a:r>
            <a:r>
              <a:rPr lang="en-GB" sz="1200" dirty="0" err="1">
                <a:effectLst/>
                <a:latin typeface="Calibri" panose="020F0502020204030204" pitchFamily="34" charset="0"/>
                <a:ea typeface="Calibri" panose="020F0502020204030204" pitchFamily="34" charset="0"/>
                <a:cs typeface="Arial" panose="020B0604020202020204" pitchFamily="34" charset="0"/>
              </a:rPr>
              <a:t>Allāhu</a:t>
            </a:r>
            <a:r>
              <a:rPr lang="en-GB" sz="1200" dirty="0">
                <a:effectLst/>
                <a:latin typeface="Calibri" panose="020F0502020204030204" pitchFamily="34" charset="0"/>
                <a:ea typeface="Calibri" panose="020F0502020204030204" pitchFamily="34" charset="0"/>
                <a:cs typeface="Arial" panose="020B0604020202020204" pitchFamily="34" charset="0"/>
              </a:rPr>
              <a:t> Akbar’ (Allah is greater…!) and ‘</a:t>
            </a:r>
            <a:r>
              <a:rPr lang="en-GB" sz="1200" dirty="0" err="1">
                <a:effectLst/>
                <a:latin typeface="Calibri" panose="020F0502020204030204" pitchFamily="34" charset="0"/>
                <a:ea typeface="Calibri" panose="020F0502020204030204" pitchFamily="34" charset="0"/>
                <a:cs typeface="Arial" panose="020B0604020202020204" pitchFamily="34" charset="0"/>
              </a:rPr>
              <a:t>Subḥāna</a:t>
            </a:r>
            <a:r>
              <a:rPr lang="en-GB" sz="1200" dirty="0">
                <a:effectLst/>
                <a:latin typeface="Calibri" panose="020F0502020204030204" pitchFamily="34" charset="0"/>
                <a:ea typeface="Calibri" panose="020F0502020204030204" pitchFamily="34" charset="0"/>
                <a:cs typeface="Arial" panose="020B0604020202020204" pitchFamily="34" charset="0"/>
              </a:rPr>
              <a:t> </a:t>
            </a:r>
            <a:r>
              <a:rPr lang="en-GB" sz="1200" dirty="0" err="1">
                <a:effectLst/>
                <a:latin typeface="Calibri" panose="020F0502020204030204" pitchFamily="34" charset="0"/>
                <a:ea typeface="Calibri" panose="020F0502020204030204" pitchFamily="34" charset="0"/>
                <a:cs typeface="Arial" panose="020B0604020202020204" pitchFamily="34" charset="0"/>
              </a:rPr>
              <a:t>Rabbiya</a:t>
            </a:r>
            <a:r>
              <a:rPr lang="en-GB" sz="1200" dirty="0">
                <a:effectLst/>
                <a:latin typeface="Calibri" panose="020F0502020204030204" pitchFamily="34" charset="0"/>
                <a:ea typeface="Calibri" panose="020F0502020204030204" pitchFamily="34" charset="0"/>
                <a:cs typeface="Arial" panose="020B0604020202020204" pitchFamily="34" charset="0"/>
              </a:rPr>
              <a:t>-l-</a:t>
            </a:r>
            <a:r>
              <a:rPr lang="en-GB" sz="1200" dirty="0" err="1">
                <a:effectLst/>
                <a:latin typeface="Calibri" panose="020F0502020204030204" pitchFamily="34" charset="0"/>
                <a:ea typeface="Calibri" panose="020F0502020204030204" pitchFamily="34" charset="0"/>
                <a:cs typeface="Arial" panose="020B0604020202020204" pitchFamily="34" charset="0"/>
              </a:rPr>
              <a:t>ʿAẓīm</a:t>
            </a:r>
            <a:r>
              <a:rPr lang="en-GB" sz="1200" dirty="0">
                <a:effectLst/>
                <a:latin typeface="Calibri" panose="020F0502020204030204" pitchFamily="34" charset="0"/>
                <a:ea typeface="Calibri" panose="020F0502020204030204" pitchFamily="34" charset="0"/>
                <a:cs typeface="Arial" panose="020B0604020202020204" pitchFamily="34" charset="0"/>
              </a:rPr>
              <a:t>’ (How perfect is my Lord, The Magnificent!) over a hundred times in </a:t>
            </a:r>
            <a:r>
              <a:rPr lang="en-GB" sz="1200" dirty="0" err="1">
                <a:effectLst/>
                <a:latin typeface="Calibri" panose="020F0502020204030204" pitchFamily="34" charset="0"/>
                <a:ea typeface="Calibri" panose="020F0502020204030204" pitchFamily="34" charset="0"/>
                <a:cs typeface="Arial" panose="020B0604020202020204" pitchFamily="34" charset="0"/>
              </a:rPr>
              <a:t>ṣalāh</a:t>
            </a:r>
            <a:r>
              <a:rPr lang="en-GB" sz="1200" dirty="0">
                <a:effectLst/>
                <a:latin typeface="Calibri" panose="020F0502020204030204" pitchFamily="34" charset="0"/>
                <a:ea typeface="Calibri" panose="020F0502020204030204" pitchFamily="34" charset="0"/>
                <a:cs typeface="Arial" panose="020B0604020202020204" pitchFamily="34" charset="0"/>
              </a:rPr>
              <a:t>. Due to the repetition, we may say it mindlessly. Let us constantly think of how great He is, and magnify Him with our tongues and our hearts simultaneously.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Go outside in nature and praise Allah with your tongue and heart. It will help you marvel at His greatness.  [Tip: Perform your morning and evening </a:t>
            </a:r>
            <a:r>
              <a:rPr lang="en-GB" sz="1200" dirty="0" err="1">
                <a:effectLst/>
                <a:latin typeface="Calibri" panose="020F0502020204030204" pitchFamily="34" charset="0"/>
                <a:ea typeface="Calibri" panose="020F0502020204030204" pitchFamily="34" charset="0"/>
                <a:cs typeface="Arial" panose="020B0604020202020204" pitchFamily="34" charset="0"/>
              </a:rPr>
              <a:t>adhkār</a:t>
            </a:r>
            <a:r>
              <a:rPr lang="en-GB" sz="1200" dirty="0">
                <a:effectLst/>
                <a:latin typeface="Calibri" panose="020F0502020204030204" pitchFamily="34" charset="0"/>
                <a:ea typeface="Calibri" panose="020F0502020204030204" pitchFamily="34" charset="0"/>
                <a:cs typeface="Arial" panose="020B0604020202020204" pitchFamily="34" charset="0"/>
              </a:rPr>
              <a:t> outside, especially on days when the skies are clear and you can appreciate the beauty of Allah’s creation.]</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22</a:t>
            </a:fld>
            <a:endParaRPr lang="en-GB"/>
          </a:p>
        </p:txBody>
      </p:sp>
    </p:spTree>
    <p:extLst>
      <p:ext uri="{BB962C8B-B14F-4D97-AF65-F5344CB8AC3E}">
        <p14:creationId xmlns:p14="http://schemas.microsoft.com/office/powerpoint/2010/main" val="303885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t>3. Consider great what Allah has considered ‘great’.</a:t>
            </a:r>
          </a:p>
          <a:p>
            <a:pPr marL="171450" indent="-171450">
              <a:lnSpc>
                <a:spcPct val="107000"/>
              </a:lnSpc>
              <a:spcAft>
                <a:spcPts val="800"/>
              </a:spcAft>
              <a:buFont typeface="Arial" panose="020B0604020202020204" pitchFamily="34" charset="0"/>
              <a:buChar char="•"/>
            </a:pPr>
            <a:r>
              <a:rPr lang="en-GB" dirty="0"/>
              <a:t>Let us magnify and revere Allah by honouring what He has honoured: occasions (e.g. Dhul Hijjah, </a:t>
            </a:r>
            <a:r>
              <a:rPr lang="en-GB" dirty="0" err="1"/>
              <a:t>Ramaḍān</a:t>
            </a:r>
            <a:r>
              <a:rPr lang="en-GB" dirty="0"/>
              <a:t>), places (e.g. al-Masjid al-</a:t>
            </a:r>
            <a:r>
              <a:rPr lang="en-GB" dirty="0" err="1"/>
              <a:t>Harām</a:t>
            </a:r>
            <a:r>
              <a:rPr lang="en-GB" dirty="0"/>
              <a:t>), actions (e.g. </a:t>
            </a:r>
            <a:r>
              <a:rPr lang="en-GB" dirty="0" err="1"/>
              <a:t>ṣalāh</a:t>
            </a:r>
            <a:r>
              <a:rPr lang="en-GB" dirty="0"/>
              <a:t>, </a:t>
            </a:r>
            <a:r>
              <a:rPr lang="en-GB" dirty="0" err="1"/>
              <a:t>qurbānī</a:t>
            </a:r>
            <a:r>
              <a:rPr lang="en-GB" dirty="0"/>
              <a:t>) &amp; speech (e.g. recitation of the Qur’ān).</a:t>
            </a:r>
          </a:p>
          <a:p>
            <a:pPr marL="171450" indent="-171450">
              <a:lnSpc>
                <a:spcPct val="107000"/>
              </a:lnSpc>
              <a:spcAft>
                <a:spcPts val="800"/>
              </a:spcAft>
              <a:buFont typeface="Arial" panose="020B0604020202020204" pitchFamily="34" charset="0"/>
              <a:buChar char="•"/>
            </a:pPr>
            <a:r>
              <a:rPr lang="en-GB" dirty="0"/>
              <a:t>Instead of allowing society and our social media feeds to dictate to us how we should live and what we should aspire to be, let us </a:t>
            </a:r>
            <a:r>
              <a:rPr lang="en-GB" b="1" dirty="0"/>
              <a:t>live by the standards that Allah has set </a:t>
            </a:r>
            <a:r>
              <a:rPr lang="en-GB" dirty="0"/>
              <a:t>for us. </a:t>
            </a:r>
          </a:p>
          <a:p>
            <a:pPr marL="628650" lvl="1" indent="-171450">
              <a:lnSpc>
                <a:spcPct val="107000"/>
              </a:lnSpc>
              <a:spcAft>
                <a:spcPts val="800"/>
              </a:spcAft>
              <a:buFont typeface="Arial" panose="020B0604020202020204" pitchFamily="34" charset="0"/>
              <a:buChar char="•"/>
            </a:pPr>
            <a:r>
              <a:rPr lang="en-GB" dirty="0"/>
              <a:t>This will save us from misery, anxiety and depression, as the only standards that can guarantee us success and peace are the ones Allah, our Creator, has set for us. </a:t>
            </a:r>
          </a:p>
          <a:p>
            <a:pPr marL="628650" lvl="1" indent="-171450">
              <a:lnSpc>
                <a:spcPct val="107000"/>
              </a:lnSpc>
              <a:spcAft>
                <a:spcPts val="800"/>
              </a:spcAft>
              <a:buFont typeface="Arial" panose="020B0604020202020204" pitchFamily="34" charset="0"/>
              <a:buChar char="•"/>
            </a:pPr>
            <a:r>
              <a:rPr lang="en-GB" dirty="0"/>
              <a:t>The ones set by humans are more often than not unrealistic, egotistic, flawed, harmful, and constantly changing. </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23</a:t>
            </a:fld>
            <a:endParaRPr lang="en-GB"/>
          </a:p>
        </p:txBody>
      </p:sp>
    </p:spTree>
    <p:extLst>
      <p:ext uri="{BB962C8B-B14F-4D97-AF65-F5344CB8AC3E}">
        <p14:creationId xmlns:p14="http://schemas.microsoft.com/office/powerpoint/2010/main" val="710584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t>4. Humble yourself in your dealings with people.</a:t>
            </a:r>
          </a:p>
          <a:p>
            <a:pPr marL="171450" indent="-171450">
              <a:lnSpc>
                <a:spcPct val="107000"/>
              </a:lnSpc>
              <a:spcAft>
                <a:spcPts val="800"/>
              </a:spcAft>
              <a:buFont typeface="Arial" panose="020B0604020202020204" pitchFamily="34" charset="0"/>
              <a:buChar char="•"/>
            </a:pPr>
            <a:r>
              <a:rPr lang="en-GB" dirty="0"/>
              <a:t>There are some qualities of Allah that we should try to emulate in our dealings with others (e.g. love, kindness, forgiveness). But there are others which are exclusive to Him such as majesty, pride and grandeur. The Messenger of Allah g said: “Allah – Exalted and Mighty is He- said, ‘Grandeur (</a:t>
            </a:r>
            <a:r>
              <a:rPr lang="en-GB" dirty="0" err="1"/>
              <a:t>kibriyā</a:t>
            </a:r>
            <a:r>
              <a:rPr lang="en-GB" dirty="0"/>
              <a:t>) is My cloak and Magnificence (</a:t>
            </a:r>
            <a:r>
              <a:rPr lang="en-GB" dirty="0" err="1"/>
              <a:t>ʿaẓamah</a:t>
            </a:r>
            <a:r>
              <a:rPr lang="en-GB" dirty="0"/>
              <a:t>) is My lower garment. Whoever competes with Me in regards to either of them, I shall cast him into the Hell-fire’” (</a:t>
            </a:r>
            <a:r>
              <a:rPr lang="en-GB" dirty="0" err="1"/>
              <a:t>Abū</a:t>
            </a:r>
            <a:r>
              <a:rPr lang="en-GB" dirty="0"/>
              <a:t> </a:t>
            </a:r>
            <a:r>
              <a:rPr lang="en-GB" dirty="0" err="1"/>
              <a:t>Dāwūd</a:t>
            </a:r>
            <a:r>
              <a:rPr lang="en-GB" dirty="0"/>
              <a:t>).</a:t>
            </a:r>
          </a:p>
          <a:p>
            <a:pPr marL="171450" indent="-171450">
              <a:lnSpc>
                <a:spcPct val="107000"/>
              </a:lnSpc>
              <a:spcAft>
                <a:spcPts val="800"/>
              </a:spcAft>
              <a:buFont typeface="Arial" panose="020B0604020202020204" pitchFamily="34" charset="0"/>
              <a:buChar char="•"/>
            </a:pPr>
            <a:r>
              <a:rPr lang="en-GB" dirty="0"/>
              <a:t>Internalising that Allah is the Greatest, not us, should make us humble. When we make a mistake or hurt someone, we should acknowledge it, apologise and make amends. </a:t>
            </a:r>
          </a:p>
          <a:p>
            <a:pPr marL="0" indent="0">
              <a:lnSpc>
                <a:spcPct val="107000"/>
              </a:lnSpc>
              <a:spcAft>
                <a:spcPts val="800"/>
              </a:spcAft>
              <a:buFont typeface="Arial" panose="020B0604020202020204" pitchFamily="34" charset="0"/>
              <a:buNone/>
            </a:pPr>
            <a:endParaRPr lang="en-GB" dirty="0"/>
          </a:p>
          <a:p>
            <a:pPr marL="171450" indent="-171450">
              <a:lnSpc>
                <a:spcPct val="107000"/>
              </a:lnSpc>
              <a:spcAft>
                <a:spcPts val="800"/>
              </a:spcAft>
              <a:buFont typeface="Arial" panose="020B0604020202020204" pitchFamily="34" charset="0"/>
              <a:buChar char="•"/>
            </a:pPr>
            <a:r>
              <a:rPr lang="en-GB" b="1" dirty="0"/>
              <a:t>What is arrogance? (Ask Audience)</a:t>
            </a:r>
          </a:p>
          <a:p>
            <a:pPr marL="171450" indent="-171450">
              <a:lnSpc>
                <a:spcPct val="107000"/>
              </a:lnSpc>
              <a:spcAft>
                <a:spcPts val="800"/>
              </a:spcAft>
              <a:buFont typeface="Arial" panose="020B0604020202020204" pitchFamily="34" charset="0"/>
              <a:buChar char="•"/>
            </a:pPr>
            <a:r>
              <a:rPr lang="en-GB" dirty="0"/>
              <a:t>Arrogance is thinking we are better than others because of something we possess. When we think like this, we begin competing with Allah’s grandeur, not realising that the blessings we possess are from Allah alone. </a:t>
            </a:r>
          </a:p>
          <a:p>
            <a:pPr marL="171450" indent="-171450">
              <a:lnSpc>
                <a:spcPct val="107000"/>
              </a:lnSpc>
              <a:spcAft>
                <a:spcPts val="800"/>
              </a:spcAft>
              <a:buFont typeface="Arial" panose="020B0604020202020204" pitchFamily="34" charset="0"/>
              <a:buChar char="•"/>
            </a:pPr>
            <a:r>
              <a:rPr lang="en-GB" dirty="0"/>
              <a:t>We should humble ourselves with humans, and not be dominating or aggressive in our character or behaviour, nor arrogant.</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24</a:t>
            </a:fld>
            <a:endParaRPr lang="en-GB"/>
          </a:p>
        </p:txBody>
      </p:sp>
    </p:spTree>
    <p:extLst>
      <p:ext uri="{BB962C8B-B14F-4D97-AF65-F5344CB8AC3E}">
        <p14:creationId xmlns:p14="http://schemas.microsoft.com/office/powerpoint/2010/main" val="2815639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t>5. Ask Allah through His Names and be comforted.</a:t>
            </a:r>
          </a:p>
          <a:p>
            <a:pPr>
              <a:lnSpc>
                <a:spcPct val="107000"/>
              </a:lnSpc>
              <a:spcAft>
                <a:spcPts val="800"/>
              </a:spcAft>
            </a:pPr>
            <a:endParaRPr lang="en-GB" b="1" dirty="0"/>
          </a:p>
          <a:p>
            <a:pPr marL="171450" indent="-171450">
              <a:lnSpc>
                <a:spcPct val="107000"/>
              </a:lnSpc>
              <a:spcAft>
                <a:spcPts val="800"/>
              </a:spcAft>
              <a:buFont typeface="Arial" panose="020B0604020202020204" pitchFamily="34" charset="0"/>
              <a:buChar char="•"/>
            </a:pPr>
            <a:r>
              <a:rPr lang="en-GB" dirty="0"/>
              <a:t>Our beloved Prophet would recite the following </a:t>
            </a:r>
            <a:r>
              <a:rPr lang="en-GB" dirty="0" err="1"/>
              <a:t>duʿā</a:t>
            </a:r>
            <a:r>
              <a:rPr lang="en-GB" dirty="0"/>
              <a:t>’ when he encountered a difficulty:</a:t>
            </a:r>
          </a:p>
          <a:p>
            <a:pPr marL="457200" lvl="1" indent="0">
              <a:lnSpc>
                <a:spcPct val="107000"/>
              </a:lnSpc>
              <a:spcAft>
                <a:spcPts val="800"/>
              </a:spcAft>
              <a:buFont typeface="Arial" panose="020B0604020202020204" pitchFamily="34" charset="0"/>
              <a:buNone/>
            </a:pPr>
            <a:r>
              <a:rPr lang="ar-SA" dirty="0"/>
              <a:t>لَا إِلٰهَ إِلَّا اللهُ الْعَظِيْمُ الْحَلِيْمُ ، لَا إِلٰهَ إِلَّا اللهُ رَبُّ الْعَرْشِ الْعَظِيْمِ ، لَا إِلٰهَ إِلَّا اللهُ رَبُّ السَّمٰوَاتِ وَرَبُّ الْأَرْضِ وَرَبُّ الْعَرْشِ الْكَرِيْمِ</a:t>
            </a:r>
            <a:endParaRPr lang="en-GB" dirty="0"/>
          </a:p>
          <a:p>
            <a:pPr marL="457200" lvl="1" indent="0">
              <a:lnSpc>
                <a:spcPct val="107000"/>
              </a:lnSpc>
              <a:spcAft>
                <a:spcPts val="800"/>
              </a:spcAft>
              <a:buFont typeface="Arial" panose="020B0604020202020204" pitchFamily="34" charset="0"/>
              <a:buNone/>
            </a:pPr>
            <a:r>
              <a:rPr lang="en-GB" b="1" dirty="0"/>
              <a:t>Translation: </a:t>
            </a:r>
            <a:r>
              <a:rPr lang="en-GB" dirty="0"/>
              <a:t>There is no god worthy of worship but Allah, the Magnificent, The Forbearing. There is no god worthy of worship but Allah, Lord of the Magnificent Throne. There is no god worthy of worship but Allah, Lord of the heavens, Lord of the earth, Lord of the Noble Throne. (Bukhārī)</a:t>
            </a:r>
          </a:p>
          <a:p>
            <a:pPr marL="457200" lvl="1" indent="0">
              <a:lnSpc>
                <a:spcPct val="107000"/>
              </a:lnSpc>
              <a:spcAft>
                <a:spcPts val="800"/>
              </a:spcAft>
              <a:buFont typeface="Arial" panose="020B0604020202020204" pitchFamily="34" charset="0"/>
              <a:buNone/>
            </a:pPr>
            <a:endParaRPr lang="en-GB" dirty="0"/>
          </a:p>
          <a:p>
            <a:pPr marL="171450" indent="-171450">
              <a:lnSpc>
                <a:spcPct val="107000"/>
              </a:lnSpc>
              <a:spcAft>
                <a:spcPts val="800"/>
              </a:spcAft>
              <a:buFont typeface="Arial" panose="020B0604020202020204" pitchFamily="34" charset="0"/>
              <a:buChar char="•"/>
            </a:pPr>
            <a:r>
              <a:rPr lang="en-GB" dirty="0"/>
              <a:t>Let us calm and soothe our hearts, by reminding ourselves of how great Allah is, and by asking Him through His Oneness in this beautiful </a:t>
            </a:r>
            <a:r>
              <a:rPr lang="en-GB" dirty="0" err="1"/>
              <a:t>duʿā</a:t>
            </a:r>
            <a:r>
              <a:rPr lang="en-GB" dirty="0"/>
              <a:t>’. Relying on Al-</a:t>
            </a:r>
            <a:r>
              <a:rPr lang="en-GB" dirty="0" err="1"/>
              <a:t>Aẓīm</a:t>
            </a:r>
            <a:r>
              <a:rPr lang="en-GB" dirty="0"/>
              <a:t> (The Magnificent) means any ‘big’ problem or enemy we encounter can be overcome, and feel ‘small’.</a:t>
            </a:r>
          </a:p>
          <a:p>
            <a:pPr marL="171450" indent="-171450">
              <a:lnSpc>
                <a:spcPct val="107000"/>
              </a:lnSpc>
              <a:spcAft>
                <a:spcPts val="800"/>
              </a:spcAft>
              <a:buFont typeface="Arial" panose="020B0604020202020204" pitchFamily="34" charset="0"/>
              <a:buChar char="•"/>
            </a:pPr>
            <a:r>
              <a:rPr lang="en-GB" dirty="0"/>
              <a:t>We ask Allah, The Magnificent, The Great, to allow us to appreciate and glorify Him as He deserves to be appreciated and glorified. We ask Allah, The Supreme to cause our awe of Him to enable us to live by His commands.</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25</a:t>
            </a:fld>
            <a:endParaRPr lang="en-GB"/>
          </a:p>
        </p:txBody>
      </p:sp>
    </p:spTree>
    <p:extLst>
      <p:ext uri="{BB962C8B-B14F-4D97-AF65-F5344CB8AC3E}">
        <p14:creationId xmlns:p14="http://schemas.microsoft.com/office/powerpoint/2010/main" val="1994949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Attendees reflect on what they have learnt today (and where possible share with group using sticky notes)</a:t>
            </a:r>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endParaRPr lang="en-GB" dirty="0"/>
          </a:p>
          <a:p>
            <a:endParaRPr lang="en-GB" dirty="0"/>
          </a:p>
          <a:p>
            <a:r>
              <a:rPr lang="en-GB" b="1" dirty="0"/>
              <a:t>1. Group Exercise</a:t>
            </a:r>
            <a:endParaRPr lang="en-GB" dirty="0"/>
          </a:p>
          <a:p>
            <a:pPr marL="171450" indent="-171450">
              <a:buFont typeface="Arial" panose="020B0604020202020204" pitchFamily="34" charset="0"/>
              <a:buChar char="•"/>
            </a:pPr>
            <a:r>
              <a:rPr lang="en-GB" dirty="0"/>
              <a:t>Give people 1 min personal reflection time to jot their point on to a sticky note. </a:t>
            </a:r>
          </a:p>
          <a:p>
            <a:pPr marL="171450" indent="-171450">
              <a:buFont typeface="Arial" panose="020B0604020202020204" pitchFamily="34" charset="0"/>
              <a:buChar char="•"/>
            </a:pPr>
            <a:r>
              <a:rPr lang="en-GB" dirty="0"/>
              <a:t>Share &amp; discuss their reflection in pairs for 2 minutes (1 min each, give a reminder after 1 min to swap). </a:t>
            </a:r>
          </a:p>
          <a:p>
            <a:pPr marL="171450" indent="-171450">
              <a:buFont typeface="Arial" panose="020B0604020202020204" pitchFamily="34" charset="0"/>
              <a:buChar char="•"/>
            </a:pPr>
            <a:r>
              <a:rPr lang="en-GB" dirty="0"/>
              <a:t>Ask everyone to get up and put their sticky notes onto a wall. </a:t>
            </a:r>
          </a:p>
          <a:p>
            <a:pPr marL="171450" indent="-171450">
              <a:buFont typeface="Arial" panose="020B0604020202020204" pitchFamily="34" charset="0"/>
              <a:buChar char="•"/>
            </a:pPr>
            <a:r>
              <a:rPr lang="en-GB" dirty="0"/>
              <a:t>Ask everyone to group up similar sticky ones (i.e. theme them up), and then instructor can go over it. Good way to get group to reflect/revise on what we’ve learnt.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2. Personal reflection in Journals</a:t>
            </a:r>
          </a:p>
          <a:p>
            <a:pPr marL="171450" indent="-171450">
              <a:buFont typeface="Arial" panose="020B0604020202020204" pitchFamily="34" charset="0"/>
              <a:buChar char="•"/>
            </a:pPr>
            <a:r>
              <a:rPr lang="en-GB" dirty="0"/>
              <a:t>Spend 2 min reflecting and jotting down the most beneficial thing you have learnt today. </a:t>
            </a:r>
          </a:p>
          <a:p>
            <a:pPr marL="171450" indent="-171450">
              <a:buFont typeface="Arial" panose="020B0604020202020204" pitchFamily="34" charset="0"/>
              <a:buChar char="•"/>
            </a:pPr>
            <a:r>
              <a:rPr lang="en-GB" dirty="0"/>
              <a:t>Ask audience: who wants to share their point? </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Open Question to Audience (</a:t>
            </a:r>
            <a:r>
              <a:rPr lang="en-GB" b="0" dirty="0"/>
              <a:t>use this if your audience doesn’t have pen/paper to hand or can’t do group activity)</a:t>
            </a:r>
            <a:endParaRPr lang="en-GB" b="1" dirty="0"/>
          </a:p>
          <a:p>
            <a:pPr marL="171450" indent="-171450">
              <a:buFont typeface="Arial" panose="020B0604020202020204" pitchFamily="34" charset="0"/>
              <a:buChar char="•"/>
            </a:pPr>
            <a:r>
              <a:rPr lang="en-GB" dirty="0"/>
              <a:t>Spend 1 min thinking about what is the most beneficial thing you have learnt in this session (put timer on) … Who wants to share their point? </a:t>
            </a:r>
          </a:p>
        </p:txBody>
      </p:sp>
      <p:sp>
        <p:nvSpPr>
          <p:cNvPr id="4" name="Slide Number Placeholder 3"/>
          <p:cNvSpPr>
            <a:spLocks noGrp="1"/>
          </p:cNvSpPr>
          <p:nvPr>
            <p:ph type="sldNum" sz="quarter" idx="5"/>
          </p:nvPr>
        </p:nvSpPr>
        <p:spPr/>
        <p:txBody>
          <a:bodyPr/>
          <a:lstStyle/>
          <a:p>
            <a:fld id="{F8AB7177-67F7-48CB-B793-AFA5F1EFA795}" type="slidenum">
              <a:rPr lang="en-GB" smtClean="0"/>
              <a:t>27</a:t>
            </a:fld>
            <a:endParaRPr lang="en-GB"/>
          </a:p>
        </p:txBody>
      </p:sp>
    </p:spTree>
    <p:extLst>
      <p:ext uri="{BB962C8B-B14F-4D97-AF65-F5344CB8AC3E}">
        <p14:creationId xmlns:p14="http://schemas.microsoft.com/office/powerpoint/2010/main" val="3146708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dirty="0"/>
              <a:t>Attendees need to take away one practical action, either something new they are going to do, or do something differently.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Method: </a:t>
            </a:r>
            <a:r>
              <a:rPr lang="en-GB" i="0" dirty="0"/>
              <a:t>Give attendees one minute for personal reflection, and then give them one minute to jot it down in their personal journals or as a reminder on their phone/calendar. Then ask attendees: Who wants to share their action?</a:t>
            </a:r>
          </a:p>
          <a:p>
            <a:endParaRPr lang="en-GB" dirty="0"/>
          </a:p>
          <a:p>
            <a:r>
              <a:rPr lang="en-GB" i="1" dirty="0"/>
              <a:t>[Give this reminder to audience before/after this activity: A true appreciation of Allah’s names should lead us to living more ethical lives [too]. It should inspire us to show kindness to others, and behave towards them with genuine good will and respect. It should help us be sincere in our devotion to Allah and to express this sincerity in our daily lives] </a:t>
            </a:r>
          </a:p>
        </p:txBody>
      </p:sp>
      <p:sp>
        <p:nvSpPr>
          <p:cNvPr id="4" name="Slide Number Placeholder 3"/>
          <p:cNvSpPr>
            <a:spLocks noGrp="1"/>
          </p:cNvSpPr>
          <p:nvPr>
            <p:ph type="sldNum" sz="quarter" idx="5"/>
          </p:nvPr>
        </p:nvSpPr>
        <p:spPr/>
        <p:txBody>
          <a:bodyPr/>
          <a:lstStyle/>
          <a:p>
            <a:fld id="{F8AB7177-67F7-48CB-B793-AFA5F1EFA795}" type="slidenum">
              <a:rPr lang="en-GB" smtClean="0"/>
              <a:t>28</a:t>
            </a:fld>
            <a:endParaRPr lang="en-GB"/>
          </a:p>
        </p:txBody>
      </p:sp>
    </p:spTree>
    <p:extLst>
      <p:ext uri="{BB962C8B-B14F-4D97-AF65-F5344CB8AC3E}">
        <p14:creationId xmlns:p14="http://schemas.microsoft.com/office/powerpoint/2010/main" val="1098800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review over what has been covered in this session. </a:t>
            </a:r>
          </a:p>
        </p:txBody>
      </p:sp>
      <p:sp>
        <p:nvSpPr>
          <p:cNvPr id="4" name="Slide Number Placeholder 3"/>
          <p:cNvSpPr>
            <a:spLocks noGrp="1"/>
          </p:cNvSpPr>
          <p:nvPr>
            <p:ph type="sldNum" sz="quarter" idx="5"/>
          </p:nvPr>
        </p:nvSpPr>
        <p:spPr/>
        <p:txBody>
          <a:bodyPr/>
          <a:lstStyle/>
          <a:p>
            <a:fld id="{F8AB7177-67F7-48CB-B793-AFA5F1EFA795}" type="slidenum">
              <a:rPr lang="en-GB" smtClean="0"/>
              <a:t>29</a:t>
            </a:fld>
            <a:endParaRPr lang="en-GB"/>
          </a:p>
        </p:txBody>
      </p:sp>
    </p:spTree>
    <p:extLst>
      <p:ext uri="{BB962C8B-B14F-4D97-AF65-F5344CB8AC3E}">
        <p14:creationId xmlns:p14="http://schemas.microsoft.com/office/powerpoint/2010/main" val="3142487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Any questions? (encourage audience to ask questions and allocate adequate time for questions)</a:t>
            </a:r>
          </a:p>
          <a:p>
            <a:pPr marL="171450" indent="-171450">
              <a:buFont typeface="Arial" panose="020B0604020202020204" pitchFamily="34" charset="0"/>
              <a:buChar char="•"/>
            </a:pPr>
            <a:r>
              <a:rPr lang="en-GB" dirty="0"/>
              <a:t>We end with a) thanks to Allah for blessing us with the opportunity to remember Him and learn about Him, and b) the </a:t>
            </a:r>
            <a:r>
              <a:rPr lang="en-GB" dirty="0" err="1"/>
              <a:t>dua</a:t>
            </a:r>
            <a:r>
              <a:rPr lang="en-GB" dirty="0"/>
              <a:t> at the conclusion of a gathering </a:t>
            </a:r>
            <a:r>
              <a:rPr lang="en-GB" b="1" dirty="0"/>
              <a:t>(ask everyone to read together). </a:t>
            </a:r>
            <a:r>
              <a:rPr lang="en-GB" dirty="0"/>
              <a:t> </a:t>
            </a:r>
          </a:p>
          <a:p>
            <a:endParaRPr lang="en-GB" dirty="0"/>
          </a:p>
          <a:p>
            <a:r>
              <a:rPr lang="en-GB" b="0" i="1" dirty="0"/>
              <a:t>Further notes on this </a:t>
            </a:r>
            <a:r>
              <a:rPr lang="en-GB" b="0" i="1" dirty="0" err="1"/>
              <a:t>du’a</a:t>
            </a:r>
            <a:r>
              <a:rPr lang="en-GB" b="0" i="1" dirty="0"/>
              <a:t>:</a:t>
            </a:r>
          </a:p>
          <a:p>
            <a:r>
              <a:rPr lang="en-GB" i="1" dirty="0"/>
              <a:t>Abu Dawood (4859) related that Abu </a:t>
            </a:r>
            <a:r>
              <a:rPr lang="en-GB" i="1" dirty="0" err="1"/>
              <a:t>Barzah</a:t>
            </a:r>
            <a:r>
              <a:rPr lang="en-GB" i="1" dirty="0"/>
              <a:t> al-</a:t>
            </a:r>
            <a:r>
              <a:rPr lang="en-GB" i="1" dirty="0" err="1"/>
              <a:t>Aslami</a:t>
            </a:r>
            <a:r>
              <a:rPr lang="en-GB" i="1" dirty="0"/>
              <a:t> (may Allah be pleased with him) said: The Messenger of Allah (peace and blessings of Allah be upon him) used to say, when He wanted to leave a gathering: “Glory and praise to you, Allah, there is no god but you, I seek your forgiveness and I repent. “A man said: O messenger of Allah, you say something you did not say before. He said, “This is an atonement for everything that happened at the gathering”</a:t>
            </a:r>
          </a:p>
        </p:txBody>
      </p:sp>
      <p:sp>
        <p:nvSpPr>
          <p:cNvPr id="4" name="Slide Number Placeholder 3"/>
          <p:cNvSpPr>
            <a:spLocks noGrp="1"/>
          </p:cNvSpPr>
          <p:nvPr>
            <p:ph type="sldNum" sz="quarter" idx="5"/>
          </p:nvPr>
        </p:nvSpPr>
        <p:spPr/>
        <p:txBody>
          <a:bodyPr/>
          <a:lstStyle/>
          <a:p>
            <a:fld id="{F8AB7177-67F7-48CB-B793-AFA5F1EFA795}" type="slidenum">
              <a:rPr lang="en-GB" smtClean="0"/>
              <a:t>30</a:t>
            </a:fld>
            <a:endParaRPr lang="en-GB"/>
          </a:p>
        </p:txBody>
      </p:sp>
    </p:spTree>
    <p:extLst>
      <p:ext uri="{BB962C8B-B14F-4D97-AF65-F5344CB8AC3E}">
        <p14:creationId xmlns:p14="http://schemas.microsoft.com/office/powerpoint/2010/main" val="247099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SLIDE: </a:t>
            </a:r>
          </a:p>
          <a:p>
            <a:pPr marL="171450" indent="-171450">
              <a:buFont typeface="Arial" panose="020B0604020202020204" pitchFamily="34" charset="0"/>
              <a:buChar char="•"/>
            </a:pPr>
            <a:r>
              <a:rPr lang="en-GB" dirty="0"/>
              <a:t>Only use this slide if this is being presented in Dhul Hijjah or just before it</a:t>
            </a:r>
          </a:p>
          <a:p>
            <a:pPr marL="171450" indent="-171450">
              <a:buFont typeface="Arial" panose="020B0604020202020204" pitchFamily="34" charset="0"/>
              <a:buChar char="•"/>
            </a:pPr>
            <a:r>
              <a:rPr lang="en-GB" dirty="0"/>
              <a:t>For this slide to show in this PPT when presenting, right click on the slide selection on the left hand side, and select “Hide Slide” to unhide the slide ]</a:t>
            </a:r>
          </a:p>
        </p:txBody>
      </p:sp>
      <p:sp>
        <p:nvSpPr>
          <p:cNvPr id="4" name="Slide Number Placeholder 3"/>
          <p:cNvSpPr>
            <a:spLocks noGrp="1"/>
          </p:cNvSpPr>
          <p:nvPr>
            <p:ph type="sldNum" sz="quarter" idx="5"/>
          </p:nvPr>
        </p:nvSpPr>
        <p:spPr/>
        <p:txBody>
          <a:bodyPr/>
          <a:lstStyle/>
          <a:p>
            <a:fld id="{68B13958-95A6-461B-9E50-E32FD14B2950}" type="slidenum">
              <a:rPr lang="en-GB" smtClean="0"/>
              <a:t>3</a:t>
            </a:fld>
            <a:endParaRPr lang="en-GB"/>
          </a:p>
        </p:txBody>
      </p:sp>
    </p:spTree>
    <p:extLst>
      <p:ext uri="{BB962C8B-B14F-4D97-AF65-F5344CB8AC3E}">
        <p14:creationId xmlns:p14="http://schemas.microsoft.com/office/powerpoint/2010/main" val="372645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of learning objectives. </a:t>
            </a:r>
          </a:p>
        </p:txBody>
      </p:sp>
      <p:sp>
        <p:nvSpPr>
          <p:cNvPr id="4" name="Slide Number Placeholder 3"/>
          <p:cNvSpPr>
            <a:spLocks noGrp="1"/>
          </p:cNvSpPr>
          <p:nvPr>
            <p:ph type="sldNum" sz="quarter" idx="5"/>
          </p:nvPr>
        </p:nvSpPr>
        <p:spPr/>
        <p:txBody>
          <a:bodyPr/>
          <a:lstStyle/>
          <a:p>
            <a:fld id="{F8AB7177-67F7-48CB-B793-AFA5F1EFA795}" type="slidenum">
              <a:rPr lang="en-GB" smtClean="0"/>
              <a:t>4</a:t>
            </a:fld>
            <a:endParaRPr lang="en-GB"/>
          </a:p>
        </p:txBody>
      </p:sp>
    </p:spTree>
    <p:extLst>
      <p:ext uri="{BB962C8B-B14F-4D97-AF65-F5344CB8AC3E}">
        <p14:creationId xmlns:p14="http://schemas.microsoft.com/office/powerpoint/2010/main" val="309813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Review &amp; set our intention – </a:t>
            </a:r>
            <a:r>
              <a:rPr lang="en-GB" dirty="0"/>
              <a:t>Let’s start by setting out a clear intention for this session today.  </a:t>
            </a:r>
          </a:p>
          <a:p>
            <a:endParaRPr lang="en-GB" dirty="0"/>
          </a:p>
          <a:p>
            <a:r>
              <a:rPr lang="en-GB" b="1" dirty="0"/>
              <a:t>I am attending this session because </a:t>
            </a:r>
            <a:r>
              <a:rPr lang="en-GB" dirty="0"/>
              <a:t>I want to connect with Allah through understanding His Names Al-Kabir &amp; Al-Azim </a:t>
            </a:r>
            <a:r>
              <a:rPr lang="en-GB" b="1" dirty="0"/>
              <a:t>so that I can </a:t>
            </a:r>
            <a:r>
              <a:rPr lang="en-GB" b="0" dirty="0"/>
              <a:t>increase my </a:t>
            </a:r>
            <a:r>
              <a:rPr lang="en-GB" b="0" dirty="0" err="1"/>
              <a:t>iman</a:t>
            </a:r>
            <a:r>
              <a:rPr lang="en-GB" b="0" dirty="0"/>
              <a:t> in Allah, love Him, and worship Him</a:t>
            </a:r>
            <a:r>
              <a:rPr lang="en-GB" dirty="0"/>
              <a:t>. </a:t>
            </a:r>
          </a:p>
        </p:txBody>
      </p:sp>
      <p:sp>
        <p:nvSpPr>
          <p:cNvPr id="4" name="Slide Number Placeholder 3"/>
          <p:cNvSpPr>
            <a:spLocks noGrp="1"/>
          </p:cNvSpPr>
          <p:nvPr>
            <p:ph type="sldNum" sz="quarter" idx="5"/>
          </p:nvPr>
        </p:nvSpPr>
        <p:spPr/>
        <p:txBody>
          <a:bodyPr/>
          <a:lstStyle/>
          <a:p>
            <a:fld id="{F8AB7177-67F7-48CB-B793-AFA5F1EFA795}" type="slidenum">
              <a:rPr lang="en-GB" smtClean="0"/>
              <a:t>5</a:t>
            </a:fld>
            <a:endParaRPr lang="en-GB"/>
          </a:p>
        </p:txBody>
      </p:sp>
    </p:spTree>
    <p:extLst>
      <p:ext uri="{BB962C8B-B14F-4D97-AF65-F5344CB8AC3E}">
        <p14:creationId xmlns:p14="http://schemas.microsoft.com/office/powerpoint/2010/main" val="257632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These individuals are considered by different people to be ‘great’ due to what they accomplished in their lives. They are held in great esteem by their admirers.</a:t>
            </a:r>
          </a:p>
          <a:p>
            <a:pPr marL="171450" indent="-171450">
              <a:buFont typeface="Arial" panose="020B0604020202020204" pitchFamily="34" charset="0"/>
              <a:buChar char="•"/>
            </a:pPr>
            <a:r>
              <a:rPr lang="en-GB" dirty="0"/>
              <a:t>These people may be great in their specific fields or have done something great; but they made mistakes, they had many limitations and were not perfect…or committed the worst crime (shirk).</a:t>
            </a:r>
          </a:p>
          <a:p>
            <a:pPr marL="171450" indent="-171450">
              <a:buFont typeface="Arial" panose="020B0604020202020204" pitchFamily="34" charset="0"/>
              <a:buChar char="•"/>
            </a:pPr>
            <a:r>
              <a:rPr lang="en-GB" dirty="0"/>
              <a:t>However, Allah (swt) is the only one without any flaws and limitations. Absolutely Perfect. He is THE Ultimately Great. Perfect…..He is </a:t>
            </a:r>
            <a:r>
              <a:rPr lang="en-GB" b="1" dirty="0"/>
              <a:t>Al-Kabir and Al-Azim. </a:t>
            </a:r>
          </a:p>
        </p:txBody>
      </p:sp>
      <p:sp>
        <p:nvSpPr>
          <p:cNvPr id="4" name="Slide Number Placeholder 3"/>
          <p:cNvSpPr>
            <a:spLocks noGrp="1"/>
          </p:cNvSpPr>
          <p:nvPr>
            <p:ph type="sldNum" sz="quarter" idx="5"/>
          </p:nvPr>
        </p:nvSpPr>
        <p:spPr/>
        <p:txBody>
          <a:bodyPr/>
          <a:lstStyle/>
          <a:p>
            <a:fld id="{F8AB7177-67F7-48CB-B793-AFA5F1EFA795}" type="slidenum">
              <a:rPr lang="en-GB" smtClean="0"/>
              <a:t>6</a:t>
            </a:fld>
            <a:endParaRPr lang="en-GB"/>
          </a:p>
        </p:txBody>
      </p:sp>
    </p:spTree>
    <p:extLst>
      <p:ext uri="{BB962C8B-B14F-4D97-AF65-F5344CB8AC3E}">
        <p14:creationId xmlns:p14="http://schemas.microsoft.com/office/powerpoint/2010/main" val="288804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8</a:t>
            </a:fld>
            <a:endParaRPr lang="en-GB"/>
          </a:p>
        </p:txBody>
      </p:sp>
    </p:spTree>
    <p:extLst>
      <p:ext uri="{BB962C8B-B14F-4D97-AF65-F5344CB8AC3E}">
        <p14:creationId xmlns:p14="http://schemas.microsoft.com/office/powerpoint/2010/main" val="135345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Amongst these Names are: al-</a:t>
            </a:r>
            <a:r>
              <a:rPr lang="en-GB" sz="1200" dirty="0" err="1">
                <a:effectLst/>
                <a:latin typeface="Calibri" panose="020F0502020204030204" pitchFamily="34" charset="0"/>
                <a:ea typeface="Calibri" panose="020F0502020204030204" pitchFamily="34" charset="0"/>
                <a:cs typeface="Arial" panose="020B0604020202020204" pitchFamily="34" charset="0"/>
              </a:rPr>
              <a:t>Kabīr</a:t>
            </a:r>
            <a:r>
              <a:rPr lang="en-GB" sz="1200" dirty="0">
                <a:effectLst/>
                <a:latin typeface="Calibri" panose="020F0502020204030204" pitchFamily="34" charset="0"/>
                <a:ea typeface="Calibri" panose="020F0502020204030204" pitchFamily="34" charset="0"/>
                <a:cs typeface="Arial" panose="020B0604020202020204" pitchFamily="34" charset="0"/>
              </a:rPr>
              <a:t>, The Most Great, and Al-</a:t>
            </a:r>
            <a:r>
              <a:rPr lang="en-GB" sz="1200" dirty="0" err="1">
                <a:effectLst/>
                <a:latin typeface="Calibri" panose="020F0502020204030204" pitchFamily="34" charset="0"/>
                <a:ea typeface="Calibri" panose="020F0502020204030204" pitchFamily="34" charset="0"/>
                <a:cs typeface="Arial" panose="020B0604020202020204" pitchFamily="34" charset="0"/>
              </a:rPr>
              <a:t>Aẓīm</a:t>
            </a:r>
            <a:r>
              <a:rPr lang="en-GB" sz="1200" dirty="0">
                <a:effectLst/>
                <a:latin typeface="Calibri" panose="020F0502020204030204" pitchFamily="34" charset="0"/>
                <a:ea typeface="Calibri" panose="020F0502020204030204" pitchFamily="34" charset="0"/>
                <a:cs typeface="Arial" panose="020B0604020202020204" pitchFamily="34" charset="0"/>
              </a:rPr>
              <a:t>, The Magnificent. Both of these Names denote the greatness, majesty and grandeur of Allah (</a:t>
            </a:r>
            <a:r>
              <a:rPr lang="en-GB" sz="1200" dirty="0" err="1">
                <a:effectLst/>
                <a:latin typeface="Calibri" panose="020F0502020204030204" pitchFamily="34" charset="0"/>
                <a:ea typeface="Calibri" panose="020F0502020204030204" pitchFamily="34" charset="0"/>
                <a:cs typeface="Arial" panose="020B0604020202020204" pitchFamily="34" charset="0"/>
              </a:rPr>
              <a:t>swt</a:t>
            </a:r>
            <a:r>
              <a:rPr lang="en-GB" sz="1200" dirty="0">
                <a:effectLst/>
                <a:latin typeface="Calibri" panose="020F0502020204030204" pitchFamily="34" charset="0"/>
                <a:ea typeface="Calibri" panose="020F0502020204030204" pitchFamily="34" charset="0"/>
                <a:cs typeface="Arial" panose="020B0604020202020204" pitchFamily="34" charset="0"/>
              </a:rPr>
              <a:t>).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Allah is Greater than anything we can imagine, and His greatness encompasses all things: He is Great in His Essence, His Names, His Attributes and His Actions.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Allah is Supreme and Perfect: free from every limitation and deficiency that is inherent in created beings.</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Allah is Great in His power, wisdom, knowledge and authority.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There was nothing before Him, and there is nothing after Him. Everyone will perish except Him. None can overpower or defeat Him.</a:t>
            </a: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9</a:t>
            </a:fld>
            <a:endParaRPr lang="en-GB"/>
          </a:p>
        </p:txBody>
      </p:sp>
    </p:spTree>
    <p:extLst>
      <p:ext uri="{BB962C8B-B14F-4D97-AF65-F5344CB8AC3E}">
        <p14:creationId xmlns:p14="http://schemas.microsoft.com/office/powerpoint/2010/main" val="248697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2 min timer on for personal reflection and jotting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give 2 min to discuss with the person next to them (give a reminder after 1 min to swap)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one unique/different thing from their partner’s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quickly all the things that remind you of Allah’s greatness.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one or two people to share with 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What reminds you of the greatness of Allah?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Or you could 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What’s the last thing you saw that reminded you of the greatness of Allah?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In the past month, what did you see that reminded you of the greatness of Allah?</a:t>
            </a:r>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11</a:t>
            </a:fld>
            <a:endParaRPr lang="en-GB"/>
          </a:p>
        </p:txBody>
      </p:sp>
    </p:spTree>
    <p:extLst>
      <p:ext uri="{BB962C8B-B14F-4D97-AF65-F5344CB8AC3E}">
        <p14:creationId xmlns:p14="http://schemas.microsoft.com/office/powerpoint/2010/main" val="208867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DB6D-42A0-643A-16BF-0363D7B88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0ADD80-16D9-AAAB-0458-08EE9B99E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6B3384-D6FB-7A1F-ACC8-CC281FDAC777}"/>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CACF87B0-73DF-5A20-5C45-279733F14F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3856F-E9CA-8D5C-C5CD-3B23472ED828}"/>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0993897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AF72-1F45-B11F-49E7-12AA7AEECE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9796A6-FA71-B8E4-CEDF-0BC80EC50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5DE1DB-83D4-0EAE-7FD1-33170B6AAB83}"/>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C29DE638-A62E-58A8-6869-F93A67622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DCF303-EDDD-19FC-171C-9577190D2AF7}"/>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42043696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8B58-85B4-6E53-96CE-963F4A03BB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179ED3-2453-A4A1-A872-0DE0B7E3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D3A4-D7FD-0260-F2A7-EC3C8A6FA737}"/>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93D97429-EA5F-0988-CABE-809C3A1B95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A7EDD-439C-C557-011D-6FACB2480C28}"/>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2296938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8E5A-9DF0-1C24-5592-0C0268A5D7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118411-68A2-E727-A58C-154CAEFB2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F8E4D3-F780-BC0E-9B8B-C76A710E884C}"/>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A1067ECF-B045-11B2-B9B1-727FCA1CB8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8BFF7-B0AD-3B82-25B8-11408549FEC4}"/>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25639610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7CAA-B008-28FD-C8FD-6D8E7D2DD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3FE185-BBD0-A189-4DBA-D1A916C74B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08EAA-504F-2491-9633-566314BF67FA}"/>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A5FC45E5-2397-FE65-C661-79EF668DC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A3D1D3-C456-9785-F72C-52EEEAFC3E1F}"/>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81939304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DA22-C7DF-8664-AB63-04E50130A8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EA6738-2C7E-E3E4-C8E1-235C336F2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535522-10EA-A766-49A0-324C639810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DCD8D1-2156-27A7-53E0-59B72A17827B}"/>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6" name="Footer Placeholder 5">
            <a:extLst>
              <a:ext uri="{FF2B5EF4-FFF2-40B4-BE49-F238E27FC236}">
                <a16:creationId xmlns:a16="http://schemas.microsoft.com/office/drawing/2014/main" id="{69E86AF5-20E9-3B02-7C33-D8AEAD3EC8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11BCAA-EF53-E89F-1055-18732B92E735}"/>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49926823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F517-6ECB-2233-F361-FEB7FEB2AC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99D4EB-8A2F-BA99-5266-1C02AC5E9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F32013-4919-7949-5DED-26B2F81673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6D3259-130B-4075-410A-16722FCF8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A12AFC-D89B-6FDA-B324-F28F9F2179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DBC966-340F-A9E8-58C8-329959837BE4}"/>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8" name="Footer Placeholder 7">
            <a:extLst>
              <a:ext uri="{FF2B5EF4-FFF2-40B4-BE49-F238E27FC236}">
                <a16:creationId xmlns:a16="http://schemas.microsoft.com/office/drawing/2014/main" id="{8D56FCBD-7D07-C13C-7839-5923A7B39F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670335-CE54-57B1-0A52-1603B933360C}"/>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388816845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7C4E-6389-B69A-7237-C1905BAED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ACB608-4B32-227F-5A11-7A265EE3C1BF}"/>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4" name="Footer Placeholder 3">
            <a:extLst>
              <a:ext uri="{FF2B5EF4-FFF2-40B4-BE49-F238E27FC236}">
                <a16:creationId xmlns:a16="http://schemas.microsoft.com/office/drawing/2014/main" id="{98F0952D-F078-46F6-BE59-B2140C4D1F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E61EA2-745E-0193-84B5-ECF9C28CCEC0}"/>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25258035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01433-6F98-2F03-8A24-9BAA729F4E76}"/>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3" name="Footer Placeholder 2">
            <a:extLst>
              <a:ext uri="{FF2B5EF4-FFF2-40B4-BE49-F238E27FC236}">
                <a16:creationId xmlns:a16="http://schemas.microsoft.com/office/drawing/2014/main" id="{980929B1-5D66-7FA4-EFB2-4D53E88B77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FAA8AB-B4EB-E0CD-C1A2-ED1BE92CAA46}"/>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41424097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84E0-2270-DDE6-8E20-0B3AED1C5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4670FC-3599-A187-58EC-01ACFD3E9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29CAFD-12F1-22E7-1F82-B871C91F3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762EA-0908-E2C9-C52C-B49E63BF8AF7}"/>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6" name="Footer Placeholder 5">
            <a:extLst>
              <a:ext uri="{FF2B5EF4-FFF2-40B4-BE49-F238E27FC236}">
                <a16:creationId xmlns:a16="http://schemas.microsoft.com/office/drawing/2014/main" id="{58C4ED77-7506-46F5-3651-B641A7C5DE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1501E-F6F0-337A-6A29-8A8EA169C9CC}"/>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99515791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14FE-0226-497D-7B00-B9495B594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933D37-E25A-C843-642E-294EA95E6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8C327B-65A1-ED59-583E-717EAC232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92D26-291D-15D9-34A1-973671388DB9}"/>
              </a:ext>
            </a:extLst>
          </p:cNvPr>
          <p:cNvSpPr>
            <a:spLocks noGrp="1"/>
          </p:cNvSpPr>
          <p:nvPr>
            <p:ph type="dt" sz="half" idx="10"/>
          </p:nvPr>
        </p:nvSpPr>
        <p:spPr/>
        <p:txBody>
          <a:bodyPr/>
          <a:lstStyle/>
          <a:p>
            <a:fld id="{C4073922-7851-4D50-9FC6-09FD73B94E07}" type="datetimeFigureOut">
              <a:rPr lang="en-GB" smtClean="0"/>
              <a:t>24/06/2022</a:t>
            </a:fld>
            <a:endParaRPr lang="en-GB"/>
          </a:p>
        </p:txBody>
      </p:sp>
      <p:sp>
        <p:nvSpPr>
          <p:cNvPr id="6" name="Footer Placeholder 5">
            <a:extLst>
              <a:ext uri="{FF2B5EF4-FFF2-40B4-BE49-F238E27FC236}">
                <a16:creationId xmlns:a16="http://schemas.microsoft.com/office/drawing/2014/main" id="{3E867AEE-50AA-7856-5E75-9D93CFFB5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E9E80F-044A-EC26-1E62-57560E3183BB}"/>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4013844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123ED-30F2-57BA-394D-21451A309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D68159E-A33C-6969-917B-35708D891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F69AD7B-F1FD-717C-74C8-4BBBB7308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73922-7851-4D50-9FC6-09FD73B94E07}" type="datetimeFigureOut">
              <a:rPr lang="en-GB" smtClean="0"/>
              <a:t>24/06/2022</a:t>
            </a:fld>
            <a:endParaRPr lang="en-GB"/>
          </a:p>
        </p:txBody>
      </p:sp>
      <p:sp>
        <p:nvSpPr>
          <p:cNvPr id="5" name="Footer Placeholder 4">
            <a:extLst>
              <a:ext uri="{FF2B5EF4-FFF2-40B4-BE49-F238E27FC236}">
                <a16:creationId xmlns:a16="http://schemas.microsoft.com/office/drawing/2014/main" id="{4624D5FE-3022-96F4-78FB-BCC2FB2A85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F2D529-A1B7-0FB6-BCAC-826210CC11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9FEF2-DCFB-4E21-A184-AF6DF0CADC21}" type="slidenum">
              <a:rPr lang="en-GB" smtClean="0"/>
              <a:t>‹#›</a:t>
            </a:fld>
            <a:endParaRPr lang="en-GB"/>
          </a:p>
        </p:txBody>
      </p:sp>
    </p:spTree>
    <p:extLst>
      <p:ext uri="{BB962C8B-B14F-4D97-AF65-F5344CB8AC3E}">
        <p14:creationId xmlns:p14="http://schemas.microsoft.com/office/powerpoint/2010/main" val="2156077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75000"/>
        <a:buFont typeface="Courier New" panose="02070309020205020404" pitchFamily="49" charset="0"/>
        <a:buChar char="o"/>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nowaddiction.org/2017/05/interested-in-seeing-the-northern-lights-here-are-10-places-for-you-to-visi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10uciVqAM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goodfreephotos.com/people/man-in-white-praying-on-the-ground.jpg.ph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s://www.flickr.com/photos/fkacraig/35786489326/"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wondermondo.com/kaaba-and-masjid-al-haram/" TargetMode="External"/><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iddleeastmonitor.com/20180821-100000-muslims-perform-eid-prayers-at-al-aqsa/" TargetMode="External"/><Relationship Id="rId5" Type="http://schemas.openxmlformats.org/officeDocument/2006/relationships/image" Target="../media/image24.jpeg"/><Relationship Id="rId10" Type="http://schemas.openxmlformats.org/officeDocument/2006/relationships/hyperlink" Target="https://www.pikist.com/free-photo-iwksf" TargetMode="External"/><Relationship Id="rId4" Type="http://schemas.openxmlformats.org/officeDocument/2006/relationships/hyperlink" Target="https://www.tasnimnews.com/en/news/2018/08/20/1807746/hajj-pilgrims-pray-at-mount-arafat-to-mark-most-important-day-of-hajj-photos" TargetMode="External"/><Relationship Id="rId9"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webp"/><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hyperlink" Target="https://primarysourcepairings.com/nelson-mandela/" TargetMode="External"/><Relationship Id="rId3" Type="http://schemas.openxmlformats.org/officeDocument/2006/relationships/image" Target="../media/image6.jp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4vium.blogspot.com/2016/03/Gandhi-marcha-sal.html" TargetMode="External"/><Relationship Id="rId11" Type="http://schemas.openxmlformats.org/officeDocument/2006/relationships/image" Target="../media/image11.jpeg"/><Relationship Id="rId5" Type="http://schemas.openxmlformats.org/officeDocument/2006/relationships/image" Target="../media/image7.jpg"/><Relationship Id="rId10" Type="http://schemas.openxmlformats.org/officeDocument/2006/relationships/image" Target="../media/image10.jpeg"/><Relationship Id="rId4" Type="http://schemas.openxmlformats.org/officeDocument/2006/relationships/hyperlink" Target="https://www.monitordeoriente.com/20180330-boletin-de-al-shuruuq-salah-pagara-los-gastos-de-los-esponsales-de-70-matrimonios-de-su-pueblo/" TargetMode="Externa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3.png"/><Relationship Id="rId7" Type="http://schemas.openxmlformats.org/officeDocument/2006/relationships/slide" Target="slide10.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slide" Target="slide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7993-9249-4873-8630-B14D372B5DBB}"/>
              </a:ext>
            </a:extLst>
          </p:cNvPr>
          <p:cNvSpPr>
            <a:spLocks noGrp="1"/>
          </p:cNvSpPr>
          <p:nvPr>
            <p:ph type="ctrTitle"/>
          </p:nvPr>
        </p:nvSpPr>
        <p:spPr>
          <a:xfrm>
            <a:off x="895350" y="-1"/>
            <a:ext cx="10401301" cy="3741021"/>
          </a:xfrm>
        </p:spPr>
        <p:txBody>
          <a:bodyPr>
            <a:normAutofit/>
          </a:bodyPr>
          <a:lstStyle/>
          <a:p>
            <a:r>
              <a:rPr lang="en-GB" sz="9600" dirty="0">
                <a:solidFill>
                  <a:schemeClr val="bg1"/>
                </a:solidFill>
              </a:rPr>
              <a:t>Al-Kabir &amp; Al-Azim</a:t>
            </a:r>
          </a:p>
        </p:txBody>
      </p:sp>
      <p:sp>
        <p:nvSpPr>
          <p:cNvPr id="3" name="Subtitle 2">
            <a:extLst>
              <a:ext uri="{FF2B5EF4-FFF2-40B4-BE49-F238E27FC236}">
                <a16:creationId xmlns:a16="http://schemas.microsoft.com/office/drawing/2014/main" id="{74A2F958-E3D3-4D2E-A57C-43A2FD955E25}"/>
              </a:ext>
            </a:extLst>
          </p:cNvPr>
          <p:cNvSpPr>
            <a:spLocks noGrp="1"/>
          </p:cNvSpPr>
          <p:nvPr>
            <p:ph type="subTitle" idx="1"/>
          </p:nvPr>
        </p:nvSpPr>
        <p:spPr>
          <a:xfrm>
            <a:off x="1181099" y="3664820"/>
            <a:ext cx="9829800" cy="1655762"/>
          </a:xfrm>
        </p:spPr>
        <p:txBody>
          <a:bodyPr>
            <a:normAutofit/>
          </a:bodyPr>
          <a:lstStyle/>
          <a:p>
            <a:r>
              <a:rPr lang="en-GB" sz="4000" i="1" dirty="0">
                <a:solidFill>
                  <a:schemeClr val="accent5"/>
                </a:solidFill>
                <a:latin typeface="Cabin Medium" panose="00000600000000000000" pitchFamily="2" charset="0"/>
              </a:rPr>
              <a:t>Journey to Allah through His Names</a:t>
            </a:r>
          </a:p>
        </p:txBody>
      </p:sp>
      <p:pic>
        <p:nvPicPr>
          <p:cNvPr id="5" name="Picture 4">
            <a:extLst>
              <a:ext uri="{FF2B5EF4-FFF2-40B4-BE49-F238E27FC236}">
                <a16:creationId xmlns:a16="http://schemas.microsoft.com/office/drawing/2014/main" id="{659D84D9-46F2-3727-40C4-A526A1DF4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389" y="5003331"/>
            <a:ext cx="1837221" cy="1440000"/>
          </a:xfrm>
          <a:prstGeom prst="rect">
            <a:avLst/>
          </a:prstGeom>
        </p:spPr>
      </p:pic>
    </p:spTree>
    <p:extLst>
      <p:ext uri="{BB962C8B-B14F-4D97-AF65-F5344CB8AC3E}">
        <p14:creationId xmlns:p14="http://schemas.microsoft.com/office/powerpoint/2010/main" val="321196249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138953-4CE9-4387-BD66-4E517B286E95}"/>
              </a:ext>
            </a:extLst>
          </p:cNvPr>
          <p:cNvSpPr>
            <a:spLocks noGrp="1"/>
          </p:cNvSpPr>
          <p:nvPr>
            <p:ph type="title"/>
          </p:nvPr>
        </p:nvSpPr>
        <p:spPr>
          <a:xfrm>
            <a:off x="450575" y="1556558"/>
            <a:ext cx="11495240" cy="3355848"/>
          </a:xfrm>
        </p:spPr>
        <p:txBody>
          <a:bodyPr>
            <a:noAutofit/>
          </a:bodyPr>
          <a:lstStyle/>
          <a:p>
            <a:r>
              <a:rPr lang="en-GB" sz="8800" dirty="0">
                <a:solidFill>
                  <a:schemeClr val="accent3"/>
                </a:solidFill>
              </a:rPr>
              <a:t>2. How do we recognise Allah’s Greatness? </a:t>
            </a:r>
          </a:p>
        </p:txBody>
      </p:sp>
    </p:spTree>
    <p:extLst>
      <p:ext uri="{BB962C8B-B14F-4D97-AF65-F5344CB8AC3E}">
        <p14:creationId xmlns:p14="http://schemas.microsoft.com/office/powerpoint/2010/main" val="32041237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A2A68F-E132-B0FA-9B84-9D665A5F01A9}"/>
              </a:ext>
            </a:extLst>
          </p:cNvPr>
          <p:cNvSpPr>
            <a:spLocks noGrp="1"/>
          </p:cNvSpPr>
          <p:nvPr>
            <p:ph type="title"/>
          </p:nvPr>
        </p:nvSpPr>
        <p:spPr>
          <a:xfrm>
            <a:off x="5516523" y="3301685"/>
            <a:ext cx="6092688" cy="1325563"/>
          </a:xfrm>
        </p:spPr>
        <p:txBody>
          <a:bodyPr>
            <a:normAutofit fontScale="90000"/>
          </a:bodyPr>
          <a:lstStyle/>
          <a:p>
            <a:pPr algn="ctr"/>
            <a:br>
              <a:rPr lang="en-US" sz="1600" kern="1200" spc="-120" baseline="0" dirty="0">
                <a:solidFill>
                  <a:srgbClr val="FFFFFF"/>
                </a:solidFill>
                <a:latin typeface="+mj-lt"/>
                <a:ea typeface="+mj-ea"/>
                <a:cs typeface="+mj-cs"/>
              </a:rPr>
            </a:br>
            <a:r>
              <a:rPr lang="en-US" sz="6000" kern="1200" spc="-120" baseline="0" dirty="0">
                <a:solidFill>
                  <a:schemeClr val="accent3"/>
                </a:solidFill>
                <a:latin typeface="+mj-lt"/>
                <a:ea typeface="+mj-ea"/>
                <a:cs typeface="+mj-cs"/>
              </a:rPr>
              <a:t>What reminds y</a:t>
            </a:r>
            <a:r>
              <a:rPr lang="en-US" sz="6000" dirty="0">
                <a:solidFill>
                  <a:schemeClr val="accent3"/>
                </a:solidFill>
                <a:latin typeface="+mj-lt"/>
              </a:rPr>
              <a:t>ou of the greatness of Allah?</a:t>
            </a:r>
            <a:br>
              <a:rPr lang="en-US" sz="6000" b="1" dirty="0">
                <a:latin typeface="+mj-lt"/>
              </a:rPr>
            </a:br>
            <a:endParaRPr lang="en-GB" sz="6000" dirty="0"/>
          </a:p>
        </p:txBody>
      </p:sp>
      <p:sp>
        <p:nvSpPr>
          <p:cNvPr id="9" name="TextBox 8">
            <a:extLst>
              <a:ext uri="{FF2B5EF4-FFF2-40B4-BE49-F238E27FC236}">
                <a16:creationId xmlns:a16="http://schemas.microsoft.com/office/drawing/2014/main" id="{DB7A003F-C258-DBE9-410D-AFF2E04C7C61}"/>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5E9FC35F-BA24-D65D-1441-86B6A7D9FD11}"/>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pic>
        <p:nvPicPr>
          <p:cNvPr id="20" name="Graphic 19" descr="Group brainstorm with solid fill">
            <a:extLst>
              <a:ext uri="{FF2B5EF4-FFF2-40B4-BE49-F238E27FC236}">
                <a16:creationId xmlns:a16="http://schemas.microsoft.com/office/drawing/2014/main" id="{F72E415B-3019-9606-B95E-1A9D23239F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pic>
        <p:nvPicPr>
          <p:cNvPr id="21" name="Graphic 20" descr="Thought bubble with solid fill">
            <a:extLst>
              <a:ext uri="{FF2B5EF4-FFF2-40B4-BE49-F238E27FC236}">
                <a16:creationId xmlns:a16="http://schemas.microsoft.com/office/drawing/2014/main" id="{C778F988-8E2F-4493-9D1E-D94C055C0F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396471993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F094F-CAE7-4D60-A337-F500DA48DE9D}"/>
              </a:ext>
            </a:extLst>
          </p:cNvPr>
          <p:cNvSpPr>
            <a:spLocks noGrp="1"/>
          </p:cNvSpPr>
          <p:nvPr>
            <p:ph type="ctrTitle"/>
          </p:nvPr>
        </p:nvSpPr>
        <p:spPr>
          <a:xfrm>
            <a:off x="704850" y="2467720"/>
            <a:ext cx="10782300" cy="3294159"/>
          </a:xfrm>
        </p:spPr>
        <p:txBody>
          <a:bodyPr>
            <a:noAutofit/>
          </a:bodyPr>
          <a:lstStyle/>
          <a:p>
            <a:pPr algn="ctr"/>
            <a:r>
              <a:rPr lang="en-GB" sz="5400" dirty="0">
                <a:latin typeface="Cabin" panose="00000500000000000000" pitchFamily="2" charset="0"/>
              </a:rPr>
              <a:t>Our limited minds are unable to fully comprehend the greatness of Allah. </a:t>
            </a:r>
            <a:br>
              <a:rPr lang="en-GB" sz="5400" dirty="0">
                <a:latin typeface="Cabin" panose="00000500000000000000" pitchFamily="2" charset="0"/>
              </a:rPr>
            </a:br>
            <a:br>
              <a:rPr lang="en-GB" sz="5400" dirty="0">
                <a:latin typeface="Cabin" panose="00000500000000000000" pitchFamily="2" charset="0"/>
              </a:rPr>
            </a:br>
            <a:r>
              <a:rPr lang="en-GB" sz="5400" dirty="0">
                <a:latin typeface="Cabin" panose="00000500000000000000" pitchFamily="2" charset="0"/>
              </a:rPr>
              <a:t>But we can attempt to appreciate His Greatness by … </a:t>
            </a:r>
          </a:p>
        </p:txBody>
      </p:sp>
    </p:spTree>
    <p:extLst>
      <p:ext uri="{BB962C8B-B14F-4D97-AF65-F5344CB8AC3E}">
        <p14:creationId xmlns:p14="http://schemas.microsoft.com/office/powerpoint/2010/main" val="1698780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C37E7D-B65F-4F43-B1D2-78609FFDC838}"/>
              </a:ext>
            </a:extLst>
          </p:cNvPr>
          <p:cNvSpPr>
            <a:spLocks noGrp="1"/>
          </p:cNvSpPr>
          <p:nvPr>
            <p:ph type="title"/>
          </p:nvPr>
        </p:nvSpPr>
        <p:spPr>
          <a:xfrm>
            <a:off x="657224" y="499533"/>
            <a:ext cx="10772775" cy="1658198"/>
          </a:xfrm>
        </p:spPr>
        <p:txBody>
          <a:bodyPr>
            <a:normAutofit/>
          </a:bodyPr>
          <a:lstStyle/>
          <a:p>
            <a:r>
              <a:rPr lang="en-GB" dirty="0"/>
              <a:t>… reflecting upon: </a:t>
            </a:r>
          </a:p>
        </p:txBody>
      </p:sp>
      <p:graphicFrame>
        <p:nvGraphicFramePr>
          <p:cNvPr id="10" name="Content Placeholder 7">
            <a:extLst>
              <a:ext uri="{FF2B5EF4-FFF2-40B4-BE49-F238E27FC236}">
                <a16:creationId xmlns:a16="http://schemas.microsoft.com/office/drawing/2014/main" id="{CF055D2D-43D4-E610-3B54-A4E72C08DD1E}"/>
              </a:ext>
            </a:extLst>
          </p:cNvPr>
          <p:cNvGraphicFramePr>
            <a:graphicFrameLocks noGrp="1"/>
          </p:cNvGraphicFramePr>
          <p:nvPr>
            <p:ph idx="1"/>
            <p:extLst>
              <p:ext uri="{D42A27DB-BD31-4B8C-83A1-F6EECF244321}">
                <p14:modId xmlns:p14="http://schemas.microsoft.com/office/powerpoint/2010/main" val="3066254387"/>
              </p:ext>
            </p:extLst>
          </p:nvPr>
        </p:nvGraphicFramePr>
        <p:xfrm>
          <a:off x="180146" y="2562962"/>
          <a:ext cx="6325848" cy="299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1B1CED9-CF12-84B5-AB32-9A4DEC1D7AAC}"/>
              </a:ext>
            </a:extLst>
          </p:cNvPr>
          <p:cNvSpPr txBox="1"/>
          <p:nvPr/>
        </p:nvSpPr>
        <p:spPr>
          <a:xfrm>
            <a:off x="6983896" y="955095"/>
            <a:ext cx="5078142" cy="153233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800" dirty="0">
                <a:solidFill>
                  <a:schemeClr val="accent3"/>
                </a:solidFill>
              </a:rPr>
              <a:t>When we think of ‘reflecting on His creation’, what does this include?</a:t>
            </a:r>
          </a:p>
        </p:txBody>
      </p:sp>
      <p:graphicFrame>
        <p:nvGraphicFramePr>
          <p:cNvPr id="6" name="Content Placeholder 2">
            <a:extLst>
              <a:ext uri="{FF2B5EF4-FFF2-40B4-BE49-F238E27FC236}">
                <a16:creationId xmlns:a16="http://schemas.microsoft.com/office/drawing/2014/main" id="{552C9D02-5183-7559-EDC4-26BBDDE96314}"/>
              </a:ext>
            </a:extLst>
          </p:cNvPr>
          <p:cNvGraphicFramePr>
            <a:graphicFrameLocks/>
          </p:cNvGraphicFramePr>
          <p:nvPr>
            <p:extLst>
              <p:ext uri="{D42A27DB-BD31-4B8C-83A1-F6EECF244321}">
                <p14:modId xmlns:p14="http://schemas.microsoft.com/office/powerpoint/2010/main" val="3987542428"/>
              </p:ext>
            </p:extLst>
          </p:nvPr>
        </p:nvGraphicFramePr>
        <p:xfrm>
          <a:off x="6798364" y="2729948"/>
          <a:ext cx="5393635" cy="3843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46034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graphicEl>
                                              <a:dgm id="{1DED84FC-6BA4-4EB6-9E6F-5EC1170A4134}"/>
                                            </p:graphicEl>
                                          </p:spTgt>
                                        </p:tgtEl>
                                        <p:attrNameLst>
                                          <p:attrName>style.visibility</p:attrName>
                                        </p:attrNameLst>
                                      </p:cBhvr>
                                      <p:to>
                                        <p:strVal val="visible"/>
                                      </p:to>
                                    </p:set>
                                    <p:anim calcmode="lin" valueType="num">
                                      <p:cBhvr additive="base">
                                        <p:cTn id="7" dur="500" fill="hold"/>
                                        <p:tgtEl>
                                          <p:spTgt spid="10">
                                            <p:graphicEl>
                                              <a:dgm id="{1DED84FC-6BA4-4EB6-9E6F-5EC1170A413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dgm id="{1DED84FC-6BA4-4EB6-9E6F-5EC1170A4134}"/>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graphicEl>
                                              <a:dgm id="{1A7634C1-978E-4E90-B20D-49FE1B27393F}"/>
                                            </p:graphicEl>
                                          </p:spTgt>
                                        </p:tgtEl>
                                        <p:attrNameLst>
                                          <p:attrName>style.visibility</p:attrName>
                                        </p:attrNameLst>
                                      </p:cBhvr>
                                      <p:to>
                                        <p:strVal val="visible"/>
                                      </p:to>
                                    </p:set>
                                    <p:anim calcmode="lin" valueType="num">
                                      <p:cBhvr additive="base">
                                        <p:cTn id="13" dur="500" fill="hold"/>
                                        <p:tgtEl>
                                          <p:spTgt spid="10">
                                            <p:graphicEl>
                                              <a:dgm id="{1A7634C1-978E-4E90-B20D-49FE1B27393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graphicEl>
                                              <a:dgm id="{1A7634C1-978E-4E90-B20D-49FE1B27393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graphicEl>
                                              <a:dgm id="{E5267B6A-8D23-42E3-975E-632A15C3DAF3}"/>
                                            </p:graphicEl>
                                          </p:spTgt>
                                        </p:tgtEl>
                                        <p:attrNameLst>
                                          <p:attrName>style.visibility</p:attrName>
                                        </p:attrNameLst>
                                      </p:cBhvr>
                                      <p:to>
                                        <p:strVal val="visible"/>
                                      </p:to>
                                    </p:set>
                                    <p:anim calcmode="lin" valueType="num">
                                      <p:cBhvr additive="base">
                                        <p:cTn id="17" dur="500" fill="hold"/>
                                        <p:tgtEl>
                                          <p:spTgt spid="10">
                                            <p:graphicEl>
                                              <a:dgm id="{E5267B6A-8D23-42E3-975E-632A15C3DAF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dgm id="{E5267B6A-8D23-42E3-975E-632A15C3DAF3}"/>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graphicEl>
                                              <a:dgm id="{17ED11D2-F11C-4ED3-8F24-72530FA47780}"/>
                                            </p:graphicEl>
                                          </p:spTgt>
                                        </p:tgtEl>
                                        <p:attrNameLst>
                                          <p:attrName>style.visibility</p:attrName>
                                        </p:attrNameLst>
                                      </p:cBhvr>
                                      <p:to>
                                        <p:strVal val="visible"/>
                                      </p:to>
                                    </p:set>
                                    <p:anim calcmode="lin" valueType="num">
                                      <p:cBhvr additive="base">
                                        <p:cTn id="21" dur="500" fill="hold"/>
                                        <p:tgtEl>
                                          <p:spTgt spid="10">
                                            <p:graphicEl>
                                              <a:dgm id="{17ED11D2-F11C-4ED3-8F24-72530FA47780}"/>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graphicEl>
                                              <a:dgm id="{17ED11D2-F11C-4ED3-8F24-72530FA47780}"/>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graphicEl>
                                              <a:dgm id="{6D281D76-E483-4E82-887F-261AE532613A}"/>
                                            </p:graphicEl>
                                          </p:spTgt>
                                        </p:tgtEl>
                                        <p:attrNameLst>
                                          <p:attrName>style.visibility</p:attrName>
                                        </p:attrNameLst>
                                      </p:cBhvr>
                                      <p:to>
                                        <p:strVal val="visible"/>
                                      </p:to>
                                    </p:set>
                                    <p:anim calcmode="lin" valueType="num">
                                      <p:cBhvr additive="base">
                                        <p:cTn id="33" dur="500" fill="hold"/>
                                        <p:tgtEl>
                                          <p:spTgt spid="6">
                                            <p:graphicEl>
                                              <a:dgm id="{6D281D76-E483-4E82-887F-261AE532613A}"/>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graphicEl>
                                              <a:dgm id="{6D281D76-E483-4E82-887F-261AE532613A}"/>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graphicEl>
                                              <a:dgm id="{CBDE2153-E78E-465D-B71B-535019368F1B}"/>
                                            </p:graphicEl>
                                          </p:spTgt>
                                        </p:tgtEl>
                                        <p:attrNameLst>
                                          <p:attrName>style.visibility</p:attrName>
                                        </p:attrNameLst>
                                      </p:cBhvr>
                                      <p:to>
                                        <p:strVal val="visible"/>
                                      </p:to>
                                    </p:set>
                                    <p:anim calcmode="lin" valueType="num">
                                      <p:cBhvr additive="base">
                                        <p:cTn id="39" dur="500" fill="hold"/>
                                        <p:tgtEl>
                                          <p:spTgt spid="6">
                                            <p:graphicEl>
                                              <a:dgm id="{CBDE2153-E78E-465D-B71B-535019368F1B}"/>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graphicEl>
                                              <a:dgm id="{CBDE2153-E78E-465D-B71B-535019368F1B}"/>
                                            </p:graphic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graphicEl>
                                              <a:dgm id="{F8A53700-83A8-41C1-BFD1-480407CD0B67}"/>
                                            </p:graphicEl>
                                          </p:spTgt>
                                        </p:tgtEl>
                                        <p:attrNameLst>
                                          <p:attrName>style.visibility</p:attrName>
                                        </p:attrNameLst>
                                      </p:cBhvr>
                                      <p:to>
                                        <p:strVal val="visible"/>
                                      </p:to>
                                    </p:set>
                                    <p:anim calcmode="lin" valueType="num">
                                      <p:cBhvr additive="base">
                                        <p:cTn id="45" dur="500" fill="hold"/>
                                        <p:tgtEl>
                                          <p:spTgt spid="6">
                                            <p:graphicEl>
                                              <a:dgm id="{F8A53700-83A8-41C1-BFD1-480407CD0B67}"/>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graphicEl>
                                              <a:dgm id="{F8A53700-83A8-41C1-BFD1-480407CD0B67}"/>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graphicEl>
                                              <a:dgm id="{7AD1DB2B-FAA0-42F7-B612-A3862B1A6F0A}"/>
                                            </p:graphicEl>
                                          </p:spTgt>
                                        </p:tgtEl>
                                        <p:attrNameLst>
                                          <p:attrName>style.visibility</p:attrName>
                                        </p:attrNameLst>
                                      </p:cBhvr>
                                      <p:to>
                                        <p:strVal val="visible"/>
                                      </p:to>
                                    </p:set>
                                    <p:anim calcmode="lin" valueType="num">
                                      <p:cBhvr additive="base">
                                        <p:cTn id="51" dur="500" fill="hold"/>
                                        <p:tgtEl>
                                          <p:spTgt spid="6">
                                            <p:graphicEl>
                                              <a:dgm id="{7AD1DB2B-FAA0-42F7-B612-A3862B1A6F0A}"/>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graphicEl>
                                              <a:dgm id="{7AD1DB2B-FAA0-42F7-B612-A3862B1A6F0A}"/>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graphicEl>
                                              <a:dgm id="{F19DED5D-CFFA-4C80-B907-A46616AA42FE}"/>
                                            </p:graphicEl>
                                          </p:spTgt>
                                        </p:tgtEl>
                                        <p:attrNameLst>
                                          <p:attrName>style.visibility</p:attrName>
                                        </p:attrNameLst>
                                      </p:cBhvr>
                                      <p:to>
                                        <p:strVal val="visible"/>
                                      </p:to>
                                    </p:set>
                                    <p:anim calcmode="lin" valueType="num">
                                      <p:cBhvr additive="base">
                                        <p:cTn id="57" dur="500" fill="hold"/>
                                        <p:tgtEl>
                                          <p:spTgt spid="6">
                                            <p:graphicEl>
                                              <a:dgm id="{F19DED5D-CFFA-4C80-B907-A46616AA42FE}"/>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graphicEl>
                                              <a:dgm id="{F19DED5D-CFFA-4C80-B907-A46616AA42F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3" grpId="0" animBg="1"/>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4085-7452-42AE-B3D8-7E9D0377A90B}"/>
              </a:ext>
            </a:extLst>
          </p:cNvPr>
          <p:cNvSpPr>
            <a:spLocks noGrp="1"/>
          </p:cNvSpPr>
          <p:nvPr>
            <p:ph type="title"/>
          </p:nvPr>
        </p:nvSpPr>
        <p:spPr>
          <a:xfrm>
            <a:off x="706298" y="639763"/>
            <a:ext cx="3997693" cy="5492750"/>
          </a:xfrm>
        </p:spPr>
        <p:txBody>
          <a:bodyPr>
            <a:normAutofit/>
          </a:bodyPr>
          <a:lstStyle/>
          <a:p>
            <a:r>
              <a:rPr lang="en-GB" sz="6000" dirty="0">
                <a:solidFill>
                  <a:srgbClr val="FFFFFF"/>
                </a:solidFill>
              </a:rPr>
              <a:t>Amazing facts about the human body</a:t>
            </a:r>
          </a:p>
        </p:txBody>
      </p:sp>
      <p:graphicFrame>
        <p:nvGraphicFramePr>
          <p:cNvPr id="12" name="Content Placeholder 2">
            <a:extLst>
              <a:ext uri="{FF2B5EF4-FFF2-40B4-BE49-F238E27FC236}">
                <a16:creationId xmlns:a16="http://schemas.microsoft.com/office/drawing/2014/main" id="{932B35BC-D2A9-3171-2330-E3D741035542}"/>
              </a:ext>
            </a:extLst>
          </p:cNvPr>
          <p:cNvGraphicFramePr>
            <a:graphicFrameLocks noGrp="1"/>
          </p:cNvGraphicFramePr>
          <p:nvPr>
            <p:ph idx="1"/>
            <p:extLst>
              <p:ext uri="{D42A27DB-BD31-4B8C-83A1-F6EECF244321}">
                <p14:modId xmlns:p14="http://schemas.microsoft.com/office/powerpoint/2010/main" val="320310943"/>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15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graphicEl>
                                              <a:dgm id="{29A9B47E-8E5A-427A-9196-17D3B9E8BFA3}"/>
                                            </p:graphicEl>
                                          </p:spTgt>
                                        </p:tgtEl>
                                        <p:attrNameLst>
                                          <p:attrName>style.visibility</p:attrName>
                                        </p:attrNameLst>
                                      </p:cBhvr>
                                      <p:to>
                                        <p:strVal val="visible"/>
                                      </p:to>
                                    </p:set>
                                    <p:anim calcmode="lin" valueType="num">
                                      <p:cBhvr additive="base">
                                        <p:cTn id="7" dur="500" fill="hold"/>
                                        <p:tgtEl>
                                          <p:spTgt spid="12">
                                            <p:graphicEl>
                                              <a:dgm id="{29A9B47E-8E5A-427A-9196-17D3B9E8BF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graphicEl>
                                              <a:dgm id="{29A9B47E-8E5A-427A-9196-17D3B9E8BF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graphicEl>
                                              <a:dgm id="{F99BA581-A9BA-4BF0-933B-DFE8F051CCBE}"/>
                                            </p:graphicEl>
                                          </p:spTgt>
                                        </p:tgtEl>
                                        <p:attrNameLst>
                                          <p:attrName>style.visibility</p:attrName>
                                        </p:attrNameLst>
                                      </p:cBhvr>
                                      <p:to>
                                        <p:strVal val="visible"/>
                                      </p:to>
                                    </p:set>
                                    <p:anim calcmode="lin" valueType="num">
                                      <p:cBhvr additive="base">
                                        <p:cTn id="13" dur="500" fill="hold"/>
                                        <p:tgtEl>
                                          <p:spTgt spid="12">
                                            <p:graphicEl>
                                              <a:dgm id="{F99BA581-A9BA-4BF0-933B-DFE8F051CCB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graphicEl>
                                              <a:dgm id="{F99BA581-A9BA-4BF0-933B-DFE8F051CCB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graphicEl>
                                              <a:dgm id="{CCD64E6F-645F-450A-A9A7-F48F0D7F2B37}"/>
                                            </p:graphicEl>
                                          </p:spTgt>
                                        </p:tgtEl>
                                        <p:attrNameLst>
                                          <p:attrName>style.visibility</p:attrName>
                                        </p:attrNameLst>
                                      </p:cBhvr>
                                      <p:to>
                                        <p:strVal val="visible"/>
                                      </p:to>
                                    </p:set>
                                    <p:anim calcmode="lin" valueType="num">
                                      <p:cBhvr additive="base">
                                        <p:cTn id="19" dur="500" fill="hold"/>
                                        <p:tgtEl>
                                          <p:spTgt spid="12">
                                            <p:graphicEl>
                                              <a:dgm id="{CCD64E6F-645F-450A-A9A7-F48F0D7F2B37}"/>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graphicEl>
                                              <a:dgm id="{CCD64E6F-645F-450A-A9A7-F48F0D7F2B37}"/>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graphicEl>
                                              <a:dgm id="{55A5B070-13E5-41F6-A0EF-24414347C3D3}"/>
                                            </p:graphicEl>
                                          </p:spTgt>
                                        </p:tgtEl>
                                        <p:attrNameLst>
                                          <p:attrName>style.visibility</p:attrName>
                                        </p:attrNameLst>
                                      </p:cBhvr>
                                      <p:to>
                                        <p:strVal val="visible"/>
                                      </p:to>
                                    </p:set>
                                    <p:anim calcmode="lin" valueType="num">
                                      <p:cBhvr additive="base">
                                        <p:cTn id="25" dur="500" fill="hold"/>
                                        <p:tgtEl>
                                          <p:spTgt spid="12">
                                            <p:graphicEl>
                                              <a:dgm id="{55A5B070-13E5-41F6-A0EF-24414347C3D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graphicEl>
                                              <a:dgm id="{55A5B070-13E5-41F6-A0EF-24414347C3D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graphicEl>
                                              <a:dgm id="{E4F24026-FF19-4758-A960-30BEE31B11B2}"/>
                                            </p:graphicEl>
                                          </p:spTgt>
                                        </p:tgtEl>
                                        <p:attrNameLst>
                                          <p:attrName>style.visibility</p:attrName>
                                        </p:attrNameLst>
                                      </p:cBhvr>
                                      <p:to>
                                        <p:strVal val="visible"/>
                                      </p:to>
                                    </p:set>
                                    <p:anim calcmode="lin" valueType="num">
                                      <p:cBhvr additive="base">
                                        <p:cTn id="31" dur="500" fill="hold"/>
                                        <p:tgtEl>
                                          <p:spTgt spid="12">
                                            <p:graphicEl>
                                              <a:dgm id="{E4F24026-FF19-4758-A960-30BEE31B11B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graphicEl>
                                              <a:dgm id="{E4F24026-FF19-4758-A960-30BEE31B11B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graphicEl>
                                              <a:dgm id="{6FE79D1E-698C-4BFD-8705-DF37DF3E2FDF}"/>
                                            </p:graphicEl>
                                          </p:spTgt>
                                        </p:tgtEl>
                                        <p:attrNameLst>
                                          <p:attrName>style.visibility</p:attrName>
                                        </p:attrNameLst>
                                      </p:cBhvr>
                                      <p:to>
                                        <p:strVal val="visible"/>
                                      </p:to>
                                    </p:set>
                                    <p:anim calcmode="lin" valueType="num">
                                      <p:cBhvr additive="base">
                                        <p:cTn id="37" dur="500" fill="hold"/>
                                        <p:tgtEl>
                                          <p:spTgt spid="12">
                                            <p:graphicEl>
                                              <a:dgm id="{6FE79D1E-698C-4BFD-8705-DF37DF3E2FD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graphicEl>
                                              <a:dgm id="{6FE79D1E-698C-4BFD-8705-DF37DF3E2FD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night sky&#10;&#10;Description automatically generated">
            <a:extLst>
              <a:ext uri="{FF2B5EF4-FFF2-40B4-BE49-F238E27FC236}">
                <a16:creationId xmlns:a16="http://schemas.microsoft.com/office/drawing/2014/main" id="{8E3B4BC5-554A-4452-8612-FF35BA385A9C}"/>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b="2458"/>
          <a:stretch/>
        </p:blipFill>
        <p:spPr>
          <a:xfrm>
            <a:off x="20" y="10"/>
            <a:ext cx="12191980" cy="6857990"/>
          </a:xfrm>
          <a:prstGeom prst="rect">
            <a:avLst/>
          </a:prstGeom>
        </p:spPr>
      </p:pic>
    </p:spTree>
    <p:extLst>
      <p:ext uri="{BB962C8B-B14F-4D97-AF65-F5344CB8AC3E}">
        <p14:creationId xmlns:p14="http://schemas.microsoft.com/office/powerpoint/2010/main" val="12017008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882CFC6-D5CE-3CB1-98B6-EA750630CF91}"/>
              </a:ext>
            </a:extLst>
          </p:cNvPr>
          <p:cNvSpPr>
            <a:spLocks noGrp="1"/>
          </p:cNvSpPr>
          <p:nvPr>
            <p:ph idx="1"/>
          </p:nvPr>
        </p:nvSpPr>
        <p:spPr/>
        <p:txBody>
          <a:bodyPr/>
          <a:lstStyle/>
          <a:p>
            <a:endParaRPr lang="en-GB"/>
          </a:p>
        </p:txBody>
      </p:sp>
      <p:pic>
        <p:nvPicPr>
          <p:cNvPr id="12" name="Picture 11">
            <a:extLst>
              <a:ext uri="{FF2B5EF4-FFF2-40B4-BE49-F238E27FC236}">
                <a16:creationId xmlns:a16="http://schemas.microsoft.com/office/drawing/2014/main" id="{70201CCD-2B20-7E21-CF83-8690E9CCA4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5316113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096303-322B-484E-AF31-89F2E9633324}"/>
              </a:ext>
            </a:extLst>
          </p:cNvPr>
          <p:cNvSpPr>
            <a:spLocks noGrp="1"/>
          </p:cNvSpPr>
          <p:nvPr>
            <p:ph type="title"/>
          </p:nvPr>
        </p:nvSpPr>
        <p:spPr/>
        <p:txBody>
          <a:bodyPr/>
          <a:lstStyle/>
          <a:p>
            <a:r>
              <a:rPr lang="en-GB" dirty="0"/>
              <a:t>Allah’s Majestic Throne (‘</a:t>
            </a:r>
            <a:r>
              <a:rPr lang="en-GB" dirty="0" err="1"/>
              <a:t>Arsh</a:t>
            </a:r>
            <a:r>
              <a:rPr lang="en-GB" dirty="0"/>
              <a:t>)</a:t>
            </a:r>
          </a:p>
        </p:txBody>
      </p:sp>
      <p:sp>
        <p:nvSpPr>
          <p:cNvPr id="6" name="Content Placeholder 5">
            <a:extLst>
              <a:ext uri="{FF2B5EF4-FFF2-40B4-BE49-F238E27FC236}">
                <a16:creationId xmlns:a16="http://schemas.microsoft.com/office/drawing/2014/main" id="{96BBF73D-BBC3-49BF-8EC9-573D737D5707}"/>
              </a:ext>
            </a:extLst>
          </p:cNvPr>
          <p:cNvSpPr>
            <a:spLocks noGrp="1"/>
          </p:cNvSpPr>
          <p:nvPr>
            <p:ph idx="1"/>
          </p:nvPr>
        </p:nvSpPr>
        <p:spPr/>
        <p:txBody>
          <a:bodyPr vert="horz" lIns="91440" tIns="45720" rIns="91440" bIns="45720" rtlCol="0">
            <a:normAutofit/>
          </a:bodyPr>
          <a:lstStyle/>
          <a:p>
            <a:r>
              <a:rPr lang="en-GB" sz="3200" dirty="0"/>
              <a:t> The Majestic Throne (‘</a:t>
            </a:r>
            <a:r>
              <a:rPr lang="en-GB" sz="3200" dirty="0" err="1"/>
              <a:t>Arsh</a:t>
            </a:r>
            <a:r>
              <a:rPr lang="en-GB" sz="3200" dirty="0"/>
              <a:t>) is the greatest creation of Allah</a:t>
            </a:r>
          </a:p>
          <a:p>
            <a:r>
              <a:rPr lang="en-GB" sz="3200" dirty="0"/>
              <a:t> The </a:t>
            </a:r>
            <a:r>
              <a:rPr lang="en-GB" sz="3200" dirty="0" err="1"/>
              <a:t>Kursi</a:t>
            </a:r>
            <a:r>
              <a:rPr lang="en-GB" sz="3200" dirty="0"/>
              <a:t> (footstool) </a:t>
            </a:r>
          </a:p>
          <a:p>
            <a:r>
              <a:rPr lang="en-GB" sz="3200" dirty="0"/>
              <a:t> Watch this video:  </a:t>
            </a:r>
            <a:r>
              <a:rPr lang="en-GB" sz="3200" dirty="0">
                <a:hlinkClick r:id="rId3"/>
              </a:rPr>
              <a:t>https://www.youtube.com/watch?v=i10uciVqAME</a:t>
            </a:r>
            <a:r>
              <a:rPr lang="en-GB" sz="3200" dirty="0"/>
              <a:t> </a:t>
            </a:r>
          </a:p>
        </p:txBody>
      </p:sp>
    </p:spTree>
    <p:extLst>
      <p:ext uri="{BB962C8B-B14F-4D97-AF65-F5344CB8AC3E}">
        <p14:creationId xmlns:p14="http://schemas.microsoft.com/office/powerpoint/2010/main" val="191668281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65B7D-6E18-A9B2-3EC1-B58A322ACF4F}"/>
              </a:ext>
            </a:extLst>
          </p:cNvPr>
          <p:cNvSpPr>
            <a:spLocks noGrp="1"/>
          </p:cNvSpPr>
          <p:nvPr>
            <p:ph type="title"/>
          </p:nvPr>
        </p:nvSpPr>
        <p:spPr/>
        <p:txBody>
          <a:bodyPr/>
          <a:lstStyle/>
          <a:p>
            <a:r>
              <a:rPr lang="en-GB" dirty="0"/>
              <a:t>Angels</a:t>
            </a:r>
          </a:p>
        </p:txBody>
      </p:sp>
      <p:sp>
        <p:nvSpPr>
          <p:cNvPr id="3" name="Content Placeholder 2">
            <a:extLst>
              <a:ext uri="{FF2B5EF4-FFF2-40B4-BE49-F238E27FC236}">
                <a16:creationId xmlns:a16="http://schemas.microsoft.com/office/drawing/2014/main" id="{74AF7CC4-5517-A94F-EC82-E2F3E4EB5022}"/>
              </a:ext>
            </a:extLst>
          </p:cNvPr>
          <p:cNvSpPr>
            <a:spLocks noGrp="1"/>
          </p:cNvSpPr>
          <p:nvPr>
            <p:ph idx="1"/>
          </p:nvPr>
        </p:nvSpPr>
        <p:spPr/>
        <p:txBody>
          <a:bodyPr/>
          <a:lstStyle/>
          <a:p>
            <a:r>
              <a:rPr lang="en-GB" sz="3200" dirty="0"/>
              <a:t> How big is </a:t>
            </a:r>
            <a:r>
              <a:rPr lang="en-GB" sz="3200" dirty="0" err="1"/>
              <a:t>Jibrīl</a:t>
            </a:r>
            <a:r>
              <a:rPr lang="en-GB" sz="3200" dirty="0"/>
              <a:t> (as)?  </a:t>
            </a:r>
          </a:p>
          <a:p>
            <a:r>
              <a:rPr lang="en-GB" sz="3200" dirty="0"/>
              <a:t> His awe of Allah despite his greatness.</a:t>
            </a:r>
          </a:p>
          <a:p>
            <a:r>
              <a:rPr lang="en-GB" sz="3200" dirty="0"/>
              <a:t> One angel is so great that his feet are in the lowest earth &amp; his neck is under the Throne of Allah. Realising the greatness of Allah, he constantly repeats, “How Perfect are You! How Magnificent are You, Our Lord!” (</a:t>
            </a:r>
            <a:r>
              <a:rPr lang="en-GB" sz="3200" dirty="0" err="1"/>
              <a:t>Ṭabarānī</a:t>
            </a:r>
            <a:r>
              <a:rPr lang="en-GB" sz="3200" dirty="0"/>
              <a:t>). </a:t>
            </a:r>
          </a:p>
          <a:p>
            <a:r>
              <a:rPr lang="en-GB" sz="3200" dirty="0"/>
              <a:t> Reflecting on how great the angels are will help us appreciate how great Allah, their Creator, is. </a:t>
            </a:r>
          </a:p>
          <a:p>
            <a:endParaRPr lang="en-GB" dirty="0"/>
          </a:p>
        </p:txBody>
      </p:sp>
    </p:spTree>
    <p:extLst>
      <p:ext uri="{BB962C8B-B14F-4D97-AF65-F5344CB8AC3E}">
        <p14:creationId xmlns:p14="http://schemas.microsoft.com/office/powerpoint/2010/main" val="2211331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C75A-C76E-4D7F-9F22-DDDCA313D1BA}"/>
              </a:ext>
            </a:extLst>
          </p:cNvPr>
          <p:cNvSpPr>
            <a:spLocks noGrp="1"/>
          </p:cNvSpPr>
          <p:nvPr>
            <p:ph type="ctrTitle"/>
          </p:nvPr>
        </p:nvSpPr>
        <p:spPr>
          <a:xfrm>
            <a:off x="954157" y="2235200"/>
            <a:ext cx="9144000" cy="2387600"/>
          </a:xfrm>
        </p:spPr>
        <p:txBody>
          <a:bodyPr>
            <a:noAutofit/>
          </a:bodyPr>
          <a:lstStyle/>
          <a:p>
            <a:pPr algn="l"/>
            <a:r>
              <a:rPr lang="en-GB" sz="8800" dirty="0">
                <a:solidFill>
                  <a:schemeClr val="accent3"/>
                </a:solidFill>
              </a:rPr>
              <a:t>3. Connect with these Names</a:t>
            </a:r>
          </a:p>
        </p:txBody>
      </p:sp>
      <p:sp>
        <p:nvSpPr>
          <p:cNvPr id="4" name="Subtitle 3">
            <a:extLst>
              <a:ext uri="{FF2B5EF4-FFF2-40B4-BE49-F238E27FC236}">
                <a16:creationId xmlns:a16="http://schemas.microsoft.com/office/drawing/2014/main" id="{155D6886-B0E7-4A2C-894C-5332EDBF957E}"/>
              </a:ext>
            </a:extLst>
          </p:cNvPr>
          <p:cNvSpPr>
            <a:spLocks noGrp="1"/>
          </p:cNvSpPr>
          <p:nvPr>
            <p:ph type="subTitle" idx="1"/>
          </p:nvPr>
        </p:nvSpPr>
        <p:spPr>
          <a:xfrm>
            <a:off x="1073427" y="4834490"/>
            <a:ext cx="7103165" cy="1655762"/>
          </a:xfrm>
        </p:spPr>
        <p:txBody>
          <a:bodyPr>
            <a:normAutofit/>
          </a:bodyPr>
          <a:lstStyle/>
          <a:p>
            <a:pPr algn="l"/>
            <a:r>
              <a:rPr lang="en-GB" sz="3200" dirty="0"/>
              <a:t>Live your life with Al-</a:t>
            </a:r>
            <a:r>
              <a:rPr lang="en-GB" sz="3200" dirty="0" err="1"/>
              <a:t>Kabīr</a:t>
            </a:r>
            <a:r>
              <a:rPr lang="en-GB" sz="3200" dirty="0"/>
              <a:t> &amp; Al-</a:t>
            </a:r>
            <a:r>
              <a:rPr lang="en-GB" sz="3200" dirty="0" err="1"/>
              <a:t>Aẓīm</a:t>
            </a:r>
            <a:endParaRPr lang="en-GB" sz="3200" dirty="0"/>
          </a:p>
        </p:txBody>
      </p:sp>
    </p:spTree>
    <p:extLst>
      <p:ext uri="{BB962C8B-B14F-4D97-AF65-F5344CB8AC3E}">
        <p14:creationId xmlns:p14="http://schemas.microsoft.com/office/powerpoint/2010/main" val="106347059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547050" y="2061777"/>
            <a:ext cx="6123806" cy="4769268"/>
          </a:xfrm>
        </p:spPr>
        <p:txBody>
          <a:bodyPr vert="horz" lIns="91440" tIns="45720" rIns="91440" bIns="45720" rtlCol="0" anchor="b">
            <a:normAutofit fontScale="90000"/>
          </a:bodyPr>
          <a:lstStyle/>
          <a:p>
            <a:pPr algn="ctr">
              <a:lnSpc>
                <a:spcPct val="80000"/>
              </a:lnSpc>
            </a:pPr>
            <a:br>
              <a:rPr lang="en-US" sz="5400" dirty="0">
                <a:solidFill>
                  <a:schemeClr val="bg2">
                    <a:lumMod val="25000"/>
                  </a:schemeClr>
                </a:solidFill>
                <a:latin typeface="+mn-lt"/>
              </a:rPr>
            </a:br>
            <a:br>
              <a:rPr lang="en-US" sz="5400" dirty="0">
                <a:solidFill>
                  <a:schemeClr val="bg2">
                    <a:lumMod val="25000"/>
                  </a:schemeClr>
                </a:solidFill>
                <a:latin typeface="+mn-lt"/>
              </a:rPr>
            </a:br>
            <a:br>
              <a:rPr lang="en-US" sz="5400" dirty="0">
                <a:solidFill>
                  <a:schemeClr val="bg2">
                    <a:lumMod val="25000"/>
                  </a:schemeClr>
                </a:solidFill>
                <a:latin typeface="+mn-lt"/>
              </a:rPr>
            </a:br>
            <a:r>
              <a:rPr lang="en-GB" sz="5400" dirty="0">
                <a:solidFill>
                  <a:schemeClr val="bg2">
                    <a:lumMod val="25000"/>
                  </a:schemeClr>
                </a:solidFill>
                <a:latin typeface="+mn-lt"/>
              </a:rPr>
              <a:t>3 people you consider ‘great’ (and are currently alive).</a:t>
            </a:r>
            <a:br>
              <a:rPr lang="en-GB" sz="5400" dirty="0">
                <a:solidFill>
                  <a:schemeClr val="bg2">
                    <a:lumMod val="25000"/>
                  </a:schemeClr>
                </a:solidFill>
                <a:latin typeface="+mn-lt"/>
              </a:rPr>
            </a:br>
            <a:br>
              <a:rPr lang="en-US" sz="5400" dirty="0">
                <a:solidFill>
                  <a:schemeClr val="bg2">
                    <a:lumMod val="25000"/>
                  </a:schemeClr>
                </a:solidFill>
                <a:latin typeface="+mn-lt"/>
              </a:rPr>
            </a:br>
            <a:br>
              <a:rPr lang="en-US" sz="5400" dirty="0">
                <a:solidFill>
                  <a:schemeClr val="bg2">
                    <a:lumMod val="25000"/>
                  </a:schemeClr>
                </a:solidFill>
                <a:latin typeface="+mn-lt"/>
              </a:rPr>
            </a:br>
            <a:br>
              <a:rPr lang="en-US" sz="5400" dirty="0">
                <a:solidFill>
                  <a:schemeClr val="bg2">
                    <a:lumMod val="25000"/>
                  </a:schemeClr>
                </a:solidFill>
                <a:latin typeface="+mn-lt"/>
              </a:rPr>
            </a:br>
            <a:endParaRPr lang="en-US" sz="5400" dirty="0">
              <a:solidFill>
                <a:schemeClr val="bg2">
                  <a:lumMod val="25000"/>
                </a:schemeClr>
              </a:solidFill>
              <a:latin typeface="+mn-lt"/>
            </a:endParaRPr>
          </a:p>
        </p:txBody>
      </p:sp>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7" name="Graphic 6" descr="Group brainstorm with solid fill">
            <a:extLst>
              <a:ext uri="{FF2B5EF4-FFF2-40B4-BE49-F238E27FC236}">
                <a16:creationId xmlns:a16="http://schemas.microsoft.com/office/drawing/2014/main" id="{2717129B-76B2-45C0-87A0-BE1ADAD69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210" y="248735"/>
            <a:ext cx="914400" cy="914400"/>
          </a:xfrm>
          <a:prstGeom prst="rect">
            <a:avLst/>
          </a:prstGeom>
        </p:spPr>
      </p:pic>
      <p:sp>
        <p:nvSpPr>
          <p:cNvPr id="21" name="TextBox 20">
            <a:extLst>
              <a:ext uri="{FF2B5EF4-FFF2-40B4-BE49-F238E27FC236}">
                <a16:creationId xmlns:a16="http://schemas.microsoft.com/office/drawing/2014/main" id="{9A9BC7D2-70A4-428D-94A8-64C88C6A07BD}"/>
              </a:ext>
            </a:extLst>
          </p:cNvPr>
          <p:cNvSpPr txBox="1"/>
          <p:nvPr/>
        </p:nvSpPr>
        <p:spPr>
          <a:xfrm>
            <a:off x="10141655" y="1163135"/>
            <a:ext cx="2325511" cy="369332"/>
          </a:xfrm>
          <a:prstGeom prst="rect">
            <a:avLst/>
          </a:prstGeom>
          <a:noFill/>
        </p:spPr>
        <p:txBody>
          <a:bodyPr wrap="square" rtlCol="0">
            <a:spAutoFit/>
          </a:bodyPr>
          <a:lstStyle/>
          <a:p>
            <a:pPr algn="ctr"/>
            <a:r>
              <a:rPr lang="en-GB" dirty="0"/>
              <a:t>Activity</a:t>
            </a:r>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346896114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485405" y="1035632"/>
            <a:ext cx="6123806" cy="4769268"/>
          </a:xfrm>
        </p:spPr>
        <p:txBody>
          <a:bodyPr vert="horz" lIns="91440" tIns="45720" rIns="91440" bIns="45720" rtlCol="0" anchor="b">
            <a:normAutofit fontScale="90000"/>
          </a:bodyPr>
          <a:lstStyle/>
          <a:p>
            <a:pPr>
              <a:lnSpc>
                <a:spcPct val="80000"/>
              </a:lnSpc>
            </a:pP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r>
              <a:rPr lang="en-US" sz="6000" kern="1200" spc="-120" baseline="0" dirty="0">
                <a:latin typeface="+mj-lt"/>
                <a:ea typeface="+mj-ea"/>
                <a:cs typeface="+mj-cs"/>
              </a:rPr>
              <a:t>How can we worship Allah with His Names al-Kabir and al-Azim</a:t>
            </a:r>
            <a:r>
              <a:rPr lang="en-US" sz="6000" dirty="0">
                <a:latin typeface="+mj-lt"/>
              </a:rPr>
              <a:t>?</a:t>
            </a:r>
            <a:br>
              <a:rPr lang="en-US" sz="6000" b="1" dirty="0">
                <a:latin typeface="+mj-lt"/>
              </a:rPr>
            </a:br>
            <a:br>
              <a:rPr lang="en-US" sz="2200" kern="1200" spc="-120" baseline="0" dirty="0">
                <a:latin typeface="+mj-lt"/>
                <a:ea typeface="+mj-ea"/>
                <a:cs typeface="+mj-cs"/>
              </a:rPr>
            </a:br>
            <a:br>
              <a:rPr lang="en-US" sz="2200" i="1" kern="1200" spc="-120" baseline="0" dirty="0">
                <a:latin typeface="+mj-lt"/>
                <a:ea typeface="+mj-ea"/>
                <a:cs typeface="+mj-cs"/>
              </a:rPr>
            </a:br>
            <a:endParaRPr lang="en-US" sz="2200" i="1" kern="1200" spc="-120" baseline="0" dirty="0">
              <a:latin typeface="+mj-lt"/>
              <a:ea typeface="+mj-ea"/>
              <a:cs typeface="+mj-cs"/>
            </a:endParaRPr>
          </a:p>
        </p:txBody>
      </p:sp>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7" name="Graphic 6" descr="Group brainstorm with solid fill">
            <a:extLst>
              <a:ext uri="{FF2B5EF4-FFF2-40B4-BE49-F238E27FC236}">
                <a16:creationId xmlns:a16="http://schemas.microsoft.com/office/drawing/2014/main" id="{2717129B-76B2-45C0-87A0-BE1ADAD69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210" y="248735"/>
            <a:ext cx="914400" cy="914400"/>
          </a:xfrm>
          <a:prstGeom prst="rect">
            <a:avLst/>
          </a:prstGeom>
        </p:spPr>
      </p:pic>
      <p:sp>
        <p:nvSpPr>
          <p:cNvPr id="21" name="TextBox 20">
            <a:extLst>
              <a:ext uri="{FF2B5EF4-FFF2-40B4-BE49-F238E27FC236}">
                <a16:creationId xmlns:a16="http://schemas.microsoft.com/office/drawing/2014/main" id="{9A9BC7D2-70A4-428D-94A8-64C88C6A07BD}"/>
              </a:ext>
            </a:extLst>
          </p:cNvPr>
          <p:cNvSpPr txBox="1"/>
          <p:nvPr/>
        </p:nvSpPr>
        <p:spPr>
          <a:xfrm>
            <a:off x="10141655" y="1163135"/>
            <a:ext cx="2325511" cy="369332"/>
          </a:xfrm>
          <a:prstGeom prst="rect">
            <a:avLst/>
          </a:prstGeom>
          <a:noFill/>
        </p:spPr>
        <p:txBody>
          <a:bodyPr wrap="square" rtlCol="0">
            <a:spAutoFit/>
          </a:bodyPr>
          <a:lstStyle/>
          <a:p>
            <a:pPr algn="ctr"/>
            <a:r>
              <a:rPr lang="en-GB" dirty="0"/>
              <a:t>Activity</a:t>
            </a:r>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12217738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ying on the floor&#10;&#10;Description automatically generated with low confidence">
            <a:extLst>
              <a:ext uri="{FF2B5EF4-FFF2-40B4-BE49-F238E27FC236}">
                <a16:creationId xmlns:a16="http://schemas.microsoft.com/office/drawing/2014/main" id="{534A9814-2E6E-4DFF-B527-8C577177BA1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091" r="10303"/>
          <a:stretch/>
        </p:blipFill>
        <p:spPr>
          <a:xfrm>
            <a:off x="20" y="10"/>
            <a:ext cx="12191980" cy="6857990"/>
          </a:xfrm>
          <a:prstGeom prst="rect">
            <a:avLst/>
          </a:prstGeom>
        </p:spPr>
      </p:pic>
      <p:sp>
        <p:nvSpPr>
          <p:cNvPr id="4" name="Title 3">
            <a:extLst>
              <a:ext uri="{FF2B5EF4-FFF2-40B4-BE49-F238E27FC236}">
                <a16:creationId xmlns:a16="http://schemas.microsoft.com/office/drawing/2014/main" id="{5958E37C-B2FD-4B43-B955-2F4943CB83BA}"/>
              </a:ext>
            </a:extLst>
          </p:cNvPr>
          <p:cNvSpPr>
            <a:spLocks noGrp="1"/>
          </p:cNvSpPr>
          <p:nvPr>
            <p:ph type="title"/>
          </p:nvPr>
        </p:nvSpPr>
        <p:spPr>
          <a:xfrm>
            <a:off x="1291447" y="770548"/>
            <a:ext cx="6534150" cy="3271838"/>
          </a:xfrm>
          <a:prstGeom prst="roundRect">
            <a:avLst/>
          </a:prstGeom>
          <a:solidFill>
            <a:schemeClr val="tx1"/>
          </a:solidFill>
        </p:spPr>
        <p:txBody>
          <a:bodyPr vert="horz" lIns="91440" tIns="45720" rIns="91440" bIns="45720" rtlCol="0" anchor="b">
            <a:normAutofit fontScale="90000"/>
          </a:bodyPr>
          <a:lstStyle/>
          <a:p>
            <a:pPr algn="ctr">
              <a:lnSpc>
                <a:spcPct val="80000"/>
              </a:lnSpc>
            </a:pPr>
            <a:r>
              <a:rPr lang="en-US" sz="4800" dirty="0">
                <a:solidFill>
                  <a:srgbClr val="FFFFFF"/>
                </a:solidFill>
              </a:rPr>
              <a:t>1. Humble yourself to His greatness, by affirming His Oneness, obeying Him, and fearing Him. </a:t>
            </a:r>
            <a:br>
              <a:rPr lang="en-US" sz="4800" dirty="0">
                <a:solidFill>
                  <a:srgbClr val="FFFFFF"/>
                </a:solidFill>
              </a:rPr>
            </a:br>
            <a:endParaRPr lang="en-US" sz="4800" dirty="0">
              <a:solidFill>
                <a:srgbClr val="FFFFFF"/>
              </a:solidFill>
            </a:endParaRPr>
          </a:p>
        </p:txBody>
      </p:sp>
      <p:sp>
        <p:nvSpPr>
          <p:cNvPr id="2" name="TextBox 1">
            <a:extLst>
              <a:ext uri="{FF2B5EF4-FFF2-40B4-BE49-F238E27FC236}">
                <a16:creationId xmlns:a16="http://schemas.microsoft.com/office/drawing/2014/main" id="{9F86A181-0973-6276-BB17-42BDA87812AF}"/>
              </a:ext>
            </a:extLst>
          </p:cNvPr>
          <p:cNvSpPr txBox="1"/>
          <p:nvPr/>
        </p:nvSpPr>
        <p:spPr>
          <a:xfrm>
            <a:off x="697523" y="4360984"/>
            <a:ext cx="11119338" cy="2281476"/>
          </a:xfrm>
          <a:prstGeom prst="roundRect">
            <a:avLst/>
          </a:prstGeom>
          <a:solidFill>
            <a:schemeClr val="accent5"/>
          </a:solidFill>
        </p:spPr>
        <p:txBody>
          <a:bodyPr wrap="square" rtlCol="0">
            <a:spAutoFit/>
          </a:bodyPr>
          <a:lstStyle/>
          <a:p>
            <a:pPr algn="ctr" rtl="1"/>
            <a:r>
              <a:rPr lang="ar-IQ" sz="3200" dirty="0"/>
              <a:t>ذَٰلِكَ بِأَنَّ ٱللَّهَ هُوَ ٱلْحَقُّ وَأَنَّ مَا يَدْعُونَ مِن دُونِهِۦ هُوَ ٱلْبَٰطِلُ وَأَنَّ ٱللَّهَ هُوَ ٱلْعَلِىُّ ٱلْكَبِيرُ </a:t>
            </a:r>
            <a:r>
              <a:rPr lang="ar-IQ" sz="3200" dirty="0">
                <a:effectLst/>
              </a:rPr>
              <a:t>‎﴿٦٢﴾‏</a:t>
            </a:r>
            <a:endParaRPr lang="ar-EG" sz="3200" dirty="0">
              <a:solidFill>
                <a:schemeClr val="tx2"/>
              </a:solidFill>
            </a:endParaRPr>
          </a:p>
          <a:p>
            <a:pPr algn="ctr"/>
            <a:r>
              <a:rPr lang="en-GB" sz="3200" dirty="0">
                <a:solidFill>
                  <a:schemeClr val="tx2"/>
                </a:solidFill>
              </a:rPr>
              <a:t>That is because Allah alone is the Truth and what they invoke besides Him is falsehood, and Allah alone is truly the Most High, All-Great. </a:t>
            </a:r>
          </a:p>
        </p:txBody>
      </p:sp>
    </p:spTree>
    <p:extLst>
      <p:ext uri="{BB962C8B-B14F-4D97-AF65-F5344CB8AC3E}">
        <p14:creationId xmlns:p14="http://schemas.microsoft.com/office/powerpoint/2010/main" val="2057585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nature, mountain, outdoor&#10;&#10;Description automatically generated">
            <a:extLst>
              <a:ext uri="{FF2B5EF4-FFF2-40B4-BE49-F238E27FC236}">
                <a16:creationId xmlns:a16="http://schemas.microsoft.com/office/drawing/2014/main" id="{411F40C8-EEDE-40FA-A833-7AA2009C9DB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057" r="32609" b="-1"/>
          <a:stretch/>
        </p:blipFill>
        <p:spPr>
          <a:xfrm>
            <a:off x="20" y="10"/>
            <a:ext cx="6095980" cy="6857990"/>
          </a:xfrm>
          <a:prstGeom prst="rect">
            <a:avLst/>
          </a:prstGeom>
        </p:spPr>
      </p:pic>
      <p:pic>
        <p:nvPicPr>
          <p:cNvPr id="6" name="Picture 5" descr="Desert sunset with cacti, shrubs, and mountain backdrop">
            <a:extLst>
              <a:ext uri="{FF2B5EF4-FFF2-40B4-BE49-F238E27FC236}">
                <a16:creationId xmlns:a16="http://schemas.microsoft.com/office/drawing/2014/main" id="{DD081F15-23A6-4D8A-9860-6C002F6F2C0D}"/>
              </a:ext>
            </a:extLst>
          </p:cNvPr>
          <p:cNvPicPr>
            <a:picLocks noChangeAspect="1"/>
          </p:cNvPicPr>
          <p:nvPr/>
        </p:nvPicPr>
        <p:blipFill rotWithShape="1">
          <a:blip r:embed="rId5">
            <a:extLst>
              <a:ext uri="{28A0092B-C50C-407E-A947-70E740481C1C}">
                <a14:useLocalDpi xmlns:a14="http://schemas.microsoft.com/office/drawing/2010/main" val="0"/>
              </a:ext>
            </a:extLst>
          </a:blip>
          <a:srcRect l="15788" r="24878" b="-1"/>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04994B76-8F49-4F67-90C7-916D75EBB204}"/>
              </a:ext>
            </a:extLst>
          </p:cNvPr>
          <p:cNvSpPr>
            <a:spLocks noGrp="1"/>
          </p:cNvSpPr>
          <p:nvPr>
            <p:ph type="title"/>
          </p:nvPr>
        </p:nvSpPr>
        <p:spPr>
          <a:xfrm>
            <a:off x="3485321" y="1577008"/>
            <a:ext cx="5141843" cy="3021495"/>
          </a:xfrm>
          <a:prstGeom prst="roundRect">
            <a:avLst/>
          </a:prstGeom>
          <a:solidFill>
            <a:schemeClr val="tx1"/>
          </a:solidFill>
        </p:spPr>
        <p:txBody>
          <a:bodyPr vert="horz" lIns="91440" tIns="45720" rIns="91440" bIns="45720" rtlCol="0" anchor="b">
            <a:normAutofit/>
          </a:bodyPr>
          <a:lstStyle/>
          <a:p>
            <a:pPr algn="ctr">
              <a:lnSpc>
                <a:spcPct val="80000"/>
              </a:lnSpc>
            </a:pPr>
            <a:r>
              <a:rPr lang="en-US" sz="4800" dirty="0">
                <a:solidFill>
                  <a:srgbClr val="FFFFFF"/>
                </a:solidFill>
                <a:latin typeface="+mj-lt"/>
              </a:rPr>
              <a:t>2. Glorify Him by constantly reflecting on His creation</a:t>
            </a:r>
          </a:p>
        </p:txBody>
      </p:sp>
    </p:spTree>
    <p:extLst>
      <p:ext uri="{BB962C8B-B14F-4D97-AF65-F5344CB8AC3E}">
        <p14:creationId xmlns:p14="http://schemas.microsoft.com/office/powerpoint/2010/main" val="4250893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ABB1AF-EA62-4EF3-88E7-3301058B0AE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179" b="9176"/>
          <a:stretch/>
        </p:blipFill>
        <p:spPr>
          <a:xfrm>
            <a:off x="6096000" y="3411054"/>
            <a:ext cx="6095980" cy="3428990"/>
          </a:xfrm>
          <a:prstGeom prst="rect">
            <a:avLst/>
          </a:prstGeom>
        </p:spPr>
      </p:pic>
      <p:pic>
        <p:nvPicPr>
          <p:cNvPr id="10" name="Picture 9" descr="A picture containing tree, sky, outdoor, lined&#10;&#10;Description automatically generated">
            <a:extLst>
              <a:ext uri="{FF2B5EF4-FFF2-40B4-BE49-F238E27FC236}">
                <a16:creationId xmlns:a16="http://schemas.microsoft.com/office/drawing/2014/main" id="{05441953-09B6-4DE1-9026-7304BAECFEB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5731"/>
          <a:stretch/>
        </p:blipFill>
        <p:spPr>
          <a:xfrm>
            <a:off x="6096000" y="10"/>
            <a:ext cx="6096000" cy="3428990"/>
          </a:xfrm>
          <a:prstGeom prst="rect">
            <a:avLst/>
          </a:prstGeom>
        </p:spPr>
      </p:pic>
      <p:pic>
        <p:nvPicPr>
          <p:cNvPr id="5" name="Content Placeholder 4" descr="A large crowd of people in front of a large building&#10;&#10;Description automatically generated with low confidence">
            <a:extLst>
              <a:ext uri="{FF2B5EF4-FFF2-40B4-BE49-F238E27FC236}">
                <a16:creationId xmlns:a16="http://schemas.microsoft.com/office/drawing/2014/main" id="{97642535-99AA-4253-94C9-9E03F9335593}"/>
              </a:ext>
            </a:extLst>
          </p:cNvPr>
          <p:cNvPicPr>
            <a:picLocks noGrp="1" noChangeAspect="1"/>
          </p:cNvPicPr>
          <p:nvPr>
            <p:ph idx="1"/>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739" b="11261"/>
          <a:stretch/>
        </p:blipFill>
        <p:spPr>
          <a:xfrm>
            <a:off x="20" y="10926"/>
            <a:ext cx="6095980" cy="3429000"/>
          </a:xfrm>
          <a:prstGeom prst="rect">
            <a:avLst/>
          </a:prstGeom>
        </p:spPr>
      </p:pic>
      <p:pic>
        <p:nvPicPr>
          <p:cNvPr id="8" name="Picture 7" descr="Text, letter&#10;&#10;Description automatically generated">
            <a:extLst>
              <a:ext uri="{FF2B5EF4-FFF2-40B4-BE49-F238E27FC236}">
                <a16:creationId xmlns:a16="http://schemas.microsoft.com/office/drawing/2014/main" id="{B887216E-0520-4CCE-A9D0-ACC3E3A52F5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7025"/>
          <a:stretch/>
        </p:blipFill>
        <p:spPr>
          <a:xfrm>
            <a:off x="10" y="3439916"/>
            <a:ext cx="6096000" cy="3429000"/>
          </a:xfrm>
          <a:prstGeom prst="rect">
            <a:avLst/>
          </a:prstGeom>
        </p:spPr>
      </p:pic>
      <p:sp>
        <p:nvSpPr>
          <p:cNvPr id="2" name="Title 1">
            <a:extLst>
              <a:ext uri="{FF2B5EF4-FFF2-40B4-BE49-F238E27FC236}">
                <a16:creationId xmlns:a16="http://schemas.microsoft.com/office/drawing/2014/main" id="{96905374-C4C8-4C8D-A811-E017D1CAAA10}"/>
              </a:ext>
            </a:extLst>
          </p:cNvPr>
          <p:cNvSpPr>
            <a:spLocks noGrp="1"/>
          </p:cNvSpPr>
          <p:nvPr>
            <p:ph type="title"/>
          </p:nvPr>
        </p:nvSpPr>
        <p:spPr>
          <a:xfrm>
            <a:off x="3415911" y="1943100"/>
            <a:ext cx="5360138" cy="2771339"/>
          </a:xfrm>
          <a:prstGeom prst="roundRect">
            <a:avLst/>
          </a:prstGeom>
          <a:solidFill>
            <a:schemeClr val="tx1"/>
          </a:solidFill>
        </p:spPr>
        <p:txBody>
          <a:bodyPr vert="horz" lIns="91440" tIns="45720" rIns="91440" bIns="45720" rtlCol="0" anchor="b">
            <a:noAutofit/>
          </a:bodyPr>
          <a:lstStyle/>
          <a:p>
            <a:pPr algn="ctr">
              <a:lnSpc>
                <a:spcPct val="80000"/>
              </a:lnSpc>
            </a:pPr>
            <a:r>
              <a:rPr lang="en-US" sz="4800" dirty="0">
                <a:solidFill>
                  <a:srgbClr val="FFFFFF"/>
                </a:solidFill>
                <a:effectLst/>
                <a:latin typeface="+mj-lt"/>
              </a:rPr>
              <a:t>3. </a:t>
            </a:r>
            <a:r>
              <a:rPr lang="en-US" sz="4800" dirty="0">
                <a:solidFill>
                  <a:srgbClr val="FFFFFF"/>
                </a:solidFill>
              </a:rPr>
              <a:t>Consider</a:t>
            </a:r>
            <a:r>
              <a:rPr lang="en-US" sz="4800" dirty="0">
                <a:solidFill>
                  <a:srgbClr val="FFFFFF"/>
                </a:solidFill>
                <a:effectLst/>
                <a:latin typeface="+mj-lt"/>
              </a:rPr>
              <a:t> great what Allah has </a:t>
            </a:r>
            <a:r>
              <a:rPr lang="en-US" sz="4800" dirty="0">
                <a:solidFill>
                  <a:srgbClr val="FFFFFF"/>
                </a:solidFill>
              </a:rPr>
              <a:t>considered</a:t>
            </a:r>
            <a:r>
              <a:rPr lang="en-US" sz="4800" dirty="0">
                <a:solidFill>
                  <a:srgbClr val="FFFFFF"/>
                </a:solidFill>
                <a:effectLst/>
                <a:latin typeface="+mj-lt"/>
              </a:rPr>
              <a:t> ‘great’</a:t>
            </a:r>
            <a:br>
              <a:rPr lang="en-US" sz="4400" dirty="0">
                <a:solidFill>
                  <a:srgbClr val="FFFFFF"/>
                </a:solidFill>
                <a:effectLst/>
                <a:latin typeface="+mj-lt"/>
              </a:rPr>
            </a:br>
            <a:endParaRPr lang="en-US" sz="4400" dirty="0">
              <a:solidFill>
                <a:srgbClr val="FFFFFF"/>
              </a:solidFill>
              <a:latin typeface="+mj-lt"/>
            </a:endParaRPr>
          </a:p>
        </p:txBody>
      </p:sp>
    </p:spTree>
    <p:extLst>
      <p:ext uri="{BB962C8B-B14F-4D97-AF65-F5344CB8AC3E}">
        <p14:creationId xmlns:p14="http://schemas.microsoft.com/office/powerpoint/2010/main" val="6099826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6C81-9522-4908-B304-D9DE7403E496}"/>
              </a:ext>
            </a:extLst>
          </p:cNvPr>
          <p:cNvSpPr>
            <a:spLocks noGrp="1"/>
          </p:cNvSpPr>
          <p:nvPr>
            <p:ph type="title"/>
          </p:nvPr>
        </p:nvSpPr>
        <p:spPr/>
        <p:txBody>
          <a:bodyPr>
            <a:normAutofit fontScale="90000"/>
          </a:bodyPr>
          <a:lstStyle/>
          <a:p>
            <a:r>
              <a:rPr lang="en-GB" sz="44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4. Humble yourself in your dealings with people - don’t be arrogant!</a:t>
            </a:r>
            <a:br>
              <a:rPr lang="en-GB" sz="4400" dirty="0">
                <a:solidFill>
                  <a:srgbClr val="FFFFFF"/>
                </a:solidFill>
                <a:effectLst/>
                <a:latin typeface="Calibri" panose="020F0502020204030204" pitchFamily="34" charset="0"/>
                <a:ea typeface="Calibri" panose="020F0502020204030204" pitchFamily="34" charset="0"/>
                <a:cs typeface="Arial" panose="020B0604020202020204" pitchFamily="34" charset="0"/>
              </a:rPr>
            </a:br>
            <a:endParaRPr lang="en-GB" sz="4400" dirty="0">
              <a:solidFill>
                <a:srgbClr val="FFFFFF"/>
              </a:solidFill>
            </a:endParaRPr>
          </a:p>
        </p:txBody>
      </p:sp>
      <p:sp>
        <p:nvSpPr>
          <p:cNvPr id="3" name="Content Placeholder 2">
            <a:extLst>
              <a:ext uri="{FF2B5EF4-FFF2-40B4-BE49-F238E27FC236}">
                <a16:creationId xmlns:a16="http://schemas.microsoft.com/office/drawing/2014/main" id="{2246BD1D-370D-45FB-9C07-E93B6DF750E5}"/>
              </a:ext>
            </a:extLst>
          </p:cNvPr>
          <p:cNvSpPr>
            <a:spLocks noGrp="1"/>
          </p:cNvSpPr>
          <p:nvPr>
            <p:ph sz="half" idx="1"/>
          </p:nvPr>
        </p:nvSpPr>
        <p:spPr>
          <a:xfrm>
            <a:off x="5695950" y="644525"/>
            <a:ext cx="6115050" cy="5848350"/>
          </a:xfrm>
        </p:spPr>
        <p:txBody>
          <a:bodyPr anchor="ctr">
            <a:normAutofit fontScale="92500" lnSpcReduction="10000"/>
          </a:bodyPr>
          <a:lstStyle/>
          <a:p>
            <a:pPr>
              <a:buFont typeface="Arial" panose="020B0604020202020204" pitchFamily="34" charset="0"/>
              <a:buChar char="•"/>
            </a:pPr>
            <a:endParaRPr lang="en-GB" sz="2500" dirty="0">
              <a:solidFill>
                <a:schemeClr val="tx1"/>
              </a:solidFill>
            </a:endParaRPr>
          </a:p>
          <a:p>
            <a:r>
              <a:rPr lang="en-GB" dirty="0">
                <a:solidFill>
                  <a:schemeClr val="bg2">
                    <a:lumMod val="10000"/>
                  </a:schemeClr>
                </a:solidFill>
              </a:rPr>
              <a:t>When you make a mistake or hurt someone, do you immediately acknowledge, apologise and make amends?</a:t>
            </a:r>
          </a:p>
          <a:p>
            <a:r>
              <a:rPr lang="en-GB" dirty="0">
                <a:solidFill>
                  <a:schemeClr val="bg2">
                    <a:lumMod val="10000"/>
                  </a:schemeClr>
                </a:solidFill>
              </a:rPr>
              <a:t> Do you think you have something special (e.g. job, child, car) AND you think it is from you?</a:t>
            </a:r>
          </a:p>
          <a:p>
            <a:r>
              <a:rPr lang="en-GB" dirty="0">
                <a:solidFill>
                  <a:schemeClr val="bg2">
                    <a:lumMod val="10000"/>
                  </a:schemeClr>
                </a:solidFill>
              </a:rPr>
              <a:t> Are you overbearing or pushy?  </a:t>
            </a:r>
          </a:p>
          <a:p>
            <a:pPr marL="0" indent="0">
              <a:buNone/>
            </a:pPr>
            <a:endParaRPr lang="en-GB" sz="2500" dirty="0">
              <a:solidFill>
                <a:schemeClr val="tx1"/>
              </a:solidFill>
            </a:endParaRPr>
          </a:p>
          <a:p>
            <a:pPr marL="0" indent="0">
              <a:buNone/>
            </a:pPr>
            <a:r>
              <a:rPr lang="en-GB" sz="2800" b="1" dirty="0">
                <a:solidFill>
                  <a:schemeClr val="tx1"/>
                </a:solidFill>
              </a:rPr>
              <a:t>What is arrogance</a:t>
            </a:r>
            <a:r>
              <a:rPr lang="en-GB" b="1" dirty="0">
                <a:solidFill>
                  <a:schemeClr val="tx1"/>
                </a:solidFill>
              </a:rPr>
              <a:t>?</a:t>
            </a:r>
            <a:endParaRPr lang="en-GB" sz="2800" b="1" dirty="0">
              <a:solidFill>
                <a:schemeClr val="tx1"/>
              </a:solidFill>
            </a:endParaRPr>
          </a:p>
          <a:p>
            <a:pPr>
              <a:buFont typeface="Courier New" panose="02070309020205020404" pitchFamily="49" charset="0"/>
              <a:buChar char="o"/>
            </a:pPr>
            <a:r>
              <a:rPr lang="en-GB" dirty="0">
                <a:solidFill>
                  <a:schemeClr val="bg2">
                    <a:lumMod val="10000"/>
                  </a:schemeClr>
                </a:solidFill>
              </a:rPr>
              <a:t>When we think like this, we begin competing with Allah’s grandeur, not realising that the blessings we possess are from Allah alone. </a:t>
            </a:r>
          </a:p>
        </p:txBody>
      </p:sp>
      <p:sp>
        <p:nvSpPr>
          <p:cNvPr id="4" name="Content Placeholder 3">
            <a:extLst>
              <a:ext uri="{FF2B5EF4-FFF2-40B4-BE49-F238E27FC236}">
                <a16:creationId xmlns:a16="http://schemas.microsoft.com/office/drawing/2014/main" id="{2CDF94E9-8A7C-8425-C8BE-323C8F73DF8C}"/>
              </a:ext>
            </a:extLst>
          </p:cNvPr>
          <p:cNvSpPr>
            <a:spLocks noGrp="1"/>
          </p:cNvSpPr>
          <p:nvPr>
            <p:ph sz="half" idx="2"/>
          </p:nvPr>
        </p:nvSpPr>
        <p:spPr>
          <a:xfrm>
            <a:off x="0" y="0"/>
            <a:ext cx="4953000" cy="6858000"/>
          </a:xfrm>
          <a:solidFill>
            <a:schemeClr val="tx1"/>
          </a:solidFill>
        </p:spPr>
        <p:txBody>
          <a:bodyPr>
            <a:normAutofit fontScale="92500" lnSpcReduction="10000"/>
          </a:bodyPr>
          <a:lstStyle/>
          <a:p>
            <a:pPr marL="0" indent="0">
              <a:buNone/>
            </a:pPr>
            <a:endParaRPr lang="en-GB" sz="5400" spc="-120" dirty="0">
              <a:solidFill>
                <a:schemeClr val="tx1"/>
              </a:solidFill>
              <a:latin typeface="+mj-lt"/>
              <a:ea typeface="+mj-ea"/>
              <a:cs typeface="+mj-cs"/>
            </a:endParaRPr>
          </a:p>
          <a:p>
            <a:pPr marL="0" indent="0">
              <a:buNone/>
            </a:pPr>
            <a:endParaRPr lang="en-GB" sz="5400" spc="-120" dirty="0">
              <a:solidFill>
                <a:schemeClr val="tx1"/>
              </a:solidFill>
              <a:latin typeface="+mj-lt"/>
              <a:ea typeface="+mj-ea"/>
              <a:cs typeface="+mj-cs"/>
            </a:endParaRPr>
          </a:p>
          <a:p>
            <a:pPr marL="0" indent="0" algn="ctr">
              <a:buNone/>
            </a:pPr>
            <a:r>
              <a:rPr lang="en-GB" sz="5400" spc="-120" dirty="0">
                <a:solidFill>
                  <a:schemeClr val="bg1"/>
                </a:solidFill>
                <a:latin typeface="+mj-lt"/>
                <a:ea typeface="+mj-ea"/>
                <a:cs typeface="+mj-cs"/>
              </a:rPr>
              <a:t>4. Humble yourself in your dealings with people - don’t be arrogant!</a:t>
            </a:r>
          </a:p>
        </p:txBody>
      </p:sp>
    </p:spTree>
    <p:extLst>
      <p:ext uri="{BB962C8B-B14F-4D97-AF65-F5344CB8AC3E}">
        <p14:creationId xmlns:p14="http://schemas.microsoft.com/office/powerpoint/2010/main" val="34677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F835F-F061-4C56-8B5D-1B7861B0C2F3}"/>
              </a:ext>
            </a:extLst>
          </p:cNvPr>
          <p:cNvSpPr>
            <a:spLocks noGrp="1"/>
          </p:cNvSpPr>
          <p:nvPr>
            <p:ph type="title"/>
          </p:nvPr>
        </p:nvSpPr>
        <p:spPr>
          <a:xfrm>
            <a:off x="831850" y="357188"/>
            <a:ext cx="10515600" cy="2852737"/>
          </a:xfrm>
        </p:spPr>
        <p:txBody>
          <a:bodyPr/>
          <a:lstStyle/>
          <a:p>
            <a:r>
              <a:rPr lang="en-GB" sz="4400" dirty="0"/>
              <a:t>5. Ask Allah through His Names and be comforted</a:t>
            </a:r>
            <a:br>
              <a:rPr lang="en-GB" dirty="0"/>
            </a:br>
            <a:endParaRPr lang="en-GB" dirty="0"/>
          </a:p>
        </p:txBody>
      </p:sp>
      <p:sp>
        <p:nvSpPr>
          <p:cNvPr id="3" name="Content Placeholder 2">
            <a:extLst>
              <a:ext uri="{FF2B5EF4-FFF2-40B4-BE49-F238E27FC236}">
                <a16:creationId xmlns:a16="http://schemas.microsoft.com/office/drawing/2014/main" id="{67E7A6B6-2D43-4359-AFD1-6951FEC84650}"/>
              </a:ext>
            </a:extLst>
          </p:cNvPr>
          <p:cNvSpPr>
            <a:spLocks noGrp="1"/>
          </p:cNvSpPr>
          <p:nvPr>
            <p:ph type="body" idx="1"/>
          </p:nvPr>
        </p:nvSpPr>
        <p:spPr>
          <a:xfrm>
            <a:off x="692150" y="2857500"/>
            <a:ext cx="10515600" cy="2095500"/>
          </a:xfrm>
          <a:prstGeom prst="roundRect">
            <a:avLst/>
          </a:prstGeom>
          <a:solidFill>
            <a:schemeClr val="accent5"/>
          </a:solidFill>
        </p:spPr>
        <p:txBody>
          <a:bodyPr>
            <a:normAutofit fontScale="70000" lnSpcReduction="20000"/>
          </a:bodyPr>
          <a:lstStyle/>
          <a:p>
            <a:pPr algn="ctr">
              <a:lnSpc>
                <a:spcPct val="160000"/>
              </a:lnSpc>
            </a:pPr>
            <a:r>
              <a:rPr lang="ar-SA" sz="5600" dirty="0">
                <a:solidFill>
                  <a:schemeClr val="tx2"/>
                </a:solidFill>
                <a:effectLst/>
              </a:rPr>
              <a:t>لَا إِلٰهَ إِلَّا اللهُ الْعَظِيْمُ الْحَلِيْمُ ، لَا إِلٰهَ إِلَّا اللهُ رَبُّ الْعَرْشِ الْعَظِيْمِ ، لَا إِلٰهَ إِلَّا اللهُ رَبُّ السَّمٰوَاتِ وَرَبُّ الْأَرْضِ وَرَبُّ الْعَرْشِ الْكَرِيْمِ</a:t>
            </a:r>
            <a:endParaRPr lang="en-GB" sz="3200" dirty="0">
              <a:solidFill>
                <a:schemeClr val="tx2"/>
              </a:solidFill>
            </a:endParaRPr>
          </a:p>
          <a:p>
            <a:endParaRPr lang="en-GB" sz="3200" dirty="0">
              <a:solidFill>
                <a:schemeClr val="bg2">
                  <a:lumMod val="25000"/>
                </a:schemeClr>
              </a:solidFill>
            </a:endParaRPr>
          </a:p>
        </p:txBody>
      </p:sp>
      <p:sp>
        <p:nvSpPr>
          <p:cNvPr id="8" name="Content Placeholder 2">
            <a:extLst>
              <a:ext uri="{FF2B5EF4-FFF2-40B4-BE49-F238E27FC236}">
                <a16:creationId xmlns:a16="http://schemas.microsoft.com/office/drawing/2014/main" id="{3303F4AC-51F8-D70E-2A52-67D44938BCF7}"/>
              </a:ext>
            </a:extLst>
          </p:cNvPr>
          <p:cNvSpPr txBox="1">
            <a:spLocks/>
          </p:cNvSpPr>
          <p:nvPr/>
        </p:nvSpPr>
        <p:spPr>
          <a:xfrm>
            <a:off x="844550" y="4953000"/>
            <a:ext cx="10515600" cy="13716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GB" sz="3200" dirty="0">
              <a:solidFill>
                <a:schemeClr val="bg2">
                  <a:lumMod val="25000"/>
                </a:schemeClr>
              </a:solidFill>
            </a:endParaRPr>
          </a:p>
          <a:p>
            <a:r>
              <a:rPr lang="en-GB" sz="3200" dirty="0">
                <a:solidFill>
                  <a:schemeClr val="bg2">
                    <a:lumMod val="25000"/>
                  </a:schemeClr>
                </a:solidFill>
              </a:rPr>
              <a:t>Relying on Al-</a:t>
            </a:r>
            <a:r>
              <a:rPr lang="en-GB" sz="3200" dirty="0" err="1">
                <a:solidFill>
                  <a:schemeClr val="bg2">
                    <a:lumMod val="25000"/>
                  </a:schemeClr>
                </a:solidFill>
              </a:rPr>
              <a:t>Aẓīm</a:t>
            </a:r>
            <a:r>
              <a:rPr lang="en-GB" sz="3200" dirty="0">
                <a:solidFill>
                  <a:schemeClr val="bg2">
                    <a:lumMod val="25000"/>
                  </a:schemeClr>
                </a:solidFill>
              </a:rPr>
              <a:t> (The Magnificent) means any ‘big’ problem or enemy we encounter can be overcome, and feel ‘small’.</a:t>
            </a:r>
          </a:p>
        </p:txBody>
      </p:sp>
    </p:spTree>
    <p:extLst>
      <p:ext uri="{BB962C8B-B14F-4D97-AF65-F5344CB8AC3E}">
        <p14:creationId xmlns:p14="http://schemas.microsoft.com/office/powerpoint/2010/main" val="25938558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6F16D1-864A-4427-A649-8F960256DF65}"/>
              </a:ext>
            </a:extLst>
          </p:cNvPr>
          <p:cNvSpPr>
            <a:spLocks noGrp="1"/>
          </p:cNvSpPr>
          <p:nvPr>
            <p:ph type="title"/>
          </p:nvPr>
        </p:nvSpPr>
        <p:spPr/>
        <p:txBody>
          <a:bodyPr>
            <a:normAutofit/>
          </a:bodyPr>
          <a:lstStyle/>
          <a:p>
            <a:r>
              <a:rPr lang="en-GB" sz="8800" dirty="0">
                <a:solidFill>
                  <a:schemeClr val="accent3"/>
                </a:solidFill>
              </a:rPr>
              <a:t>4. Reflections &amp; close</a:t>
            </a:r>
          </a:p>
        </p:txBody>
      </p:sp>
    </p:spTree>
    <p:extLst>
      <p:ext uri="{BB962C8B-B14F-4D97-AF65-F5344CB8AC3E}">
        <p14:creationId xmlns:p14="http://schemas.microsoft.com/office/powerpoint/2010/main" val="346130171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821199" y="1293284"/>
            <a:ext cx="5788012" cy="3922130"/>
          </a:xfrm>
        </p:spPr>
        <p:txBody>
          <a:bodyPr vert="horz" lIns="91440" tIns="45720" rIns="91440" bIns="45720" rtlCol="0" anchor="b">
            <a:normAutofit/>
          </a:bodyPr>
          <a:lstStyle/>
          <a:p>
            <a:pPr algn="ctr">
              <a:lnSpc>
                <a:spcPct val="80000"/>
              </a:lnSpc>
            </a:pPr>
            <a:br>
              <a:rPr lang="en-GB" sz="5400" dirty="0">
                <a:solidFill>
                  <a:schemeClr val="bg2">
                    <a:lumMod val="25000"/>
                  </a:schemeClr>
                </a:solidFill>
                <a:latin typeface="+mn-lt"/>
              </a:rPr>
            </a:br>
            <a:r>
              <a:rPr lang="en-GB" sz="5400" dirty="0">
                <a:solidFill>
                  <a:schemeClr val="bg2">
                    <a:lumMod val="25000"/>
                  </a:schemeClr>
                </a:solidFill>
                <a:latin typeface="+mn-lt"/>
              </a:rPr>
              <a:t>What is the most beneficial thing you’ve learnt in this session?</a:t>
            </a:r>
            <a:endParaRPr lang="en-US" sz="5400" dirty="0">
              <a:solidFill>
                <a:schemeClr val="bg2">
                  <a:lumMod val="25000"/>
                </a:schemeClr>
              </a:solidFill>
              <a:latin typeface="+mn-lt"/>
            </a:endParaRPr>
          </a:p>
        </p:txBody>
      </p:sp>
      <p:sp>
        <p:nvSpPr>
          <p:cNvPr id="10" name="TextBox 9">
            <a:extLst>
              <a:ext uri="{FF2B5EF4-FFF2-40B4-BE49-F238E27FC236}">
                <a16:creationId xmlns:a16="http://schemas.microsoft.com/office/drawing/2014/main" id="{3ABFED1C-339F-465C-A9C6-6F771F19FF0B}"/>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pic>
        <p:nvPicPr>
          <p:cNvPr id="12" name="Graphic 11" descr="Group brainstorm with solid fill">
            <a:extLst>
              <a:ext uri="{FF2B5EF4-FFF2-40B4-BE49-F238E27FC236}">
                <a16:creationId xmlns:a16="http://schemas.microsoft.com/office/drawing/2014/main" id="{BB202F3D-73A4-492F-BDA2-10638AECC9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3" name="TextBox 12">
            <a:extLst>
              <a:ext uri="{FF2B5EF4-FFF2-40B4-BE49-F238E27FC236}">
                <a16:creationId xmlns:a16="http://schemas.microsoft.com/office/drawing/2014/main" id="{1F0DD6B5-CA36-0C9A-74B5-BFF6EEAE4F44}"/>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17" name="Graphic 16" descr="Thought bubble with solid fill">
            <a:extLst>
              <a:ext uri="{FF2B5EF4-FFF2-40B4-BE49-F238E27FC236}">
                <a16:creationId xmlns:a16="http://schemas.microsoft.com/office/drawing/2014/main" id="{E8E34668-0168-46F8-BCFC-8875B23AB8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170293975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D29491-2F2E-4445-AC54-F169E9D4DAD5}"/>
              </a:ext>
            </a:extLst>
          </p:cNvPr>
          <p:cNvSpPr>
            <a:spLocks noGrp="1"/>
          </p:cNvSpPr>
          <p:nvPr>
            <p:ph type="title"/>
          </p:nvPr>
        </p:nvSpPr>
        <p:spPr>
          <a:xfrm>
            <a:off x="6010047" y="3429000"/>
            <a:ext cx="5035825" cy="1086678"/>
          </a:xfrm>
        </p:spPr>
        <p:txBody>
          <a:bodyPr>
            <a:noAutofit/>
          </a:bodyPr>
          <a:lstStyle/>
          <a:p>
            <a:pPr algn="ctr"/>
            <a:br>
              <a:rPr lang="en-GB" sz="5400" dirty="0"/>
            </a:br>
            <a:r>
              <a:rPr lang="en-GB" sz="5400" dirty="0">
                <a:solidFill>
                  <a:schemeClr val="bg2">
                    <a:lumMod val="25000"/>
                  </a:schemeClr>
                </a:solidFill>
                <a:latin typeface="+mn-lt"/>
              </a:rPr>
              <a:t>What one thing are you going to do this week based on what we’ve covered today?</a:t>
            </a:r>
            <a:br>
              <a:rPr lang="en-US" sz="5400" dirty="0">
                <a:solidFill>
                  <a:schemeClr val="bg2">
                    <a:lumMod val="25000"/>
                  </a:schemeClr>
                </a:solidFill>
                <a:latin typeface="+mn-lt"/>
              </a:rPr>
            </a:br>
            <a:endParaRPr lang="en-GB" sz="5400" dirty="0">
              <a:solidFill>
                <a:schemeClr val="bg2">
                  <a:lumMod val="25000"/>
                </a:schemeClr>
              </a:solidFill>
              <a:latin typeface="+mn-lt"/>
            </a:endParaRPr>
          </a:p>
        </p:txBody>
      </p:sp>
      <p:pic>
        <p:nvPicPr>
          <p:cNvPr id="11" name="Graphic 10" descr="Group brainstorm with solid fill">
            <a:extLst>
              <a:ext uri="{FF2B5EF4-FFF2-40B4-BE49-F238E27FC236}">
                <a16:creationId xmlns:a16="http://schemas.microsoft.com/office/drawing/2014/main" id="{4E5A3CDE-717F-4B5A-A054-CBB1FCF7B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2" name="TextBox 11">
            <a:extLst>
              <a:ext uri="{FF2B5EF4-FFF2-40B4-BE49-F238E27FC236}">
                <a16:creationId xmlns:a16="http://schemas.microsoft.com/office/drawing/2014/main" id="{B5FCFC2C-8CDD-4966-AD70-74C2F0C59099}"/>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sp>
        <p:nvSpPr>
          <p:cNvPr id="17" name="TextBox 16">
            <a:extLst>
              <a:ext uri="{FF2B5EF4-FFF2-40B4-BE49-F238E27FC236}">
                <a16:creationId xmlns:a16="http://schemas.microsoft.com/office/drawing/2014/main" id="{247CC46C-D4A4-2773-ABB5-78E7BC51E72F}"/>
              </a:ext>
            </a:extLst>
          </p:cNvPr>
          <p:cNvSpPr txBox="1"/>
          <p:nvPr/>
        </p:nvSpPr>
        <p:spPr>
          <a:xfrm>
            <a:off x="0" y="0"/>
            <a:ext cx="5035826" cy="6858000"/>
          </a:xfrm>
          <a:prstGeom prst="rect">
            <a:avLst/>
          </a:prstGeom>
          <a:solidFill>
            <a:schemeClr val="tx1"/>
          </a:solidFill>
        </p:spPr>
        <p:txBody>
          <a:bodyPr wrap="square" rtlCol="0">
            <a:spAutoFit/>
          </a:bodyPr>
          <a:lstStyle/>
          <a:p>
            <a:endParaRPr lang="en-GB" dirty="0"/>
          </a:p>
        </p:txBody>
      </p:sp>
      <p:grpSp>
        <p:nvGrpSpPr>
          <p:cNvPr id="22" name="Google Shape;874;p48">
            <a:extLst>
              <a:ext uri="{FF2B5EF4-FFF2-40B4-BE49-F238E27FC236}">
                <a16:creationId xmlns:a16="http://schemas.microsoft.com/office/drawing/2014/main" id="{5127BD0F-2F24-9AB4-B4BB-B2925DC42C89}"/>
              </a:ext>
            </a:extLst>
          </p:cNvPr>
          <p:cNvGrpSpPr>
            <a:grpSpLocks noChangeAspect="1"/>
          </p:cNvGrpSpPr>
          <p:nvPr/>
        </p:nvGrpSpPr>
        <p:grpSpPr>
          <a:xfrm>
            <a:off x="1512869" y="1931142"/>
            <a:ext cx="2025768" cy="2124000"/>
            <a:chOff x="5961125" y="1623900"/>
            <a:chExt cx="427450" cy="448175"/>
          </a:xfrm>
        </p:grpSpPr>
        <p:sp>
          <p:nvSpPr>
            <p:cNvPr id="23" name="Google Shape;875;p48">
              <a:extLst>
                <a:ext uri="{FF2B5EF4-FFF2-40B4-BE49-F238E27FC236}">
                  <a16:creationId xmlns:a16="http://schemas.microsoft.com/office/drawing/2014/main" id="{98AF43F7-43FD-EF64-A6A6-9FDA32407C0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p48">
              <a:extLst>
                <a:ext uri="{FF2B5EF4-FFF2-40B4-BE49-F238E27FC236}">
                  <a16:creationId xmlns:a16="http://schemas.microsoft.com/office/drawing/2014/main" id="{67FF336B-EF07-E7CB-9D36-690197AE5B0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7;p48">
              <a:extLst>
                <a:ext uri="{FF2B5EF4-FFF2-40B4-BE49-F238E27FC236}">
                  <a16:creationId xmlns:a16="http://schemas.microsoft.com/office/drawing/2014/main" id="{B8F2FA35-7482-A874-BB04-76A496D14F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8;p48">
              <a:extLst>
                <a:ext uri="{FF2B5EF4-FFF2-40B4-BE49-F238E27FC236}">
                  <a16:creationId xmlns:a16="http://schemas.microsoft.com/office/drawing/2014/main" id="{07F10DBF-0B27-E0CD-D517-59EB305EA4E1}"/>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9;p48">
              <a:extLst>
                <a:ext uri="{FF2B5EF4-FFF2-40B4-BE49-F238E27FC236}">
                  <a16:creationId xmlns:a16="http://schemas.microsoft.com/office/drawing/2014/main" id="{60E6BE24-0191-DADB-9637-0C1CFB6CE12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0;p48">
              <a:extLst>
                <a:ext uri="{FF2B5EF4-FFF2-40B4-BE49-F238E27FC236}">
                  <a16:creationId xmlns:a16="http://schemas.microsoft.com/office/drawing/2014/main" id="{F32F90F0-7C14-E5C1-6CB9-4638BA1C4CD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1;p48">
              <a:extLst>
                <a:ext uri="{FF2B5EF4-FFF2-40B4-BE49-F238E27FC236}">
                  <a16:creationId xmlns:a16="http://schemas.microsoft.com/office/drawing/2014/main" id="{7F6C05B9-498A-37E1-1026-1BBAAF5C751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079663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9BB5FC-B959-4B96-B565-B00ABD194618}"/>
              </a:ext>
            </a:extLst>
          </p:cNvPr>
          <p:cNvSpPr>
            <a:spLocks noGrp="1"/>
          </p:cNvSpPr>
          <p:nvPr>
            <p:ph type="title"/>
          </p:nvPr>
        </p:nvSpPr>
        <p:spPr>
          <a:xfrm>
            <a:off x="657224" y="499533"/>
            <a:ext cx="10772775" cy="1658198"/>
          </a:xfrm>
        </p:spPr>
        <p:txBody>
          <a:bodyPr>
            <a:normAutofit/>
          </a:bodyPr>
          <a:lstStyle/>
          <a:p>
            <a:r>
              <a:rPr lang="en-GB" dirty="0"/>
              <a:t>By the end of this session, you will …</a:t>
            </a:r>
          </a:p>
        </p:txBody>
      </p:sp>
      <p:graphicFrame>
        <p:nvGraphicFramePr>
          <p:cNvPr id="8" name="Content Placeholder 5">
            <a:extLst>
              <a:ext uri="{FF2B5EF4-FFF2-40B4-BE49-F238E27FC236}">
                <a16:creationId xmlns:a16="http://schemas.microsoft.com/office/drawing/2014/main" id="{D0C379D1-8616-33DC-C39A-9A9708658B00}"/>
              </a:ext>
            </a:extLst>
          </p:cNvPr>
          <p:cNvGraphicFramePr>
            <a:graphicFrameLocks noGrp="1"/>
          </p:cNvGraphicFramePr>
          <p:nvPr>
            <p:ph idx="1"/>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895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C7DB-DBED-46B7-8B1E-DBBC2A130419}"/>
              </a:ext>
            </a:extLst>
          </p:cNvPr>
          <p:cNvSpPr>
            <a:spLocks noGrp="1"/>
          </p:cNvSpPr>
          <p:nvPr>
            <p:ph type="ctrTitle"/>
          </p:nvPr>
        </p:nvSpPr>
        <p:spPr>
          <a:xfrm>
            <a:off x="603504" y="685800"/>
            <a:ext cx="10782300" cy="5333999"/>
          </a:xfrm>
        </p:spPr>
        <p:txBody>
          <a:bodyPr>
            <a:normAutofit/>
          </a:bodyPr>
          <a:lstStyle/>
          <a:p>
            <a:r>
              <a:rPr lang="en-GB" sz="6600" b="1" dirty="0">
                <a:latin typeface="+mn-lt"/>
              </a:rPr>
              <a:t>Dhul Hijjah: A perfect opportunity to re-connect with the Names of Allah which denote His majesty and greatness.</a:t>
            </a:r>
          </a:p>
        </p:txBody>
      </p:sp>
    </p:spTree>
    <p:extLst>
      <p:ext uri="{BB962C8B-B14F-4D97-AF65-F5344CB8AC3E}">
        <p14:creationId xmlns:p14="http://schemas.microsoft.com/office/powerpoint/2010/main" val="375441693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D62E69-C8A2-4BCF-A013-B35E52B810BC}"/>
              </a:ext>
            </a:extLst>
          </p:cNvPr>
          <p:cNvSpPr>
            <a:spLocks noGrp="1"/>
          </p:cNvSpPr>
          <p:nvPr>
            <p:ph type="title"/>
          </p:nvPr>
        </p:nvSpPr>
        <p:spPr/>
        <p:txBody>
          <a:bodyPr/>
          <a:lstStyle/>
          <a:p>
            <a:r>
              <a:rPr lang="en-GB" dirty="0"/>
              <a:t>Any questions?</a:t>
            </a:r>
          </a:p>
        </p:txBody>
      </p:sp>
      <p:sp>
        <p:nvSpPr>
          <p:cNvPr id="7" name="Content Placeholder 6">
            <a:extLst>
              <a:ext uri="{FF2B5EF4-FFF2-40B4-BE49-F238E27FC236}">
                <a16:creationId xmlns:a16="http://schemas.microsoft.com/office/drawing/2014/main" id="{487A7A4E-BC8C-4B5A-9924-72CDAAC9C4E0}"/>
              </a:ext>
            </a:extLst>
          </p:cNvPr>
          <p:cNvSpPr>
            <a:spLocks noGrp="1"/>
          </p:cNvSpPr>
          <p:nvPr>
            <p:ph sz="half" idx="1"/>
          </p:nvPr>
        </p:nvSpPr>
        <p:spPr>
          <a:xfrm>
            <a:off x="651002" y="1778610"/>
            <a:ext cx="5925644" cy="3057158"/>
          </a:xfrm>
        </p:spPr>
        <p:txBody>
          <a:bodyPr>
            <a:normAutofit fontScale="85000" lnSpcReduction="10000"/>
          </a:bodyPr>
          <a:lstStyle/>
          <a:p>
            <a:pPr marL="0" indent="0" algn="ctr" fontAlgn="base">
              <a:lnSpc>
                <a:spcPct val="120000"/>
              </a:lnSpc>
              <a:buNone/>
            </a:pPr>
            <a:r>
              <a:rPr lang="ar-EG" sz="4800" b="1" i="0" dirty="0">
                <a:solidFill>
                  <a:schemeClr val="accent3"/>
                </a:solidFill>
                <a:effectLst/>
                <a:latin typeface="Cabin Medium" panose="020B0604020202020204" charset="0"/>
              </a:rPr>
              <a:t>سُبْحَانَكَ اللّٰهُمَّ وَبِحَمْدِكَ ، أَشْهَدُ أَنْ لَّا إِلٰهَ إِلَّا أَنْتَ ، أَسْتَغْفِرُكَ وأَتُوْبُ إِلَيْكَ</a:t>
            </a:r>
            <a:endParaRPr lang="ar-EG" b="1" i="0" dirty="0">
              <a:solidFill>
                <a:srgbClr val="333333"/>
              </a:solidFill>
              <a:effectLst/>
              <a:latin typeface="Cabin Medium" panose="020B0604020202020204" charset="0"/>
            </a:endParaRPr>
          </a:p>
          <a:p>
            <a:pPr marL="0" indent="0" algn="ctr">
              <a:buNone/>
            </a:pPr>
            <a:r>
              <a:rPr lang="en-GB" dirty="0"/>
              <a:t>You are free from imperfection, O Allah, and all praise is to You. I bear witness that there is no god worthy of worship but You. I seek Your forgiveness and turn to You in repentance.</a:t>
            </a:r>
            <a:endParaRPr lang="en-GB" i="1" dirty="0"/>
          </a:p>
        </p:txBody>
      </p:sp>
      <p:pic>
        <p:nvPicPr>
          <p:cNvPr id="8" name="Picture 7">
            <a:extLst>
              <a:ext uri="{FF2B5EF4-FFF2-40B4-BE49-F238E27FC236}">
                <a16:creationId xmlns:a16="http://schemas.microsoft.com/office/drawing/2014/main" id="{7C1C3752-F9A4-BE61-4B55-321C69FA647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6897" t="2985" r="15587"/>
          <a:stretch/>
        </p:blipFill>
        <p:spPr>
          <a:xfrm>
            <a:off x="6703370" y="0"/>
            <a:ext cx="5488630" cy="6858000"/>
          </a:xfrm>
          <a:prstGeom prst="rect">
            <a:avLst/>
          </a:prstGeom>
        </p:spPr>
      </p:pic>
      <p:pic>
        <p:nvPicPr>
          <p:cNvPr id="9" name="Content Placeholder 8">
            <a:extLst>
              <a:ext uri="{FF2B5EF4-FFF2-40B4-BE49-F238E27FC236}">
                <a16:creationId xmlns:a16="http://schemas.microsoft.com/office/drawing/2014/main" id="{9B115A0F-4313-9743-DD17-C001D45E2E3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85" y="5789483"/>
            <a:ext cx="12209585" cy="1080000"/>
          </a:xfrm>
        </p:spPr>
      </p:pic>
    </p:spTree>
    <p:extLst>
      <p:ext uri="{BB962C8B-B14F-4D97-AF65-F5344CB8AC3E}">
        <p14:creationId xmlns:p14="http://schemas.microsoft.com/office/powerpoint/2010/main" val="168080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9BB5FC-B959-4B96-B565-B00ABD194618}"/>
              </a:ext>
            </a:extLst>
          </p:cNvPr>
          <p:cNvSpPr>
            <a:spLocks noGrp="1"/>
          </p:cNvSpPr>
          <p:nvPr>
            <p:ph type="title"/>
          </p:nvPr>
        </p:nvSpPr>
        <p:spPr>
          <a:xfrm>
            <a:off x="657224" y="499533"/>
            <a:ext cx="10772775" cy="1658198"/>
          </a:xfrm>
        </p:spPr>
        <p:txBody>
          <a:bodyPr>
            <a:normAutofit/>
          </a:bodyPr>
          <a:lstStyle/>
          <a:p>
            <a:r>
              <a:rPr lang="en-GB" dirty="0"/>
              <a:t>By the end of this session, you will …</a:t>
            </a:r>
          </a:p>
        </p:txBody>
      </p:sp>
      <p:graphicFrame>
        <p:nvGraphicFramePr>
          <p:cNvPr id="8" name="Content Placeholder 5">
            <a:extLst>
              <a:ext uri="{FF2B5EF4-FFF2-40B4-BE49-F238E27FC236}">
                <a16:creationId xmlns:a16="http://schemas.microsoft.com/office/drawing/2014/main" id="{D0C379D1-8616-33DC-C39A-9A9708658B00}"/>
              </a:ext>
            </a:extLst>
          </p:cNvPr>
          <p:cNvGraphicFramePr>
            <a:graphicFrameLocks noGrp="1"/>
          </p:cNvGraphicFramePr>
          <p:nvPr>
            <p:ph idx="1"/>
            <p:extLst>
              <p:ext uri="{D42A27DB-BD31-4B8C-83A1-F6EECF244321}">
                <p14:modId xmlns:p14="http://schemas.microsoft.com/office/powerpoint/2010/main" val="3502071519"/>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14986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D29491-2F2E-4445-AC54-F169E9D4DAD5}"/>
              </a:ext>
            </a:extLst>
          </p:cNvPr>
          <p:cNvSpPr>
            <a:spLocks noGrp="1"/>
          </p:cNvSpPr>
          <p:nvPr>
            <p:ph type="title"/>
          </p:nvPr>
        </p:nvSpPr>
        <p:spPr>
          <a:xfrm>
            <a:off x="7027091" y="669515"/>
            <a:ext cx="3862166" cy="3504510"/>
          </a:xfrm>
        </p:spPr>
        <p:txBody>
          <a:bodyPr>
            <a:normAutofit/>
          </a:bodyPr>
          <a:lstStyle/>
          <a:p>
            <a:pPr algn="ctr"/>
            <a:br>
              <a:rPr lang="en-GB" sz="5400" dirty="0"/>
            </a:br>
            <a:r>
              <a:rPr lang="en-GB" sz="5400" dirty="0">
                <a:solidFill>
                  <a:schemeClr val="accent2"/>
                </a:solidFill>
              </a:rPr>
              <a:t>Why are you here?</a:t>
            </a:r>
          </a:p>
        </p:txBody>
      </p:sp>
      <p:sp>
        <p:nvSpPr>
          <p:cNvPr id="9" name="Subtitle 8">
            <a:extLst>
              <a:ext uri="{FF2B5EF4-FFF2-40B4-BE49-F238E27FC236}">
                <a16:creationId xmlns:a16="http://schemas.microsoft.com/office/drawing/2014/main" id="{3C900F35-A45A-444E-AED4-1CFE72651C3F}"/>
              </a:ext>
            </a:extLst>
          </p:cNvPr>
          <p:cNvSpPr>
            <a:spLocks noGrp="1"/>
          </p:cNvSpPr>
          <p:nvPr>
            <p:ph sz="half" idx="1"/>
          </p:nvPr>
        </p:nvSpPr>
        <p:spPr>
          <a:xfrm>
            <a:off x="6557528" y="4121994"/>
            <a:ext cx="5181600" cy="2599738"/>
          </a:xfrm>
        </p:spPr>
        <p:txBody>
          <a:bodyPr>
            <a:normAutofit/>
          </a:bodyPr>
          <a:lstStyle/>
          <a:p>
            <a:pPr marL="0" indent="0" algn="ctr">
              <a:buNone/>
            </a:pPr>
            <a:endParaRPr lang="en-GB" dirty="0"/>
          </a:p>
          <a:p>
            <a:pPr marL="0" indent="0" algn="ctr">
              <a:buNone/>
            </a:pPr>
            <a:r>
              <a:rPr lang="en-GB" dirty="0"/>
              <a:t>“I am attending this session because … so that I can …”</a:t>
            </a:r>
          </a:p>
        </p:txBody>
      </p:sp>
      <p:pic>
        <p:nvPicPr>
          <p:cNvPr id="11" name="Graphic 10" descr="Group brainstorm with solid fill">
            <a:extLst>
              <a:ext uri="{FF2B5EF4-FFF2-40B4-BE49-F238E27FC236}">
                <a16:creationId xmlns:a16="http://schemas.microsoft.com/office/drawing/2014/main" id="{4E5A3CDE-717F-4B5A-A054-CBB1FCF7B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2" name="TextBox 11">
            <a:extLst>
              <a:ext uri="{FF2B5EF4-FFF2-40B4-BE49-F238E27FC236}">
                <a16:creationId xmlns:a16="http://schemas.microsoft.com/office/drawing/2014/main" id="{B5FCFC2C-8CDD-4966-AD70-74C2F0C59099}"/>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grpSp>
        <p:nvGrpSpPr>
          <p:cNvPr id="22" name="Google Shape;874;p48">
            <a:extLst>
              <a:ext uri="{FF2B5EF4-FFF2-40B4-BE49-F238E27FC236}">
                <a16:creationId xmlns:a16="http://schemas.microsoft.com/office/drawing/2014/main" id="{5127BD0F-2F24-9AB4-B4BB-B2925DC42C89}"/>
              </a:ext>
            </a:extLst>
          </p:cNvPr>
          <p:cNvGrpSpPr>
            <a:grpSpLocks noChangeAspect="1"/>
          </p:cNvGrpSpPr>
          <p:nvPr/>
        </p:nvGrpSpPr>
        <p:grpSpPr>
          <a:xfrm>
            <a:off x="1512869" y="1931142"/>
            <a:ext cx="2025768" cy="2124000"/>
            <a:chOff x="5961125" y="1623900"/>
            <a:chExt cx="427450" cy="448175"/>
          </a:xfrm>
        </p:grpSpPr>
        <p:sp>
          <p:nvSpPr>
            <p:cNvPr id="23" name="Google Shape;875;p48">
              <a:extLst>
                <a:ext uri="{FF2B5EF4-FFF2-40B4-BE49-F238E27FC236}">
                  <a16:creationId xmlns:a16="http://schemas.microsoft.com/office/drawing/2014/main" id="{98AF43F7-43FD-EF64-A6A6-9FDA32407C0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p48">
              <a:extLst>
                <a:ext uri="{FF2B5EF4-FFF2-40B4-BE49-F238E27FC236}">
                  <a16:creationId xmlns:a16="http://schemas.microsoft.com/office/drawing/2014/main" id="{67FF336B-EF07-E7CB-9D36-690197AE5B0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7;p48">
              <a:extLst>
                <a:ext uri="{FF2B5EF4-FFF2-40B4-BE49-F238E27FC236}">
                  <a16:creationId xmlns:a16="http://schemas.microsoft.com/office/drawing/2014/main" id="{B8F2FA35-7482-A874-BB04-76A496D14F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8;p48">
              <a:extLst>
                <a:ext uri="{FF2B5EF4-FFF2-40B4-BE49-F238E27FC236}">
                  <a16:creationId xmlns:a16="http://schemas.microsoft.com/office/drawing/2014/main" id="{07F10DBF-0B27-E0CD-D517-59EB305EA4E1}"/>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9;p48">
              <a:extLst>
                <a:ext uri="{FF2B5EF4-FFF2-40B4-BE49-F238E27FC236}">
                  <a16:creationId xmlns:a16="http://schemas.microsoft.com/office/drawing/2014/main" id="{60E6BE24-0191-DADB-9637-0C1CFB6CE12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0;p48">
              <a:extLst>
                <a:ext uri="{FF2B5EF4-FFF2-40B4-BE49-F238E27FC236}">
                  <a16:creationId xmlns:a16="http://schemas.microsoft.com/office/drawing/2014/main" id="{F32F90F0-7C14-E5C1-6CB9-4638BA1C4CD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1;p48">
              <a:extLst>
                <a:ext uri="{FF2B5EF4-FFF2-40B4-BE49-F238E27FC236}">
                  <a16:creationId xmlns:a16="http://schemas.microsoft.com/office/drawing/2014/main" id="{7F6C05B9-498A-37E1-1026-1BBAAF5C751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B7BE8EFB-E9EC-AC3D-FB17-1FC9B1FCAA00}"/>
              </a:ext>
            </a:extLst>
          </p:cNvPr>
          <p:cNvSpPr txBox="1"/>
          <p:nvPr/>
        </p:nvSpPr>
        <p:spPr>
          <a:xfrm>
            <a:off x="0" y="0"/>
            <a:ext cx="5035826" cy="6858000"/>
          </a:xfrm>
          <a:prstGeom prst="rect">
            <a:avLst/>
          </a:prstGeom>
          <a:solidFill>
            <a:schemeClr val="tx1"/>
          </a:solidFill>
        </p:spPr>
        <p:txBody>
          <a:bodyPr wrap="square" rtlCol="0">
            <a:spAutoFit/>
          </a:bodyPr>
          <a:lstStyle/>
          <a:p>
            <a:endParaRPr lang="en-GB" dirty="0"/>
          </a:p>
        </p:txBody>
      </p:sp>
      <p:grpSp>
        <p:nvGrpSpPr>
          <p:cNvPr id="31" name="Google Shape;874;p48">
            <a:extLst>
              <a:ext uri="{FF2B5EF4-FFF2-40B4-BE49-F238E27FC236}">
                <a16:creationId xmlns:a16="http://schemas.microsoft.com/office/drawing/2014/main" id="{52B463E4-1D92-31A3-46E3-DF976C34CE07}"/>
              </a:ext>
            </a:extLst>
          </p:cNvPr>
          <p:cNvGrpSpPr>
            <a:grpSpLocks noChangeAspect="1"/>
          </p:cNvGrpSpPr>
          <p:nvPr/>
        </p:nvGrpSpPr>
        <p:grpSpPr>
          <a:xfrm>
            <a:off x="1665269" y="2083542"/>
            <a:ext cx="2025768" cy="2124000"/>
            <a:chOff x="5961125" y="1623900"/>
            <a:chExt cx="427450" cy="448175"/>
          </a:xfrm>
        </p:grpSpPr>
        <p:sp>
          <p:nvSpPr>
            <p:cNvPr id="32" name="Google Shape;875;p48">
              <a:extLst>
                <a:ext uri="{FF2B5EF4-FFF2-40B4-BE49-F238E27FC236}">
                  <a16:creationId xmlns:a16="http://schemas.microsoft.com/office/drawing/2014/main" id="{6C54283D-0F76-7422-B710-58F8EF1C3659}"/>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6;p48">
              <a:extLst>
                <a:ext uri="{FF2B5EF4-FFF2-40B4-BE49-F238E27FC236}">
                  <a16:creationId xmlns:a16="http://schemas.microsoft.com/office/drawing/2014/main" id="{A5372BF4-6099-1654-6409-A2D22CD50D9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7;p48">
              <a:extLst>
                <a:ext uri="{FF2B5EF4-FFF2-40B4-BE49-F238E27FC236}">
                  <a16:creationId xmlns:a16="http://schemas.microsoft.com/office/drawing/2014/main" id="{AA3B6A0D-74CE-13C5-4D51-E95F3431729F}"/>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8;p48">
              <a:extLst>
                <a:ext uri="{FF2B5EF4-FFF2-40B4-BE49-F238E27FC236}">
                  <a16:creationId xmlns:a16="http://schemas.microsoft.com/office/drawing/2014/main" id="{42911001-D372-6A67-B79C-AAA723E763C4}"/>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9;p48">
              <a:extLst>
                <a:ext uri="{FF2B5EF4-FFF2-40B4-BE49-F238E27FC236}">
                  <a16:creationId xmlns:a16="http://schemas.microsoft.com/office/drawing/2014/main" id="{64AE634F-C14C-C914-1E58-CF53AB1E174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80;p48">
              <a:extLst>
                <a:ext uri="{FF2B5EF4-FFF2-40B4-BE49-F238E27FC236}">
                  <a16:creationId xmlns:a16="http://schemas.microsoft.com/office/drawing/2014/main" id="{CEAF19CB-4D51-3A44-342F-0F00F0E661E0}"/>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81;p48">
              <a:extLst>
                <a:ext uri="{FF2B5EF4-FFF2-40B4-BE49-F238E27FC236}">
                  <a16:creationId xmlns:a16="http://schemas.microsoft.com/office/drawing/2014/main" id="{81BABB63-B3C4-0153-709D-A9CBBBC9EEA8}"/>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60376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smiling for the camera&#10;&#10;Description automatically generated with medium confidence">
            <a:extLst>
              <a:ext uri="{FF2B5EF4-FFF2-40B4-BE49-F238E27FC236}">
                <a16:creationId xmlns:a16="http://schemas.microsoft.com/office/drawing/2014/main" id="{F0DDAF1E-EC0B-4875-8F0B-422C156280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857" r="2" b="4859"/>
          <a:stretch/>
        </p:blipFill>
        <p:spPr>
          <a:xfrm>
            <a:off x="2295" y="10"/>
            <a:ext cx="7493441" cy="4515944"/>
          </a:xfrm>
          <a:prstGeom prst="rect">
            <a:avLst/>
          </a:prstGeom>
        </p:spPr>
      </p:pic>
      <p:pic>
        <p:nvPicPr>
          <p:cNvPr id="8" name="Picture 7" descr="A person wearing glasses&#10;&#10;Description automatically generated with low confidence">
            <a:extLst>
              <a:ext uri="{FF2B5EF4-FFF2-40B4-BE49-F238E27FC236}">
                <a16:creationId xmlns:a16="http://schemas.microsoft.com/office/drawing/2014/main" id="{2AE4CC78-281C-4D94-9ABF-567D95E16D1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7259" b="35597"/>
          <a:stretch/>
        </p:blipFill>
        <p:spPr>
          <a:xfrm>
            <a:off x="-3717" y="4607392"/>
            <a:ext cx="3707011" cy="2250608"/>
          </a:xfrm>
          <a:prstGeom prst="rect">
            <a:avLst/>
          </a:prstGeom>
        </p:spPr>
      </p:pic>
      <p:pic>
        <p:nvPicPr>
          <p:cNvPr id="5" name="Picture 4" descr="A picture containing person, indoor, suit, posing&#10;&#10;Description automatically generated">
            <a:extLst>
              <a:ext uri="{FF2B5EF4-FFF2-40B4-BE49-F238E27FC236}">
                <a16:creationId xmlns:a16="http://schemas.microsoft.com/office/drawing/2014/main" id="{768EF614-B058-4F08-B598-99B3B66BC4D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32985" r="3" b="24988"/>
          <a:stretch/>
        </p:blipFill>
        <p:spPr>
          <a:xfrm>
            <a:off x="3794735" y="4607393"/>
            <a:ext cx="3694988" cy="2250608"/>
          </a:xfrm>
          <a:prstGeom prst="rect">
            <a:avLst/>
          </a:prstGeom>
        </p:spPr>
      </p:pic>
      <p:pic>
        <p:nvPicPr>
          <p:cNvPr id="3" name="Picture 2">
            <a:extLst>
              <a:ext uri="{FF2B5EF4-FFF2-40B4-BE49-F238E27FC236}">
                <a16:creationId xmlns:a16="http://schemas.microsoft.com/office/drawing/2014/main" id="{F9F51AAE-E156-C438-8864-D80FB332BF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1164" y="0"/>
            <a:ext cx="4595096" cy="2156248"/>
          </a:xfrm>
          <a:prstGeom prst="rect">
            <a:avLst/>
          </a:prstGeom>
        </p:spPr>
      </p:pic>
      <p:pic>
        <p:nvPicPr>
          <p:cNvPr id="4" name="Picture 3">
            <a:extLst>
              <a:ext uri="{FF2B5EF4-FFF2-40B4-BE49-F238E27FC236}">
                <a16:creationId xmlns:a16="http://schemas.microsoft.com/office/drawing/2014/main" id="{A1742F19-A867-AB30-A3A2-A2622A192F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163" y="2257982"/>
            <a:ext cx="4595095" cy="2250608"/>
          </a:xfrm>
          <a:prstGeom prst="rect">
            <a:avLst/>
          </a:prstGeom>
        </p:spPr>
      </p:pic>
      <p:pic>
        <p:nvPicPr>
          <p:cNvPr id="7" name="Picture 6">
            <a:extLst>
              <a:ext uri="{FF2B5EF4-FFF2-40B4-BE49-F238E27FC236}">
                <a16:creationId xmlns:a16="http://schemas.microsoft.com/office/drawing/2014/main" id="{FE49E1FC-2EAC-BFE2-97B7-3336D9F3A4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1163" y="4632015"/>
            <a:ext cx="4595094" cy="2250609"/>
          </a:xfrm>
          <a:prstGeom prst="rect">
            <a:avLst/>
          </a:prstGeom>
        </p:spPr>
      </p:pic>
    </p:spTree>
    <p:extLst>
      <p:ext uri="{BB962C8B-B14F-4D97-AF65-F5344CB8AC3E}">
        <p14:creationId xmlns:p14="http://schemas.microsoft.com/office/powerpoint/2010/main" val="25816684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5080-2D51-F0F0-2218-F8C9D4E4F993}"/>
              </a:ext>
            </a:extLst>
          </p:cNvPr>
          <p:cNvSpPr>
            <a:spLocks noGrp="1"/>
          </p:cNvSpPr>
          <p:nvPr>
            <p:ph type="title"/>
          </p:nvPr>
        </p:nvSpPr>
        <p:spPr/>
        <p:txBody>
          <a:bodyPr/>
          <a:lstStyle/>
          <a:p>
            <a:r>
              <a:rPr lang="en-US" dirty="0"/>
              <a:t>Overview</a:t>
            </a:r>
            <a:endParaRPr lang="en-GB" dirty="0"/>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C260840E-5724-A76B-8AE4-789AC2D8FF85}"/>
                  </a:ext>
                </a:extLst>
              </p:cNvPr>
              <p:cNvGraphicFramePr>
                <a:graphicFrameLocks noChangeAspect="1"/>
              </p:cNvGraphicFramePr>
              <p:nvPr>
                <p:extLst>
                  <p:ext uri="{D42A27DB-BD31-4B8C-83A1-F6EECF244321}">
                    <p14:modId xmlns:p14="http://schemas.microsoft.com/office/powerpoint/2010/main" val="587015092"/>
                  </p:ext>
                </p:extLst>
              </p:nvPr>
            </p:nvGraphicFramePr>
            <p:xfrm>
              <a:off x="838200" y="1825625"/>
              <a:ext cx="10515600" cy="4351338"/>
            </p:xfrm>
            <a:graphic>
              <a:graphicData uri="http://schemas.microsoft.com/office/powerpoint/2016/summaryzoom">
                <psuz:summaryZm>
                  <psuz:summaryZmObj sectionId="{C354F6F5-E2DB-47EB-A754-279F363E8A44}">
                    <psuz:zmPr id="{7C6A758E-C85E-4B2F-9053-F0B6CBD7F9DC}" transitionDur="1000">
                      <p166:blipFill xmlns:p166="http://schemas.microsoft.com/office/powerpoint/2016/6/main">
                        <a:blip r:embed="rId2"/>
                        <a:stretch>
                          <a:fillRect/>
                        </a:stretch>
                      </p166:blipFill>
                      <p166:spPr xmlns:p166="http://schemas.microsoft.com/office/powerpoint/2016/6/main">
                        <a:xfrm>
                          <a:off x="1711460" y="152297"/>
                          <a:ext cx="3481070" cy="1958102"/>
                        </a:xfrm>
                        <a:prstGeom prst="rect">
                          <a:avLst/>
                        </a:prstGeom>
                        <a:ln w="3175">
                          <a:solidFill>
                            <a:prstClr val="ltGray"/>
                          </a:solidFill>
                        </a:ln>
                      </p166:spPr>
                    </psuz:zmPr>
                  </psuz:summaryZmObj>
                  <psuz:summaryZmObj sectionId="{EC89B27A-28E5-41D0-90E4-CCD277A06DC3}">
                    <psuz:zmPr id="{3EC29AFF-4780-4D97-9E94-C074CDD5A2CC}" transitionDur="1000">
                      <p166:blipFill xmlns:p166="http://schemas.microsoft.com/office/powerpoint/2016/6/main">
                        <a:blip r:embed="rId3"/>
                        <a:stretch>
                          <a:fillRect/>
                        </a:stretch>
                      </p166:blipFill>
                      <p166:spPr xmlns:p166="http://schemas.microsoft.com/office/powerpoint/2016/6/main">
                        <a:xfrm>
                          <a:off x="5323070" y="152297"/>
                          <a:ext cx="3481070" cy="1958102"/>
                        </a:xfrm>
                        <a:prstGeom prst="rect">
                          <a:avLst/>
                        </a:prstGeom>
                        <a:ln w="3175">
                          <a:solidFill>
                            <a:prstClr val="ltGray"/>
                          </a:solidFill>
                        </a:ln>
                      </p166:spPr>
                    </psuz:zmPr>
                  </psuz:summaryZmObj>
                  <psuz:summaryZmObj sectionId="{B25C3E16-E33A-482D-8F15-89304185B999}">
                    <psuz:zmPr id="{CE9BCE67-F999-4CC9-9366-A374434C1FA1}" transitionDur="1000">
                      <p166:blipFill xmlns:p166="http://schemas.microsoft.com/office/powerpoint/2016/6/main">
                        <a:blip r:embed="rId4"/>
                        <a:stretch>
                          <a:fillRect/>
                        </a:stretch>
                      </p166:blipFill>
                      <p166:spPr xmlns:p166="http://schemas.microsoft.com/office/powerpoint/2016/6/main">
                        <a:xfrm>
                          <a:off x="1711460" y="2240939"/>
                          <a:ext cx="3481070" cy="1958102"/>
                        </a:xfrm>
                        <a:prstGeom prst="rect">
                          <a:avLst/>
                        </a:prstGeom>
                        <a:ln w="3175">
                          <a:solidFill>
                            <a:prstClr val="ltGray"/>
                          </a:solidFill>
                        </a:ln>
                      </p166:spPr>
                    </psuz:zmPr>
                  </psuz:summaryZmObj>
                  <psuz:summaryZmObj sectionId="{AEEC0981-D0C7-4401-B03B-1AADCB9764C2}">
                    <psuz:zmPr id="{599946EC-4B36-4A23-891A-46A8B15ACCF7}" transitionDur="1000">
                      <p166:blipFill xmlns:p166="http://schemas.microsoft.com/office/powerpoint/2016/6/main">
                        <a:blip r:embed="rId5"/>
                        <a:stretch>
                          <a:fillRect/>
                        </a:stretch>
                      </p166:blipFill>
                      <p166:spPr xmlns:p166="http://schemas.microsoft.com/office/powerpoint/2016/6/main">
                        <a:xfrm>
                          <a:off x="5323070" y="2240939"/>
                          <a:ext cx="3481070" cy="1958102"/>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C260840E-5724-A76B-8AE4-789AC2D8FF85}"/>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2549660" y="1977922"/>
                  <a:ext cx="3481070" cy="1958102"/>
                </a:xfrm>
                <a:prstGeom prst="rect">
                  <a:avLst/>
                </a:prstGeom>
                <a:ln w="3175">
                  <a:solidFill>
                    <a:prstClr val="ltGray"/>
                  </a:solidFill>
                </a:ln>
              </p:spPr>
            </p:pic>
            <p:pic>
              <p:nvPicPr>
                <p:cNvPr id="4" name="Picture 4">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61270" y="1977922"/>
                  <a:ext cx="3481070" cy="1958102"/>
                </a:xfrm>
                <a:prstGeom prst="rect">
                  <a:avLst/>
                </a:prstGeom>
                <a:ln w="3175">
                  <a:solidFill>
                    <a:prstClr val="ltGray"/>
                  </a:solidFill>
                </a:ln>
              </p:spPr>
            </p:pic>
            <p:pic>
              <p:nvPicPr>
                <p:cNvPr id="6" name="Picture 6">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549660" y="4066564"/>
                  <a:ext cx="3481070" cy="1958102"/>
                </a:xfrm>
                <a:prstGeom prst="rect">
                  <a:avLst/>
                </a:prstGeom>
                <a:ln w="3175">
                  <a:solidFill>
                    <a:prstClr val="ltGray"/>
                  </a:solidFill>
                </a:ln>
              </p:spPr>
            </p:pic>
            <p:pic>
              <p:nvPicPr>
                <p:cNvPr id="7" name="Picture 7">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161270" y="4066564"/>
                  <a:ext cx="3481070" cy="1958102"/>
                </a:xfrm>
                <a:prstGeom prst="rect">
                  <a:avLst/>
                </a:prstGeom>
                <a:ln w="3175">
                  <a:solidFill>
                    <a:prstClr val="ltGray"/>
                  </a:solidFill>
                </a:ln>
              </p:spPr>
            </p:pic>
          </p:grpSp>
        </mc:Fallback>
      </mc:AlternateContent>
    </p:spTree>
    <p:extLst>
      <p:ext uri="{BB962C8B-B14F-4D97-AF65-F5344CB8AC3E}">
        <p14:creationId xmlns:p14="http://schemas.microsoft.com/office/powerpoint/2010/main" val="302581755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4FD5BC-674D-420E-82AC-6E09BC615748}"/>
              </a:ext>
            </a:extLst>
          </p:cNvPr>
          <p:cNvSpPr>
            <a:spLocks noGrp="1"/>
          </p:cNvSpPr>
          <p:nvPr>
            <p:ph type="title"/>
          </p:nvPr>
        </p:nvSpPr>
        <p:spPr/>
        <p:txBody>
          <a:bodyPr>
            <a:normAutofit/>
          </a:bodyPr>
          <a:lstStyle/>
          <a:p>
            <a:r>
              <a:rPr lang="en-GB" sz="8800" dirty="0">
                <a:solidFill>
                  <a:schemeClr val="accent3"/>
                </a:solidFill>
              </a:rPr>
              <a:t>1. The Greatest</a:t>
            </a:r>
          </a:p>
        </p:txBody>
      </p:sp>
    </p:spTree>
    <p:extLst>
      <p:ext uri="{BB962C8B-B14F-4D97-AF65-F5344CB8AC3E}">
        <p14:creationId xmlns:p14="http://schemas.microsoft.com/office/powerpoint/2010/main" val="39543263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2EFEB-B406-49EF-95CB-6F7FDFB7543D}"/>
              </a:ext>
            </a:extLst>
          </p:cNvPr>
          <p:cNvSpPr>
            <a:spLocks noGrp="1"/>
          </p:cNvSpPr>
          <p:nvPr>
            <p:ph type="title"/>
          </p:nvPr>
        </p:nvSpPr>
        <p:spPr/>
        <p:txBody>
          <a:bodyPr/>
          <a:lstStyle/>
          <a:p>
            <a:r>
              <a:rPr lang="en-GB" dirty="0"/>
              <a:t>Allah is Al-Kabir &amp; Al-Azim</a:t>
            </a:r>
          </a:p>
        </p:txBody>
      </p:sp>
      <p:sp>
        <p:nvSpPr>
          <p:cNvPr id="5" name="Content Placeholder 4">
            <a:extLst>
              <a:ext uri="{FF2B5EF4-FFF2-40B4-BE49-F238E27FC236}">
                <a16:creationId xmlns:a16="http://schemas.microsoft.com/office/drawing/2014/main" id="{9D90E449-275A-4E50-A8EF-C1D0B51323CF}"/>
              </a:ext>
            </a:extLst>
          </p:cNvPr>
          <p:cNvSpPr>
            <a:spLocks noGrp="1"/>
          </p:cNvSpPr>
          <p:nvPr>
            <p:ph idx="1"/>
          </p:nvPr>
        </p:nvSpPr>
        <p:spPr/>
        <p:txBody>
          <a:bodyPr>
            <a:normAutofit/>
          </a:bodyPr>
          <a:lstStyle/>
          <a:p>
            <a:r>
              <a:rPr lang="en-GB" sz="3200" dirty="0"/>
              <a:t> </a:t>
            </a:r>
            <a:r>
              <a:rPr lang="en-GB" sz="3200" b="1" dirty="0">
                <a:solidFill>
                  <a:schemeClr val="accent1"/>
                </a:solidFill>
              </a:rPr>
              <a:t>Al-</a:t>
            </a:r>
            <a:r>
              <a:rPr lang="en-GB" sz="3200" b="1" dirty="0" err="1">
                <a:solidFill>
                  <a:schemeClr val="accent1"/>
                </a:solidFill>
              </a:rPr>
              <a:t>Kabīr</a:t>
            </a:r>
            <a:r>
              <a:rPr lang="en-GB" sz="3200" b="1" dirty="0">
                <a:solidFill>
                  <a:schemeClr val="accent1"/>
                </a:solidFill>
              </a:rPr>
              <a:t> - </a:t>
            </a:r>
            <a:r>
              <a:rPr lang="en-GB" sz="3200" dirty="0"/>
              <a:t>The Most Great</a:t>
            </a:r>
          </a:p>
          <a:p>
            <a:r>
              <a:rPr lang="en-GB" sz="3200" dirty="0"/>
              <a:t> </a:t>
            </a:r>
            <a:r>
              <a:rPr lang="en-GB" sz="3200" b="1" dirty="0">
                <a:solidFill>
                  <a:schemeClr val="accent1"/>
                </a:solidFill>
              </a:rPr>
              <a:t>Al-</a:t>
            </a:r>
            <a:r>
              <a:rPr lang="en-GB" sz="3200" b="1" dirty="0" err="1">
                <a:solidFill>
                  <a:schemeClr val="accent1"/>
                </a:solidFill>
              </a:rPr>
              <a:t>Aẓīm</a:t>
            </a:r>
            <a:r>
              <a:rPr lang="en-GB" sz="3200" b="1" dirty="0">
                <a:solidFill>
                  <a:schemeClr val="accent1"/>
                </a:solidFill>
              </a:rPr>
              <a:t> - </a:t>
            </a:r>
            <a:r>
              <a:rPr lang="en-GB" sz="3200" dirty="0"/>
              <a:t>The Magnificent </a:t>
            </a:r>
          </a:p>
          <a:p>
            <a:pPr marL="0" indent="0">
              <a:buNone/>
            </a:pPr>
            <a:endParaRPr lang="en-GB" sz="3200" dirty="0"/>
          </a:p>
          <a:p>
            <a:pPr marL="0" indent="0">
              <a:buNone/>
            </a:pPr>
            <a:r>
              <a:rPr lang="en-GB" sz="3200" dirty="0">
                <a:effectLst/>
                <a:ea typeface="Calibri" panose="020F0502020204030204" pitchFamily="34" charset="0"/>
                <a:cs typeface="Arial" panose="020B0604020202020204" pitchFamily="34" charset="0"/>
              </a:rPr>
              <a:t>These </a:t>
            </a:r>
            <a:r>
              <a:rPr lang="en-GB" sz="3200" dirty="0">
                <a:cs typeface="Arial" panose="020B0604020202020204" pitchFamily="34" charset="0"/>
              </a:rPr>
              <a:t>Names denote </a:t>
            </a:r>
            <a:r>
              <a:rPr lang="en-GB" sz="3200" dirty="0">
                <a:effectLst/>
                <a:ea typeface="Calibri" panose="020F0502020204030204" pitchFamily="34" charset="0"/>
                <a:cs typeface="Arial" panose="020B0604020202020204" pitchFamily="34" charset="0"/>
              </a:rPr>
              <a:t>the greatness, majesty and grandeur of Allah</a:t>
            </a:r>
          </a:p>
          <a:p>
            <a:pPr marL="0" indent="0">
              <a:buNone/>
            </a:pPr>
            <a:endParaRPr lang="en-GB" sz="3200" dirty="0">
              <a:cs typeface="Arial" panose="020B0604020202020204" pitchFamily="34" charset="0"/>
            </a:endParaRPr>
          </a:p>
          <a:p>
            <a:pPr marL="0" indent="0">
              <a:buNone/>
            </a:pPr>
            <a:r>
              <a:rPr lang="en-GB" sz="3200" dirty="0"/>
              <a:t>Allah i</a:t>
            </a:r>
            <a:r>
              <a:rPr lang="en-GB" sz="3200" dirty="0">
                <a:solidFill>
                  <a:schemeClr val="bg2">
                    <a:lumMod val="10000"/>
                  </a:schemeClr>
                </a:solidFill>
              </a:rPr>
              <a:t>s</a:t>
            </a:r>
            <a:r>
              <a:rPr lang="en-GB" sz="3200" dirty="0">
                <a:solidFill>
                  <a:schemeClr val="bg1"/>
                </a:solidFill>
              </a:rPr>
              <a:t> </a:t>
            </a:r>
            <a:r>
              <a:rPr lang="en-GB" sz="3200" b="1" dirty="0">
                <a:solidFill>
                  <a:schemeClr val="bg1"/>
                </a:solidFill>
                <a:highlight>
                  <a:srgbClr val="16BAB8"/>
                </a:highlight>
              </a:rPr>
              <a:t>Great</a:t>
            </a:r>
            <a:r>
              <a:rPr lang="en-GB" sz="3200" dirty="0"/>
              <a:t> and </a:t>
            </a:r>
            <a:r>
              <a:rPr lang="en-GB" sz="3200" b="1" dirty="0">
                <a:solidFill>
                  <a:schemeClr val="bg1"/>
                </a:solidFill>
                <a:highlight>
                  <a:srgbClr val="16BAB8"/>
                </a:highlight>
              </a:rPr>
              <a:t>Perfect</a:t>
            </a:r>
            <a:r>
              <a:rPr lang="en-GB" sz="3200" dirty="0">
                <a:solidFill>
                  <a:schemeClr val="bg1"/>
                </a:solidFill>
              </a:rPr>
              <a:t> </a:t>
            </a:r>
            <a:r>
              <a:rPr lang="en-GB" sz="3200" dirty="0"/>
              <a:t>in every possible way. He is Greater than anything we can imagine.  </a:t>
            </a:r>
          </a:p>
        </p:txBody>
      </p:sp>
    </p:spTree>
    <p:extLst>
      <p:ext uri="{BB962C8B-B14F-4D97-AF65-F5344CB8AC3E}">
        <p14:creationId xmlns:p14="http://schemas.microsoft.com/office/powerpoint/2010/main" val="7196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LWA Red Green">
      <a:dk1>
        <a:srgbClr val="00B4B1"/>
      </a:dk1>
      <a:lt1>
        <a:srgbClr val="FFFFFF"/>
      </a:lt1>
      <a:dk2>
        <a:srgbClr val="1C353E"/>
      </a:dk2>
      <a:lt2>
        <a:srgbClr val="E7E6E6"/>
      </a:lt2>
      <a:accent1>
        <a:srgbClr val="00B4B1"/>
      </a:accent1>
      <a:accent2>
        <a:srgbClr val="F26954"/>
      </a:accent2>
      <a:accent3>
        <a:srgbClr val="C24759"/>
      </a:accent3>
      <a:accent4>
        <a:srgbClr val="B2E8E8"/>
      </a:accent4>
      <a:accent5>
        <a:srgbClr val="FAD1CC"/>
      </a:accent5>
      <a:accent6>
        <a:srgbClr val="EDC7CC"/>
      </a:accent6>
      <a:hlink>
        <a:srgbClr val="0563C1"/>
      </a:hlink>
      <a:folHlink>
        <a:srgbClr val="954F72"/>
      </a:folHlink>
    </a:clrScheme>
    <a:fontScheme name="Custom 2">
      <a:majorFont>
        <a:latin typeface="Cabin Medium"/>
        <a:ea typeface=""/>
        <a:cs typeface=""/>
      </a:majorFont>
      <a:minorFont>
        <a:latin typeface="Source Sans 3 Light"/>
        <a:ea typeface=""/>
        <a:cs typeface="Sakkal Majall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4282</Words>
  <Application>Microsoft Office PowerPoint</Application>
  <PresentationFormat>Widescreen</PresentationFormat>
  <Paragraphs>303</Paragraphs>
  <Slides>30</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Courier New</vt:lpstr>
      <vt:lpstr>Cabin Medium</vt:lpstr>
      <vt:lpstr>Calibri</vt:lpstr>
      <vt:lpstr>Quattrocento Sans</vt:lpstr>
      <vt:lpstr>Calibri Light</vt:lpstr>
      <vt:lpstr>Cabin</vt:lpstr>
      <vt:lpstr>Source Sans 3 Light</vt:lpstr>
      <vt:lpstr>Arial</vt:lpstr>
      <vt:lpstr>Office Theme</vt:lpstr>
      <vt:lpstr>Al-Kabir &amp; Al-Azim</vt:lpstr>
      <vt:lpstr>   3 people you consider ‘great’ (and are currently alive).    </vt:lpstr>
      <vt:lpstr>Dhul Hijjah: A perfect opportunity to re-connect with the Names of Allah which denote His majesty and greatness.</vt:lpstr>
      <vt:lpstr>By the end of this session, you will …</vt:lpstr>
      <vt:lpstr> Why are you here?</vt:lpstr>
      <vt:lpstr>PowerPoint Presentation</vt:lpstr>
      <vt:lpstr>Overview</vt:lpstr>
      <vt:lpstr>1. The Greatest</vt:lpstr>
      <vt:lpstr>Allah is Al-Kabir &amp; Al-Azim</vt:lpstr>
      <vt:lpstr>2. How do we recognise Allah’s Greatness? </vt:lpstr>
      <vt:lpstr> What reminds you of the greatness of Allah? </vt:lpstr>
      <vt:lpstr>Our limited minds are unable to fully comprehend the greatness of Allah.   But we can attempt to appreciate His Greatness by … </vt:lpstr>
      <vt:lpstr>… reflecting upon: </vt:lpstr>
      <vt:lpstr>Amazing facts about the human body</vt:lpstr>
      <vt:lpstr>PowerPoint Presentation</vt:lpstr>
      <vt:lpstr>PowerPoint Presentation</vt:lpstr>
      <vt:lpstr>Allah’s Majestic Throne (‘Arsh)</vt:lpstr>
      <vt:lpstr>Angels</vt:lpstr>
      <vt:lpstr>3. Connect with these Names</vt:lpstr>
      <vt:lpstr>    How can we worship Allah with His Names al-Kabir and al-Azim?   </vt:lpstr>
      <vt:lpstr>1. Humble yourself to His greatness, by affirming His Oneness, obeying Him, and fearing Him.  </vt:lpstr>
      <vt:lpstr>2. Glorify Him by constantly reflecting on His creation</vt:lpstr>
      <vt:lpstr>3. Consider great what Allah has considered ‘great’ </vt:lpstr>
      <vt:lpstr>4. Humble yourself in your dealings with people - don’t be arrogant! </vt:lpstr>
      <vt:lpstr>5. Ask Allah through His Names and be comforted </vt:lpstr>
      <vt:lpstr>4. Reflections &amp; close</vt:lpstr>
      <vt:lpstr> What is the most beneficial thing you’ve learnt in this session?</vt:lpstr>
      <vt:lpstr> What one thing are you going to do this week based on what we’ve covered today? </vt:lpstr>
      <vt:lpstr>By the end of this session, you will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UH</cp:lastModifiedBy>
  <cp:revision>24</cp:revision>
  <dcterms:created xsi:type="dcterms:W3CDTF">2022-06-21T19:37:40Z</dcterms:created>
  <dcterms:modified xsi:type="dcterms:W3CDTF">2022-06-24T11:42:45Z</dcterms:modified>
</cp:coreProperties>
</file>